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2"/>
  </p:notesMasterIdLst>
  <p:handoutMasterIdLst>
    <p:handoutMasterId r:id="rId73"/>
  </p:handoutMasterIdLst>
  <p:sldIdLst>
    <p:sldId id="256" r:id="rId2"/>
    <p:sldId id="275" r:id="rId3"/>
    <p:sldId id="352" r:id="rId4"/>
    <p:sldId id="519" r:id="rId5"/>
    <p:sldId id="520" r:id="rId6"/>
    <p:sldId id="526" r:id="rId7"/>
    <p:sldId id="355" r:id="rId8"/>
    <p:sldId id="356" r:id="rId9"/>
    <p:sldId id="358" r:id="rId10"/>
    <p:sldId id="521" r:id="rId11"/>
    <p:sldId id="360" r:id="rId12"/>
    <p:sldId id="478" r:id="rId13"/>
    <p:sldId id="475" r:id="rId14"/>
    <p:sldId id="257" r:id="rId15"/>
    <p:sldId id="269" r:id="rId16"/>
    <p:sldId id="430" r:id="rId17"/>
    <p:sldId id="429" r:id="rId18"/>
    <p:sldId id="522" r:id="rId19"/>
    <p:sldId id="467" r:id="rId20"/>
    <p:sldId id="482" r:id="rId21"/>
    <p:sldId id="468" r:id="rId22"/>
    <p:sldId id="479" r:id="rId23"/>
    <p:sldId id="335" r:id="rId24"/>
    <p:sldId id="376" r:id="rId25"/>
    <p:sldId id="512" r:id="rId26"/>
    <p:sldId id="514" r:id="rId27"/>
    <p:sldId id="515" r:id="rId28"/>
    <p:sldId id="516" r:id="rId29"/>
    <p:sldId id="517" r:id="rId30"/>
    <p:sldId id="382" r:id="rId31"/>
    <p:sldId id="383" r:id="rId32"/>
    <p:sldId id="523" r:id="rId33"/>
    <p:sldId id="442" r:id="rId34"/>
    <p:sldId id="443" r:id="rId35"/>
    <p:sldId id="444" r:id="rId36"/>
    <p:sldId id="445" r:id="rId37"/>
    <p:sldId id="446" r:id="rId38"/>
    <p:sldId id="447" r:id="rId39"/>
    <p:sldId id="448" r:id="rId40"/>
    <p:sldId id="449" r:id="rId41"/>
    <p:sldId id="508" r:id="rId42"/>
    <p:sldId id="450" r:id="rId43"/>
    <p:sldId id="509" r:id="rId44"/>
    <p:sldId id="510" r:id="rId45"/>
    <p:sldId id="452" r:id="rId46"/>
    <p:sldId id="480" r:id="rId47"/>
    <p:sldId id="492" r:id="rId48"/>
    <p:sldId id="455" r:id="rId49"/>
    <p:sldId id="456" r:id="rId50"/>
    <p:sldId id="459" r:id="rId51"/>
    <p:sldId id="525" r:id="rId52"/>
    <p:sldId id="462" r:id="rId53"/>
    <p:sldId id="463" r:id="rId54"/>
    <p:sldId id="524" r:id="rId55"/>
    <p:sldId id="473" r:id="rId56"/>
    <p:sldId id="493" r:id="rId57"/>
    <p:sldId id="494" r:id="rId58"/>
    <p:sldId id="497" r:id="rId59"/>
    <p:sldId id="496" r:id="rId60"/>
    <p:sldId id="495" r:id="rId61"/>
    <p:sldId id="502" r:id="rId62"/>
    <p:sldId id="501" r:id="rId63"/>
    <p:sldId id="500" r:id="rId64"/>
    <p:sldId id="499" r:id="rId65"/>
    <p:sldId id="503" r:id="rId66"/>
    <p:sldId id="506" r:id="rId67"/>
    <p:sldId id="486" r:id="rId68"/>
    <p:sldId id="507" r:id="rId69"/>
    <p:sldId id="485" r:id="rId70"/>
    <p:sldId id="527" r:id="rId7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9"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5" autoAdjust="0"/>
    <p:restoredTop sz="96448" autoAdjust="0"/>
  </p:normalViewPr>
  <p:slideViewPr>
    <p:cSldViewPr>
      <p:cViewPr varScale="1">
        <p:scale>
          <a:sx n="70" d="100"/>
          <a:sy n="70" d="100"/>
        </p:scale>
        <p:origin x="1326" y="4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582"/>
    </p:cViewPr>
  </p:sorterViewPr>
  <p:notesViewPr>
    <p:cSldViewPr>
      <p:cViewPr varScale="1">
        <p:scale>
          <a:sx n="52" d="100"/>
          <a:sy n="52" d="100"/>
        </p:scale>
        <p:origin x="-2820" y="-96"/>
      </p:cViewPr>
      <p:guideLst>
        <p:guide orient="horz" pos="2928"/>
        <p:guide pos="2209"/>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3170" tIns="46586" rIns="93170" bIns="46586" rtlCol="0"/>
          <a:lstStyle>
            <a:lvl1pPr algn="l">
              <a:defRPr sz="1200"/>
            </a:lvl1pPr>
          </a:lstStyle>
          <a:p>
            <a:endParaRPr lang="en-US"/>
          </a:p>
        </p:txBody>
      </p:sp>
      <p:sp>
        <p:nvSpPr>
          <p:cNvPr id="3" name="Date Placeholder 2"/>
          <p:cNvSpPr>
            <a:spLocks noGrp="1"/>
          </p:cNvSpPr>
          <p:nvPr>
            <p:ph type="dt" sz="quarter" idx="1"/>
          </p:nvPr>
        </p:nvSpPr>
        <p:spPr>
          <a:xfrm>
            <a:off x="3970939" y="0"/>
            <a:ext cx="3037840" cy="464820"/>
          </a:xfrm>
          <a:prstGeom prst="rect">
            <a:avLst/>
          </a:prstGeom>
        </p:spPr>
        <p:txBody>
          <a:bodyPr vert="horz" lIns="93170" tIns="46586" rIns="93170" bIns="46586" rtlCol="0"/>
          <a:lstStyle>
            <a:lvl1pPr algn="r">
              <a:defRPr sz="1200"/>
            </a:lvl1pPr>
          </a:lstStyle>
          <a:p>
            <a:fld id="{094B21AC-E47F-4F1A-9C97-5851FF60125C}" type="datetimeFigureOut">
              <a:rPr lang="en-US" smtClean="0"/>
              <a:t>9/13/2019</a:t>
            </a:fld>
            <a:endParaRPr lang="en-US"/>
          </a:p>
        </p:txBody>
      </p:sp>
      <p:sp>
        <p:nvSpPr>
          <p:cNvPr id="4" name="Footer Placeholder 3"/>
          <p:cNvSpPr>
            <a:spLocks noGrp="1"/>
          </p:cNvSpPr>
          <p:nvPr>
            <p:ph type="ftr" sz="quarter" idx="2"/>
          </p:nvPr>
        </p:nvSpPr>
        <p:spPr>
          <a:xfrm>
            <a:off x="1" y="8829968"/>
            <a:ext cx="3037840" cy="464820"/>
          </a:xfrm>
          <a:prstGeom prst="rect">
            <a:avLst/>
          </a:prstGeom>
        </p:spPr>
        <p:txBody>
          <a:bodyPr vert="horz" lIns="93170" tIns="46586" rIns="93170" bIns="46586" rtlCol="0" anchor="b"/>
          <a:lstStyle>
            <a:lvl1pPr algn="l">
              <a:defRPr sz="1200"/>
            </a:lvl1pPr>
          </a:lstStyle>
          <a:p>
            <a:endParaRPr lang="en-US"/>
          </a:p>
        </p:txBody>
      </p:sp>
      <p:sp>
        <p:nvSpPr>
          <p:cNvPr id="5" name="Slide Number Placeholder 4"/>
          <p:cNvSpPr>
            <a:spLocks noGrp="1"/>
          </p:cNvSpPr>
          <p:nvPr>
            <p:ph type="sldNum" sz="quarter" idx="3"/>
          </p:nvPr>
        </p:nvSpPr>
        <p:spPr>
          <a:xfrm>
            <a:off x="3970939" y="8829968"/>
            <a:ext cx="3037840" cy="464820"/>
          </a:xfrm>
          <a:prstGeom prst="rect">
            <a:avLst/>
          </a:prstGeom>
        </p:spPr>
        <p:txBody>
          <a:bodyPr vert="horz" lIns="93170" tIns="46586" rIns="93170" bIns="46586" rtlCol="0" anchor="b"/>
          <a:lstStyle>
            <a:lvl1pPr algn="r">
              <a:defRPr sz="1200"/>
            </a:lvl1pPr>
          </a:lstStyle>
          <a:p>
            <a:fld id="{27759F85-5043-47BE-BEA0-3BBDBA5456CA}" type="slidenum">
              <a:rPr lang="en-US" smtClean="0"/>
              <a:t>‹#›</a:t>
            </a:fld>
            <a:endParaRPr lang="en-US"/>
          </a:p>
        </p:txBody>
      </p:sp>
    </p:spTree>
    <p:extLst>
      <p:ext uri="{BB962C8B-B14F-4D97-AF65-F5344CB8AC3E}">
        <p14:creationId xmlns:p14="http://schemas.microsoft.com/office/powerpoint/2010/main" val="5601771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3170" tIns="46586" rIns="93170" bIns="46586" rtlCol="0"/>
          <a:lstStyle>
            <a:lvl1pPr algn="l">
              <a:defRPr sz="1200"/>
            </a:lvl1pPr>
          </a:lstStyle>
          <a:p>
            <a:endParaRPr lang="en-US"/>
          </a:p>
        </p:txBody>
      </p:sp>
      <p:sp>
        <p:nvSpPr>
          <p:cNvPr id="3" name="Date Placeholder 2"/>
          <p:cNvSpPr>
            <a:spLocks noGrp="1"/>
          </p:cNvSpPr>
          <p:nvPr>
            <p:ph type="dt" idx="1"/>
          </p:nvPr>
        </p:nvSpPr>
        <p:spPr>
          <a:xfrm>
            <a:off x="3970939" y="0"/>
            <a:ext cx="3037840" cy="464820"/>
          </a:xfrm>
          <a:prstGeom prst="rect">
            <a:avLst/>
          </a:prstGeom>
        </p:spPr>
        <p:txBody>
          <a:bodyPr vert="horz" lIns="93170" tIns="46586" rIns="93170" bIns="46586" rtlCol="0"/>
          <a:lstStyle>
            <a:lvl1pPr algn="r">
              <a:defRPr sz="1200"/>
            </a:lvl1pPr>
          </a:lstStyle>
          <a:p>
            <a:fld id="{96502623-C16F-40FF-8AED-55449D826E42}" type="datetimeFigureOut">
              <a:rPr lang="en-US" smtClean="0"/>
              <a:t>9/13/2019</a:t>
            </a:fld>
            <a:endParaRPr lang="en-US"/>
          </a:p>
        </p:txBody>
      </p:sp>
      <p:sp>
        <p:nvSpPr>
          <p:cNvPr id="4" name="Slide Image Placeholder 3"/>
          <p:cNvSpPr>
            <a:spLocks noGrp="1" noRot="1" noChangeAspect="1"/>
          </p:cNvSpPr>
          <p:nvPr>
            <p:ph type="sldImg" idx="2"/>
          </p:nvPr>
        </p:nvSpPr>
        <p:spPr>
          <a:xfrm>
            <a:off x="1182688" y="696913"/>
            <a:ext cx="4648200" cy="3486150"/>
          </a:xfrm>
          <a:prstGeom prst="rect">
            <a:avLst/>
          </a:prstGeom>
          <a:noFill/>
          <a:ln w="12700">
            <a:solidFill>
              <a:prstClr val="black"/>
            </a:solidFill>
          </a:ln>
        </p:spPr>
        <p:txBody>
          <a:bodyPr vert="horz" lIns="93170" tIns="46586" rIns="93170" bIns="46586" rtlCol="0" anchor="ctr"/>
          <a:lstStyle/>
          <a:p>
            <a:endParaRPr lang="en-US"/>
          </a:p>
        </p:txBody>
      </p:sp>
      <p:sp>
        <p:nvSpPr>
          <p:cNvPr id="5" name="Notes Placeholder 4"/>
          <p:cNvSpPr>
            <a:spLocks noGrp="1"/>
          </p:cNvSpPr>
          <p:nvPr>
            <p:ph type="body" sz="quarter" idx="3"/>
          </p:nvPr>
        </p:nvSpPr>
        <p:spPr>
          <a:xfrm>
            <a:off x="701041" y="4415793"/>
            <a:ext cx="5608320" cy="4183380"/>
          </a:xfrm>
          <a:prstGeom prst="rect">
            <a:avLst/>
          </a:prstGeom>
        </p:spPr>
        <p:txBody>
          <a:bodyPr vert="horz" lIns="93170" tIns="46586" rIns="93170" bIns="4658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29968"/>
            <a:ext cx="3037840" cy="464820"/>
          </a:xfrm>
          <a:prstGeom prst="rect">
            <a:avLst/>
          </a:prstGeom>
        </p:spPr>
        <p:txBody>
          <a:bodyPr vert="horz" lIns="93170" tIns="46586" rIns="93170" bIns="46586" rtlCol="0" anchor="b"/>
          <a:lstStyle>
            <a:lvl1pPr algn="l">
              <a:defRPr sz="1200"/>
            </a:lvl1pPr>
          </a:lstStyle>
          <a:p>
            <a:endParaRPr lang="en-US"/>
          </a:p>
        </p:txBody>
      </p:sp>
      <p:sp>
        <p:nvSpPr>
          <p:cNvPr id="7" name="Slide Number Placeholder 6"/>
          <p:cNvSpPr>
            <a:spLocks noGrp="1"/>
          </p:cNvSpPr>
          <p:nvPr>
            <p:ph type="sldNum" sz="quarter" idx="5"/>
          </p:nvPr>
        </p:nvSpPr>
        <p:spPr>
          <a:xfrm>
            <a:off x="3970939" y="8829968"/>
            <a:ext cx="3037840" cy="464820"/>
          </a:xfrm>
          <a:prstGeom prst="rect">
            <a:avLst/>
          </a:prstGeom>
        </p:spPr>
        <p:txBody>
          <a:bodyPr vert="horz" lIns="93170" tIns="46586" rIns="93170" bIns="46586" rtlCol="0" anchor="b"/>
          <a:lstStyle>
            <a:lvl1pPr algn="r">
              <a:defRPr sz="1200"/>
            </a:lvl1pPr>
          </a:lstStyle>
          <a:p>
            <a:fld id="{CC4D22DE-62BF-40A4-92AF-31D7A408D9F6}" type="slidenum">
              <a:rPr lang="en-US" smtClean="0"/>
              <a:t>‹#›</a:t>
            </a:fld>
            <a:endParaRPr lang="en-US"/>
          </a:p>
        </p:txBody>
      </p:sp>
    </p:spTree>
    <p:extLst>
      <p:ext uri="{BB962C8B-B14F-4D97-AF65-F5344CB8AC3E}">
        <p14:creationId xmlns:p14="http://schemas.microsoft.com/office/powerpoint/2010/main" val="26802700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C4D22DE-62BF-40A4-92AF-31D7A408D9F6}" type="slidenum">
              <a:rPr lang="en-US" smtClean="0"/>
              <a:t>1</a:t>
            </a:fld>
            <a:endParaRPr lang="en-US"/>
          </a:p>
        </p:txBody>
      </p:sp>
    </p:spTree>
    <p:extLst>
      <p:ext uri="{BB962C8B-B14F-4D97-AF65-F5344CB8AC3E}">
        <p14:creationId xmlns:p14="http://schemas.microsoft.com/office/powerpoint/2010/main" val="37524994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C4D22DE-62BF-40A4-92AF-31D7A408D9F6}" type="slidenum">
              <a:rPr lang="en-US" smtClean="0"/>
              <a:t>44</a:t>
            </a:fld>
            <a:endParaRPr lang="en-US"/>
          </a:p>
        </p:txBody>
      </p:sp>
    </p:spTree>
    <p:extLst>
      <p:ext uri="{BB962C8B-B14F-4D97-AF65-F5344CB8AC3E}">
        <p14:creationId xmlns:p14="http://schemas.microsoft.com/office/powerpoint/2010/main" val="600994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C4D22DE-62BF-40A4-92AF-31D7A408D9F6}" type="slidenum">
              <a:rPr lang="en-US" smtClean="0"/>
              <a:t>48</a:t>
            </a:fld>
            <a:endParaRPr lang="en-US"/>
          </a:p>
        </p:txBody>
      </p:sp>
    </p:spTree>
    <p:extLst>
      <p:ext uri="{BB962C8B-B14F-4D97-AF65-F5344CB8AC3E}">
        <p14:creationId xmlns:p14="http://schemas.microsoft.com/office/powerpoint/2010/main" val="37356076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C4D22DE-62BF-40A4-92AF-31D7A408D9F6}" type="slidenum">
              <a:rPr lang="en-US" smtClean="0"/>
              <a:t>49</a:t>
            </a:fld>
            <a:endParaRPr lang="en-US"/>
          </a:p>
        </p:txBody>
      </p:sp>
    </p:spTree>
    <p:extLst>
      <p:ext uri="{BB962C8B-B14F-4D97-AF65-F5344CB8AC3E}">
        <p14:creationId xmlns:p14="http://schemas.microsoft.com/office/powerpoint/2010/main" val="37356076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C4D22DE-62BF-40A4-92AF-31D7A408D9F6}" type="slidenum">
              <a:rPr lang="en-US" smtClean="0"/>
              <a:t>62</a:t>
            </a:fld>
            <a:endParaRPr lang="en-US"/>
          </a:p>
        </p:txBody>
      </p:sp>
    </p:spTree>
    <p:extLst>
      <p:ext uri="{BB962C8B-B14F-4D97-AF65-F5344CB8AC3E}">
        <p14:creationId xmlns:p14="http://schemas.microsoft.com/office/powerpoint/2010/main" val="8222831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C4D22DE-62BF-40A4-92AF-31D7A408D9F6}" type="slidenum">
              <a:rPr lang="en-US" smtClean="0"/>
              <a:t>66</a:t>
            </a:fld>
            <a:endParaRPr lang="en-US"/>
          </a:p>
        </p:txBody>
      </p:sp>
    </p:spTree>
    <p:extLst>
      <p:ext uri="{BB962C8B-B14F-4D97-AF65-F5344CB8AC3E}">
        <p14:creationId xmlns:p14="http://schemas.microsoft.com/office/powerpoint/2010/main" val="30229952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r>
              <a:rPr lang="en-US" smtClean="0"/>
              <a:t>6      </a:t>
            </a:r>
            <a:endParaRPr lang="en-US"/>
          </a:p>
        </p:txBody>
      </p:sp>
      <p:sp>
        <p:nvSpPr>
          <p:cNvPr id="4" name="Slide Number Placeholder 3"/>
          <p:cNvSpPr>
            <a:spLocks noGrp="1"/>
          </p:cNvSpPr>
          <p:nvPr>
            <p:ph type="sldNum" sz="quarter" idx="10"/>
          </p:nvPr>
        </p:nvSpPr>
        <p:spPr/>
        <p:txBody>
          <a:bodyPr/>
          <a:lstStyle/>
          <a:p>
            <a:fld id="{CC4D22DE-62BF-40A4-92AF-31D7A408D9F6}" type="slidenum">
              <a:rPr lang="en-US" smtClean="0"/>
              <a:t>3</a:t>
            </a:fld>
            <a:endParaRPr lang="en-US"/>
          </a:p>
        </p:txBody>
      </p:sp>
    </p:spTree>
    <p:extLst>
      <p:ext uri="{BB962C8B-B14F-4D97-AF65-F5344CB8AC3E}">
        <p14:creationId xmlns:p14="http://schemas.microsoft.com/office/powerpoint/2010/main" val="41834742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C4D22DE-62BF-40A4-92AF-31D7A408D9F6}" type="slidenum">
              <a:rPr lang="en-US" smtClean="0"/>
              <a:t>9</a:t>
            </a:fld>
            <a:endParaRPr lang="en-US"/>
          </a:p>
        </p:txBody>
      </p:sp>
    </p:spTree>
    <p:extLst>
      <p:ext uri="{BB962C8B-B14F-4D97-AF65-F5344CB8AC3E}">
        <p14:creationId xmlns:p14="http://schemas.microsoft.com/office/powerpoint/2010/main" val="28494999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C4D22DE-62BF-40A4-92AF-31D7A408D9F6}" type="slidenum">
              <a:rPr lang="en-US" smtClean="0"/>
              <a:t>13</a:t>
            </a:fld>
            <a:endParaRPr lang="en-US"/>
          </a:p>
        </p:txBody>
      </p:sp>
    </p:spTree>
    <p:extLst>
      <p:ext uri="{BB962C8B-B14F-4D97-AF65-F5344CB8AC3E}">
        <p14:creationId xmlns:p14="http://schemas.microsoft.com/office/powerpoint/2010/main" val="10849880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a:t>
            </a:r>
            <a:endParaRPr lang="en-US" dirty="0"/>
          </a:p>
        </p:txBody>
      </p:sp>
      <p:sp>
        <p:nvSpPr>
          <p:cNvPr id="4" name="Slide Number Placeholder 3"/>
          <p:cNvSpPr>
            <a:spLocks noGrp="1"/>
          </p:cNvSpPr>
          <p:nvPr>
            <p:ph type="sldNum" sz="quarter" idx="10"/>
          </p:nvPr>
        </p:nvSpPr>
        <p:spPr/>
        <p:txBody>
          <a:bodyPr/>
          <a:lstStyle/>
          <a:p>
            <a:fld id="{CC4D22DE-62BF-40A4-92AF-31D7A408D9F6}" type="slidenum">
              <a:rPr lang="en-US" smtClean="0"/>
              <a:t>19</a:t>
            </a:fld>
            <a:endParaRPr lang="en-US"/>
          </a:p>
        </p:txBody>
      </p:sp>
    </p:spTree>
    <p:extLst>
      <p:ext uri="{BB962C8B-B14F-4D97-AF65-F5344CB8AC3E}">
        <p14:creationId xmlns:p14="http://schemas.microsoft.com/office/powerpoint/2010/main" val="15710416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C4D22DE-62BF-40A4-92AF-31D7A408D9F6}" type="slidenum">
              <a:rPr lang="en-US" smtClean="0"/>
              <a:t>24</a:t>
            </a:fld>
            <a:endParaRPr lang="en-US"/>
          </a:p>
        </p:txBody>
      </p:sp>
    </p:spTree>
    <p:extLst>
      <p:ext uri="{BB962C8B-B14F-4D97-AF65-F5344CB8AC3E}">
        <p14:creationId xmlns:p14="http://schemas.microsoft.com/office/powerpoint/2010/main" val="19471179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C4D22DE-62BF-40A4-92AF-31D7A408D9F6}" type="slidenum">
              <a:rPr lang="en-US" smtClean="0"/>
              <a:t>26</a:t>
            </a:fld>
            <a:endParaRPr lang="en-US"/>
          </a:p>
        </p:txBody>
      </p:sp>
    </p:spTree>
    <p:extLst>
      <p:ext uri="{BB962C8B-B14F-4D97-AF65-F5344CB8AC3E}">
        <p14:creationId xmlns:p14="http://schemas.microsoft.com/office/powerpoint/2010/main" val="20168581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C4D22DE-62BF-40A4-92AF-31D7A408D9F6}" type="slidenum">
              <a:rPr lang="en-US" smtClean="0"/>
              <a:t>42</a:t>
            </a:fld>
            <a:endParaRPr lang="en-US"/>
          </a:p>
        </p:txBody>
      </p:sp>
    </p:spTree>
    <p:extLst>
      <p:ext uri="{BB962C8B-B14F-4D97-AF65-F5344CB8AC3E}">
        <p14:creationId xmlns:p14="http://schemas.microsoft.com/office/powerpoint/2010/main" val="600994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C4D22DE-62BF-40A4-92AF-31D7A408D9F6}" type="slidenum">
              <a:rPr lang="en-US" smtClean="0"/>
              <a:t>43</a:t>
            </a:fld>
            <a:endParaRPr lang="en-US"/>
          </a:p>
        </p:txBody>
      </p:sp>
    </p:spTree>
    <p:extLst>
      <p:ext uri="{BB962C8B-B14F-4D97-AF65-F5344CB8AC3E}">
        <p14:creationId xmlns:p14="http://schemas.microsoft.com/office/powerpoint/2010/main" val="600994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37CC1AA-BE46-4D39-AD31-92A6CE843EB4}" type="datetime1">
              <a:rPr lang="en-US" smtClean="0"/>
              <a:t>9/13/2019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1CD3C2-A472-4BA3-88D7-833F7D0C5725}" type="slidenum">
              <a:rPr lang="en-US" smtClean="0"/>
              <a:t>‹#›</a:t>
            </a:fld>
            <a:endParaRPr lang="en-US"/>
          </a:p>
        </p:txBody>
      </p:sp>
    </p:spTree>
    <p:extLst>
      <p:ext uri="{BB962C8B-B14F-4D97-AF65-F5344CB8AC3E}">
        <p14:creationId xmlns:p14="http://schemas.microsoft.com/office/powerpoint/2010/main" val="2368826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CB08A6F-EC05-4ABF-81DE-C007E46909C1}" type="datetime1">
              <a:rPr lang="en-US" smtClean="0"/>
              <a:t>9/13/2019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1CD3C2-A472-4BA3-88D7-833F7D0C5725}" type="slidenum">
              <a:rPr lang="en-US" smtClean="0"/>
              <a:t>‹#›</a:t>
            </a:fld>
            <a:endParaRPr lang="en-US"/>
          </a:p>
        </p:txBody>
      </p:sp>
    </p:spTree>
    <p:extLst>
      <p:ext uri="{BB962C8B-B14F-4D97-AF65-F5344CB8AC3E}">
        <p14:creationId xmlns:p14="http://schemas.microsoft.com/office/powerpoint/2010/main" val="38899983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A7242E1-6F24-44A5-B697-18365E1B79B0}" type="datetime1">
              <a:rPr lang="en-US" smtClean="0"/>
              <a:t>9/13/2019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1CD3C2-A472-4BA3-88D7-833F7D0C5725}" type="slidenum">
              <a:rPr lang="en-US" smtClean="0"/>
              <a:t>‹#›</a:t>
            </a:fld>
            <a:endParaRPr lang="en-US"/>
          </a:p>
        </p:txBody>
      </p:sp>
    </p:spTree>
    <p:extLst>
      <p:ext uri="{BB962C8B-B14F-4D97-AF65-F5344CB8AC3E}">
        <p14:creationId xmlns:p14="http://schemas.microsoft.com/office/powerpoint/2010/main" val="6313627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FE0D27-3427-4F55-8279-C1920D5EF11D}" type="datetime1">
              <a:rPr lang="en-US" smtClean="0"/>
              <a:t>9/13/2019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1CD3C2-A472-4BA3-88D7-833F7D0C5725}" type="slidenum">
              <a:rPr lang="en-US" smtClean="0"/>
              <a:t>‹#›</a:t>
            </a:fld>
            <a:endParaRPr lang="en-US"/>
          </a:p>
        </p:txBody>
      </p:sp>
    </p:spTree>
    <p:extLst>
      <p:ext uri="{BB962C8B-B14F-4D97-AF65-F5344CB8AC3E}">
        <p14:creationId xmlns:p14="http://schemas.microsoft.com/office/powerpoint/2010/main" val="9825974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3E6B687-BCC6-43E5-8A36-6DE2FE9938E7}" type="datetime1">
              <a:rPr lang="en-US" smtClean="0"/>
              <a:t>9/13/2019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1CD3C2-A472-4BA3-88D7-833F7D0C5725}" type="slidenum">
              <a:rPr lang="en-US" smtClean="0"/>
              <a:t>‹#›</a:t>
            </a:fld>
            <a:endParaRPr lang="en-US"/>
          </a:p>
        </p:txBody>
      </p:sp>
    </p:spTree>
    <p:extLst>
      <p:ext uri="{BB962C8B-B14F-4D97-AF65-F5344CB8AC3E}">
        <p14:creationId xmlns:p14="http://schemas.microsoft.com/office/powerpoint/2010/main" val="3838418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C6CCC90-3DEE-4136-B16E-D4A375CA88EA}" type="datetime1">
              <a:rPr lang="en-US" smtClean="0"/>
              <a:t>9/13/2019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1CD3C2-A472-4BA3-88D7-833F7D0C5725}" type="slidenum">
              <a:rPr lang="en-US" smtClean="0"/>
              <a:t>‹#›</a:t>
            </a:fld>
            <a:endParaRPr lang="en-US"/>
          </a:p>
        </p:txBody>
      </p:sp>
    </p:spTree>
    <p:extLst>
      <p:ext uri="{BB962C8B-B14F-4D97-AF65-F5344CB8AC3E}">
        <p14:creationId xmlns:p14="http://schemas.microsoft.com/office/powerpoint/2010/main" val="9328618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F5A5214-7150-4EDF-B0EE-8A2207D52528}" type="datetime1">
              <a:rPr lang="en-US" smtClean="0"/>
              <a:t>9/13/2019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1CD3C2-A472-4BA3-88D7-833F7D0C5725}" type="slidenum">
              <a:rPr lang="en-US" smtClean="0"/>
              <a:t>‹#›</a:t>
            </a:fld>
            <a:endParaRPr lang="en-US"/>
          </a:p>
        </p:txBody>
      </p:sp>
    </p:spTree>
    <p:extLst>
      <p:ext uri="{BB962C8B-B14F-4D97-AF65-F5344CB8AC3E}">
        <p14:creationId xmlns:p14="http://schemas.microsoft.com/office/powerpoint/2010/main" val="17099710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1F61ADC-AD70-4935-A0BE-C64D75FE256E}" type="datetime1">
              <a:rPr lang="en-US" smtClean="0"/>
              <a:t>9/13/2019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1CD3C2-A472-4BA3-88D7-833F7D0C5725}" type="slidenum">
              <a:rPr lang="en-US" smtClean="0"/>
              <a:t>‹#›</a:t>
            </a:fld>
            <a:endParaRPr lang="en-US"/>
          </a:p>
        </p:txBody>
      </p:sp>
    </p:spTree>
    <p:extLst>
      <p:ext uri="{BB962C8B-B14F-4D97-AF65-F5344CB8AC3E}">
        <p14:creationId xmlns:p14="http://schemas.microsoft.com/office/powerpoint/2010/main" val="7561313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9A19A6-A653-4618-B22A-E04B9F9EFBBD}" type="datetime1">
              <a:rPr lang="en-US" smtClean="0"/>
              <a:t>9/13/2019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1CD3C2-A472-4BA3-88D7-833F7D0C5725}" type="slidenum">
              <a:rPr lang="en-US" smtClean="0"/>
              <a:t>‹#›</a:t>
            </a:fld>
            <a:endParaRPr lang="en-US"/>
          </a:p>
        </p:txBody>
      </p:sp>
    </p:spTree>
    <p:extLst>
      <p:ext uri="{BB962C8B-B14F-4D97-AF65-F5344CB8AC3E}">
        <p14:creationId xmlns:p14="http://schemas.microsoft.com/office/powerpoint/2010/main" val="15344831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BA0F3C-3F92-452A-9961-9CDC7F88B92F}" type="datetime1">
              <a:rPr lang="en-US" smtClean="0"/>
              <a:t>9/13/2019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1CD3C2-A472-4BA3-88D7-833F7D0C5725}" type="slidenum">
              <a:rPr lang="en-US" smtClean="0"/>
              <a:t>‹#›</a:t>
            </a:fld>
            <a:endParaRPr lang="en-US"/>
          </a:p>
        </p:txBody>
      </p:sp>
    </p:spTree>
    <p:extLst>
      <p:ext uri="{BB962C8B-B14F-4D97-AF65-F5344CB8AC3E}">
        <p14:creationId xmlns:p14="http://schemas.microsoft.com/office/powerpoint/2010/main" val="25126356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A91F2D-2E59-403A-BFBC-91587756FC6E}" type="datetime1">
              <a:rPr lang="en-US" smtClean="0"/>
              <a:t>9/13/2019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1CD3C2-A472-4BA3-88D7-833F7D0C5725}" type="slidenum">
              <a:rPr lang="en-US" smtClean="0"/>
              <a:t>‹#›</a:t>
            </a:fld>
            <a:endParaRPr lang="en-US"/>
          </a:p>
        </p:txBody>
      </p:sp>
    </p:spTree>
    <p:extLst>
      <p:ext uri="{BB962C8B-B14F-4D97-AF65-F5344CB8AC3E}">
        <p14:creationId xmlns:p14="http://schemas.microsoft.com/office/powerpoint/2010/main" val="3784920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462F84-B53F-4489-8555-D1B0CACB8EA0}" type="datetime1">
              <a:rPr lang="en-US" smtClean="0"/>
              <a:t>9/13/2019</a:t>
            </a:fld>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1CD3C2-A472-4BA3-88D7-833F7D0C5725}" type="slidenum">
              <a:rPr lang="en-US" smtClean="0"/>
              <a:t>‹#›</a:t>
            </a:fld>
            <a:endParaRPr lang="en-US"/>
          </a:p>
        </p:txBody>
      </p:sp>
    </p:spTree>
    <p:extLst>
      <p:ext uri="{BB962C8B-B14F-4D97-AF65-F5344CB8AC3E}">
        <p14:creationId xmlns:p14="http://schemas.microsoft.com/office/powerpoint/2010/main" val="36984797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76200"/>
            <a:ext cx="9144000" cy="6629400"/>
          </a:xfrm>
        </p:spPr>
        <p:txBody>
          <a:bodyPr>
            <a:normAutofit/>
          </a:bodyPr>
          <a:lstStyle/>
          <a:p>
            <a:pPr marL="0" indent="0" algn="ctr">
              <a:buNone/>
            </a:pPr>
            <a:r>
              <a:rPr lang="en-US" dirty="0" smtClean="0">
                <a:effectLst>
                  <a:outerShdw blurRad="38100" dist="38100" dir="2700000" algn="tl">
                    <a:srgbClr val="000000">
                      <a:alpha val="43137"/>
                    </a:srgbClr>
                  </a:outerShdw>
                </a:effectLst>
              </a:rPr>
              <a:t>  </a:t>
            </a:r>
          </a:p>
          <a:p>
            <a:pPr marL="0" indent="0" algn="ctr">
              <a:buNone/>
            </a:pPr>
            <a:r>
              <a:rPr lang="en-US" sz="3600" b="1" dirty="0" smtClean="0">
                <a:effectLst>
                  <a:outerShdw blurRad="38100" dist="38100" dir="2700000" algn="tl">
                    <a:srgbClr val="000000">
                      <a:alpha val="43137"/>
                    </a:srgbClr>
                  </a:outerShdw>
                </a:effectLst>
              </a:rPr>
              <a:t>ASANTE AKIM CENTRAL MUNICIPAL ASSEMBLY</a:t>
            </a:r>
          </a:p>
          <a:p>
            <a:pPr marL="0" indent="0" algn="ctr">
              <a:buNone/>
            </a:pPr>
            <a:endParaRPr lang="en-US" sz="4400" b="1" dirty="0" smtClean="0">
              <a:effectLst>
                <a:outerShdw blurRad="38100" dist="38100" dir="2700000" algn="tl">
                  <a:srgbClr val="000000">
                    <a:alpha val="43137"/>
                  </a:srgbClr>
                </a:outerShdw>
              </a:effectLst>
            </a:endParaRPr>
          </a:p>
          <a:p>
            <a:pPr marL="0" indent="0" algn="ctr">
              <a:buNone/>
            </a:pPr>
            <a:endParaRPr lang="en-US" sz="4400" b="1" dirty="0" smtClean="0">
              <a:effectLst>
                <a:outerShdw blurRad="38100" dist="38100" dir="2700000" algn="tl">
                  <a:srgbClr val="000000">
                    <a:alpha val="43137"/>
                  </a:srgbClr>
                </a:outerShdw>
              </a:effectLst>
            </a:endParaRPr>
          </a:p>
          <a:p>
            <a:pPr marL="0" indent="0" algn="ctr">
              <a:buNone/>
            </a:pPr>
            <a:endParaRPr lang="en-US" sz="4400" b="1" dirty="0" smtClean="0">
              <a:effectLst>
                <a:outerShdw blurRad="38100" dist="38100" dir="2700000" algn="tl">
                  <a:srgbClr val="000000">
                    <a:alpha val="43137"/>
                  </a:srgbClr>
                </a:outerShdw>
              </a:effectLst>
            </a:endParaRPr>
          </a:p>
          <a:p>
            <a:pPr marL="0" indent="0" algn="ctr">
              <a:buNone/>
            </a:pPr>
            <a:r>
              <a:rPr lang="en-US" sz="4400" b="1" dirty="0" smtClean="0">
                <a:effectLst>
                  <a:outerShdw blurRad="38100" dist="38100" dir="2700000" algn="tl">
                    <a:srgbClr val="000000">
                      <a:alpha val="43137"/>
                    </a:srgbClr>
                  </a:outerShdw>
                </a:effectLst>
              </a:rPr>
              <a:t>2020 </a:t>
            </a:r>
            <a:r>
              <a:rPr lang="en-US" sz="4400" b="1" dirty="0">
                <a:effectLst>
                  <a:outerShdw blurRad="38100" dist="38100" dir="2700000" algn="tl">
                    <a:srgbClr val="000000">
                      <a:alpha val="43137"/>
                    </a:srgbClr>
                  </a:outerShdw>
                </a:effectLst>
              </a:rPr>
              <a:t>COMPOSITE BUDGET </a:t>
            </a:r>
            <a:r>
              <a:rPr lang="en-US" sz="4400" b="1" dirty="0" smtClean="0">
                <a:effectLst>
                  <a:outerShdw blurRad="38100" dist="38100" dir="2700000" algn="tl">
                    <a:srgbClr val="000000">
                      <a:alpha val="43137"/>
                    </a:srgbClr>
                  </a:outerShdw>
                </a:effectLst>
              </a:rPr>
              <a:t>HEARING</a:t>
            </a:r>
            <a:r>
              <a:rPr lang="en-US" sz="4400" b="1" dirty="0">
                <a:effectLst>
                  <a:outerShdw blurRad="38100" dist="38100" dir="2700000" algn="tl">
                    <a:srgbClr val="000000">
                      <a:alpha val="43137"/>
                    </a:srgbClr>
                  </a:outerShdw>
                </a:effectLst>
              </a:rPr>
              <a:t/>
            </a:r>
            <a:br>
              <a:rPr lang="en-US" sz="4400" b="1" dirty="0">
                <a:effectLst>
                  <a:outerShdw blurRad="38100" dist="38100" dir="2700000" algn="tl">
                    <a:srgbClr val="000000">
                      <a:alpha val="43137"/>
                    </a:srgbClr>
                  </a:outerShdw>
                </a:effectLst>
              </a:rPr>
            </a:br>
            <a:endParaRPr lang="en-US" sz="4400" b="1" dirty="0" smtClean="0">
              <a:effectLst>
                <a:outerShdw blurRad="38100" dist="38100" dir="2700000" algn="tl">
                  <a:srgbClr val="000000">
                    <a:alpha val="43137"/>
                  </a:srgbClr>
                </a:outerShdw>
              </a:effectLst>
            </a:endParaRPr>
          </a:p>
          <a:p>
            <a:pPr marL="0" indent="0" algn="ctr">
              <a:buNone/>
            </a:pPr>
            <a:r>
              <a:rPr lang="en-US" sz="4400" b="1" dirty="0" smtClean="0">
                <a:solidFill>
                  <a:srgbClr val="FF0000"/>
                </a:solidFill>
                <a:effectLst>
                  <a:outerShdw blurRad="38100" dist="38100" dir="2700000" algn="tl">
                    <a:srgbClr val="000000">
                      <a:alpha val="43137"/>
                    </a:srgbClr>
                  </a:outerShdw>
                </a:effectLst>
              </a:rPr>
              <a:t>10</a:t>
            </a:r>
            <a:r>
              <a:rPr lang="en-US" sz="4400" b="1" baseline="30000" dirty="0" smtClean="0">
                <a:solidFill>
                  <a:srgbClr val="FF0000"/>
                </a:solidFill>
                <a:effectLst>
                  <a:outerShdw blurRad="38100" dist="38100" dir="2700000" algn="tl">
                    <a:srgbClr val="000000">
                      <a:alpha val="43137"/>
                    </a:srgbClr>
                  </a:outerShdw>
                </a:effectLst>
              </a:rPr>
              <a:t>TH</a:t>
            </a:r>
            <a:r>
              <a:rPr lang="en-US" sz="4400" b="1" dirty="0" smtClean="0">
                <a:solidFill>
                  <a:srgbClr val="FF0000"/>
                </a:solidFill>
                <a:effectLst>
                  <a:outerShdw blurRad="38100" dist="38100" dir="2700000" algn="tl">
                    <a:srgbClr val="000000">
                      <a:alpha val="43137"/>
                    </a:srgbClr>
                  </a:outerShdw>
                </a:effectLst>
              </a:rPr>
              <a:t> SEPTEMBER, 2019</a:t>
            </a:r>
          </a:p>
        </p:txBody>
      </p:sp>
      <p:sp>
        <p:nvSpPr>
          <p:cNvPr id="2" name="Slide Number Placeholder 1"/>
          <p:cNvSpPr>
            <a:spLocks noGrp="1"/>
          </p:cNvSpPr>
          <p:nvPr>
            <p:ph type="sldNum" sz="quarter" idx="12"/>
          </p:nvPr>
        </p:nvSpPr>
        <p:spPr/>
        <p:txBody>
          <a:bodyPr/>
          <a:lstStyle/>
          <a:p>
            <a:fld id="{571CD3C2-A472-4BA3-88D7-833F7D0C5725}" type="slidenum">
              <a:rPr lang="en-US" smtClean="0"/>
              <a:t>1</a:t>
            </a:fld>
            <a:endParaRPr lang="en-US"/>
          </a:p>
        </p:txBody>
      </p:sp>
      <p:pic>
        <p:nvPicPr>
          <p:cNvPr id="4" name="Picture 3"/>
          <p:cNvPicPr>
            <a:picLocks noChangeAspect="1"/>
          </p:cNvPicPr>
          <p:nvPr/>
        </p:nvPicPr>
        <p:blipFill>
          <a:blip r:embed="rId3"/>
          <a:stretch>
            <a:fillRect/>
          </a:stretch>
        </p:blipFill>
        <p:spPr>
          <a:xfrm>
            <a:off x="3124200" y="1643437"/>
            <a:ext cx="3124200" cy="1752600"/>
          </a:xfrm>
          <a:prstGeom prst="rect">
            <a:avLst/>
          </a:prstGeom>
        </p:spPr>
      </p:pic>
    </p:spTree>
    <p:extLst>
      <p:ext uri="{BB962C8B-B14F-4D97-AF65-F5344CB8AC3E}">
        <p14:creationId xmlns:p14="http://schemas.microsoft.com/office/powerpoint/2010/main" val="14213644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153400" cy="5867399"/>
          </a:xfrm>
        </p:spPr>
        <p:txBody>
          <a:bodyPr>
            <a:normAutofit fontScale="55000" lnSpcReduction="20000"/>
          </a:bodyPr>
          <a:lstStyle/>
          <a:p>
            <a:pPr marL="0" indent="0">
              <a:buNone/>
              <a:tabLst>
                <a:tab pos="627063" algn="l"/>
              </a:tabLst>
            </a:pPr>
            <a:r>
              <a:rPr lang="en-GB" b="1" i="1" dirty="0">
                <a:solidFill>
                  <a:srgbClr val="FF0000"/>
                </a:solidFill>
                <a:effectLst>
                  <a:outerShdw blurRad="38100" dist="38100" dir="2700000" algn="tl">
                    <a:srgbClr val="000000">
                      <a:alpha val="43137"/>
                    </a:srgbClr>
                  </a:outerShdw>
                </a:effectLst>
              </a:rPr>
              <a:t>g. Education</a:t>
            </a:r>
            <a:endParaRPr lang="en-US" b="1" i="1" dirty="0">
              <a:solidFill>
                <a:srgbClr val="FF0000"/>
              </a:solidFill>
              <a:effectLst>
                <a:outerShdw blurRad="38100" dist="38100" dir="2700000" algn="tl">
                  <a:srgbClr val="000000">
                    <a:alpha val="43137"/>
                  </a:srgbClr>
                </a:outerShdw>
              </a:effectLst>
            </a:endParaRPr>
          </a:p>
          <a:p>
            <a:pPr>
              <a:tabLst>
                <a:tab pos="627063" algn="l"/>
              </a:tabLst>
            </a:pPr>
            <a:endParaRPr lang="en-GB" dirty="0" smtClean="0"/>
          </a:p>
          <a:p>
            <a:pPr marL="0" indent="0" algn="just">
              <a:buNone/>
              <a:tabLst>
                <a:tab pos="627063" algn="l"/>
              </a:tabLst>
            </a:pPr>
            <a:r>
              <a:rPr lang="en-GB" dirty="0" smtClean="0"/>
              <a:t>Education </a:t>
            </a:r>
            <a:r>
              <a:rPr lang="en-GB" dirty="0"/>
              <a:t>in the Municipality is handled by the Municipal Directorate of Education whose responsibility is the administration, monitoring and supervision of teaching and learning in the municipality. </a:t>
            </a:r>
          </a:p>
          <a:p>
            <a:pPr algn="just">
              <a:tabLst>
                <a:tab pos="744538" algn="l"/>
              </a:tabLst>
            </a:pPr>
            <a:endParaRPr lang="en-GB" dirty="0"/>
          </a:p>
          <a:p>
            <a:pPr marL="0" indent="0" algn="just">
              <a:buNone/>
              <a:tabLst>
                <a:tab pos="744538" algn="l"/>
              </a:tabLst>
            </a:pPr>
            <a:r>
              <a:rPr lang="en-GB" dirty="0"/>
              <a:t>The municipality  has both basic and secondary  schools. In all there are Eighty-Nine (89) Pre-Schools, Eighty-Nine (89) Primary Schools, Sixty-Six (66)Junior High Schools, Five (5) Senior High Schools and One (1) Technical/vocational school.</a:t>
            </a:r>
          </a:p>
          <a:p>
            <a:pPr algn="just">
              <a:tabLst>
                <a:tab pos="744538" algn="l"/>
              </a:tabLst>
            </a:pPr>
            <a:endParaRPr lang="en-GB" dirty="0"/>
          </a:p>
          <a:p>
            <a:pPr marL="0" indent="0" algn="just">
              <a:buNone/>
            </a:pPr>
            <a:r>
              <a:rPr lang="en-GB" b="1" i="1" dirty="0">
                <a:solidFill>
                  <a:srgbClr val="FF0000"/>
                </a:solidFill>
                <a:effectLst>
                  <a:outerShdw blurRad="38100" dist="38100" dir="2700000" algn="tl">
                    <a:srgbClr val="000000">
                      <a:alpha val="43137"/>
                    </a:srgbClr>
                  </a:outerShdw>
                </a:effectLst>
              </a:rPr>
              <a:t>h</a:t>
            </a:r>
            <a:r>
              <a:rPr lang="en-GB" b="1" i="1" dirty="0" smtClean="0">
                <a:solidFill>
                  <a:srgbClr val="FF0000"/>
                </a:solidFill>
                <a:effectLst>
                  <a:outerShdw blurRad="38100" dist="38100" dir="2700000" algn="tl">
                    <a:srgbClr val="000000">
                      <a:alpha val="43137"/>
                    </a:srgbClr>
                  </a:outerShdw>
                </a:effectLst>
              </a:rPr>
              <a:t>. </a:t>
            </a:r>
            <a:r>
              <a:rPr lang="en-GB" b="1" i="1" dirty="0">
                <a:solidFill>
                  <a:srgbClr val="FF0000"/>
                </a:solidFill>
                <a:effectLst>
                  <a:outerShdw blurRad="38100" dist="38100" dir="2700000" algn="tl">
                    <a:srgbClr val="000000">
                      <a:alpha val="43137"/>
                    </a:srgbClr>
                  </a:outerShdw>
                </a:effectLst>
              </a:rPr>
              <a:t>Health</a:t>
            </a:r>
            <a:endParaRPr lang="en-US" b="1" i="1" dirty="0">
              <a:solidFill>
                <a:srgbClr val="FF0000"/>
              </a:solidFill>
              <a:effectLst>
                <a:outerShdw blurRad="38100" dist="38100" dir="2700000" algn="tl">
                  <a:srgbClr val="000000">
                    <a:alpha val="43137"/>
                  </a:srgbClr>
                </a:outerShdw>
              </a:effectLst>
            </a:endParaRPr>
          </a:p>
          <a:p>
            <a:pPr marL="0" indent="0" algn="just">
              <a:buNone/>
            </a:pPr>
            <a:r>
              <a:rPr lang="en-GB" dirty="0" smtClean="0"/>
              <a:t>The </a:t>
            </a:r>
            <a:r>
              <a:rPr lang="en-GB" dirty="0"/>
              <a:t>Municipality has only one public hospital located in the Municipal capital, Konongo – </a:t>
            </a:r>
            <a:r>
              <a:rPr lang="en-GB" dirty="0" err="1"/>
              <a:t>Odumasi</a:t>
            </a:r>
            <a:r>
              <a:rPr lang="en-GB" dirty="0"/>
              <a:t>. This facility serves residents within the Municipality and beyond. There are also two privately-owned hospitals in Konongo to assist in providing health care services. There are two health centres in </a:t>
            </a:r>
            <a:r>
              <a:rPr lang="en-GB" dirty="0" err="1"/>
              <a:t>Dwease</a:t>
            </a:r>
            <a:r>
              <a:rPr lang="en-GB" dirty="0"/>
              <a:t> and </a:t>
            </a:r>
            <a:r>
              <a:rPr lang="en-GB" dirty="0" err="1"/>
              <a:t>Praaso</a:t>
            </a:r>
            <a:r>
              <a:rPr lang="en-GB" dirty="0"/>
              <a:t>, to attend to minor cases and illnesses. Services provided at such facilities include, out-patient, ante-natal, in-patient and dispensary</a:t>
            </a:r>
            <a:r>
              <a:rPr lang="en-GB" dirty="0" smtClean="0"/>
              <a:t>.</a:t>
            </a:r>
          </a:p>
          <a:p>
            <a:pPr marL="0" indent="0" algn="just">
              <a:buNone/>
            </a:pPr>
            <a:endParaRPr lang="en-US" dirty="0"/>
          </a:p>
          <a:p>
            <a:pPr marL="0" indent="0" algn="just">
              <a:buNone/>
            </a:pPr>
            <a:r>
              <a:rPr lang="en-GB" dirty="0"/>
              <a:t>Furthermore, the municipality has Seven (7) Community-Based Health Planning Services (CHPS) compounds. Out of this Six (6) are operational and One (1) is yet to commence operation.</a:t>
            </a:r>
            <a:endParaRPr lang="en-US" dirty="0"/>
          </a:p>
          <a:p>
            <a:endParaRPr lang="en-US" dirty="0"/>
          </a:p>
        </p:txBody>
      </p:sp>
      <p:sp>
        <p:nvSpPr>
          <p:cNvPr id="2" name="Slide Number Placeholder 1"/>
          <p:cNvSpPr>
            <a:spLocks noGrp="1"/>
          </p:cNvSpPr>
          <p:nvPr>
            <p:ph type="sldNum" sz="quarter" idx="12"/>
          </p:nvPr>
        </p:nvSpPr>
        <p:spPr/>
        <p:txBody>
          <a:bodyPr/>
          <a:lstStyle/>
          <a:p>
            <a:fld id="{571CD3C2-A472-4BA3-88D7-833F7D0C5725}" type="slidenum">
              <a:rPr lang="en-US" smtClean="0"/>
              <a:t>10</a:t>
            </a:fld>
            <a:endParaRPr lang="en-US"/>
          </a:p>
        </p:txBody>
      </p:sp>
    </p:spTree>
    <p:extLst>
      <p:ext uri="{BB962C8B-B14F-4D97-AF65-F5344CB8AC3E}">
        <p14:creationId xmlns:p14="http://schemas.microsoft.com/office/powerpoint/2010/main" val="26451361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38200" y="304800"/>
            <a:ext cx="7315200" cy="6096000"/>
          </a:xfrm>
        </p:spPr>
        <p:txBody>
          <a:bodyPr>
            <a:normAutofit fontScale="92500" lnSpcReduction="10000"/>
          </a:bodyPr>
          <a:lstStyle/>
          <a:p>
            <a:pPr algn="l"/>
            <a:r>
              <a:rPr lang="en-GB" b="1" dirty="0" smtClean="0">
                <a:solidFill>
                  <a:srgbClr val="FF0000"/>
                </a:solidFill>
                <a:effectLst>
                  <a:outerShdw blurRad="38100" dist="38100" dir="2700000" algn="tl">
                    <a:srgbClr val="000000">
                      <a:alpha val="43137"/>
                    </a:srgbClr>
                  </a:outerShdw>
                </a:effectLst>
                <a:latin typeface="Arial Narrow" panose="020B0606020202030204" pitchFamily="34" charset="0"/>
              </a:rPr>
              <a:t>4.0 KEY </a:t>
            </a:r>
            <a:r>
              <a:rPr lang="en-GB" b="1" dirty="0">
                <a:solidFill>
                  <a:srgbClr val="FF0000"/>
                </a:solidFill>
                <a:effectLst>
                  <a:outerShdw blurRad="38100" dist="38100" dir="2700000" algn="tl">
                    <a:srgbClr val="000000">
                      <a:alpha val="43137"/>
                    </a:srgbClr>
                  </a:outerShdw>
                </a:effectLst>
                <a:latin typeface="Arial Narrow" panose="020B0606020202030204" pitchFamily="34" charset="0"/>
              </a:rPr>
              <a:t>ISSUES</a:t>
            </a:r>
            <a:endParaRPr lang="en-US" b="1" dirty="0">
              <a:solidFill>
                <a:srgbClr val="FF0000"/>
              </a:solidFill>
              <a:effectLst>
                <a:outerShdw blurRad="38100" dist="38100" dir="2700000" algn="tl">
                  <a:srgbClr val="000000">
                    <a:alpha val="43137"/>
                  </a:srgbClr>
                </a:outerShdw>
              </a:effectLst>
              <a:latin typeface="Arial Narrow" panose="020B0606020202030204" pitchFamily="34" charset="0"/>
            </a:endParaRPr>
          </a:p>
          <a:p>
            <a:pPr algn="just"/>
            <a:r>
              <a:rPr lang="en-GB" sz="2600" dirty="0">
                <a:solidFill>
                  <a:schemeClr val="tx1"/>
                </a:solidFill>
                <a:latin typeface="Arial Narrow" panose="020B0606020202030204" pitchFamily="34" charset="0"/>
              </a:rPr>
              <a:t>The following are the key issues of the Municipal Assembly:</a:t>
            </a:r>
            <a:endParaRPr lang="en-US" sz="2600" dirty="0">
              <a:solidFill>
                <a:schemeClr val="tx1"/>
              </a:solidFill>
              <a:latin typeface="Arial Narrow" panose="020B0606020202030204" pitchFamily="34" charset="0"/>
            </a:endParaRPr>
          </a:p>
          <a:p>
            <a:pPr algn="just"/>
            <a:r>
              <a:rPr lang="en-GB" sz="2600" dirty="0">
                <a:solidFill>
                  <a:schemeClr val="tx1"/>
                </a:solidFill>
                <a:latin typeface="Arial Narrow" panose="020B0606020202030204" pitchFamily="34" charset="0"/>
              </a:rPr>
              <a:t>1. Inadequate data on MSMEs</a:t>
            </a:r>
            <a:endParaRPr lang="en-US" sz="2600" dirty="0">
              <a:solidFill>
                <a:schemeClr val="tx1"/>
              </a:solidFill>
              <a:latin typeface="Arial Narrow" panose="020B0606020202030204" pitchFamily="34" charset="0"/>
            </a:endParaRPr>
          </a:p>
          <a:p>
            <a:pPr algn="just"/>
            <a:r>
              <a:rPr lang="en-GB" sz="2600" dirty="0">
                <a:solidFill>
                  <a:schemeClr val="tx1"/>
                </a:solidFill>
                <a:latin typeface="Arial Narrow" panose="020B0606020202030204" pitchFamily="34" charset="0"/>
              </a:rPr>
              <a:t>2. Limited business development skills   </a:t>
            </a:r>
            <a:endParaRPr lang="en-US" sz="2600" dirty="0">
              <a:solidFill>
                <a:schemeClr val="tx1"/>
              </a:solidFill>
              <a:latin typeface="Arial Narrow" panose="020B0606020202030204" pitchFamily="34" charset="0"/>
            </a:endParaRPr>
          </a:p>
          <a:p>
            <a:pPr algn="just"/>
            <a:r>
              <a:rPr lang="en-GB" sz="2600" dirty="0">
                <a:solidFill>
                  <a:schemeClr val="tx1"/>
                </a:solidFill>
                <a:latin typeface="Arial Narrow" panose="020B0606020202030204" pitchFamily="34" charset="0"/>
              </a:rPr>
              <a:t>3. Low agricultural Productivity</a:t>
            </a:r>
            <a:endParaRPr lang="en-US" sz="2600" dirty="0">
              <a:solidFill>
                <a:schemeClr val="tx1"/>
              </a:solidFill>
              <a:latin typeface="Arial Narrow" panose="020B0606020202030204" pitchFamily="34" charset="0"/>
            </a:endParaRPr>
          </a:p>
          <a:p>
            <a:pPr algn="just"/>
            <a:r>
              <a:rPr lang="en-GB" sz="2600" dirty="0">
                <a:solidFill>
                  <a:schemeClr val="tx1"/>
                </a:solidFill>
                <a:latin typeface="Arial Narrow" panose="020B0606020202030204" pitchFamily="34" charset="0"/>
              </a:rPr>
              <a:t>4. High Post-Harvest losses</a:t>
            </a:r>
            <a:endParaRPr lang="en-US" sz="2600" dirty="0">
              <a:solidFill>
                <a:schemeClr val="tx1"/>
              </a:solidFill>
              <a:latin typeface="Arial Narrow" panose="020B0606020202030204" pitchFamily="34" charset="0"/>
            </a:endParaRPr>
          </a:p>
          <a:p>
            <a:pPr algn="just"/>
            <a:r>
              <a:rPr lang="en-GB" sz="2600" dirty="0" smtClean="0">
                <a:solidFill>
                  <a:schemeClr val="tx1"/>
                </a:solidFill>
                <a:latin typeface="Arial Narrow" panose="020B0606020202030204" pitchFamily="34" charset="0"/>
              </a:rPr>
              <a:t>5. </a:t>
            </a:r>
            <a:r>
              <a:rPr lang="en-GB" sz="2600" dirty="0">
                <a:solidFill>
                  <a:schemeClr val="tx1"/>
                </a:solidFill>
                <a:latin typeface="Arial Narrow" panose="020B0606020202030204" pitchFamily="34" charset="0"/>
              </a:rPr>
              <a:t>Poor road surface condition and Inadequate drains along roads</a:t>
            </a:r>
            <a:endParaRPr lang="en-US" sz="2600" dirty="0">
              <a:solidFill>
                <a:schemeClr val="tx1"/>
              </a:solidFill>
              <a:latin typeface="Arial Narrow" panose="020B0606020202030204" pitchFamily="34" charset="0"/>
            </a:endParaRPr>
          </a:p>
          <a:p>
            <a:pPr algn="just"/>
            <a:r>
              <a:rPr lang="en-GB" sz="2600" dirty="0">
                <a:solidFill>
                  <a:schemeClr val="tx1"/>
                </a:solidFill>
                <a:latin typeface="Arial Narrow" panose="020B0606020202030204" pitchFamily="34" charset="0"/>
              </a:rPr>
              <a:t>6</a:t>
            </a:r>
            <a:r>
              <a:rPr lang="en-GB" sz="2600" dirty="0" smtClean="0">
                <a:solidFill>
                  <a:schemeClr val="tx1"/>
                </a:solidFill>
                <a:latin typeface="Arial Narrow" panose="020B0606020202030204" pitchFamily="34" charset="0"/>
              </a:rPr>
              <a:t>. </a:t>
            </a:r>
            <a:r>
              <a:rPr lang="en-GB" sz="2600" dirty="0">
                <a:solidFill>
                  <a:schemeClr val="tx1"/>
                </a:solidFill>
                <a:latin typeface="Arial Narrow" panose="020B0606020202030204" pitchFamily="34" charset="0"/>
              </a:rPr>
              <a:t>Inadequate educational infrastructure</a:t>
            </a:r>
            <a:endParaRPr lang="en-US" sz="2600" dirty="0">
              <a:solidFill>
                <a:schemeClr val="tx1"/>
              </a:solidFill>
              <a:latin typeface="Arial Narrow" panose="020B0606020202030204" pitchFamily="34" charset="0"/>
            </a:endParaRPr>
          </a:p>
          <a:p>
            <a:pPr algn="just"/>
            <a:r>
              <a:rPr lang="en-GB" sz="2600" dirty="0" smtClean="0">
                <a:solidFill>
                  <a:schemeClr val="tx1"/>
                </a:solidFill>
                <a:latin typeface="Arial Narrow" panose="020B0606020202030204" pitchFamily="34" charset="0"/>
              </a:rPr>
              <a:t>7</a:t>
            </a:r>
            <a:r>
              <a:rPr lang="en-GB" sz="2600" dirty="0" smtClean="0">
                <a:solidFill>
                  <a:srgbClr val="FF0000"/>
                </a:solidFill>
                <a:latin typeface="Arial Narrow" panose="020B0606020202030204" pitchFamily="34" charset="0"/>
              </a:rPr>
              <a:t>. </a:t>
            </a:r>
            <a:r>
              <a:rPr lang="en-GB" sz="2600" dirty="0" smtClean="0">
                <a:solidFill>
                  <a:schemeClr val="tx1"/>
                </a:solidFill>
                <a:latin typeface="Arial Narrow" panose="020B0606020202030204" pitchFamily="34" charset="0"/>
              </a:rPr>
              <a:t>Poor performance in BECE</a:t>
            </a:r>
            <a:endParaRPr lang="en-US" sz="2600" dirty="0" smtClean="0">
              <a:solidFill>
                <a:schemeClr val="tx1"/>
              </a:solidFill>
              <a:latin typeface="Arial Narrow" panose="020B0606020202030204" pitchFamily="34" charset="0"/>
            </a:endParaRPr>
          </a:p>
          <a:p>
            <a:pPr algn="just"/>
            <a:r>
              <a:rPr lang="en-GB" sz="2600" dirty="0" smtClean="0">
                <a:solidFill>
                  <a:schemeClr val="tx1"/>
                </a:solidFill>
                <a:latin typeface="Arial Narrow" panose="020B0606020202030204" pitchFamily="34" charset="0"/>
              </a:rPr>
              <a:t>8. Inadequate ICT Centres and libraries.</a:t>
            </a:r>
            <a:endParaRPr lang="en-US" sz="2600" dirty="0" smtClean="0">
              <a:solidFill>
                <a:schemeClr val="tx1"/>
              </a:solidFill>
              <a:latin typeface="Arial Narrow" panose="020B0606020202030204" pitchFamily="34" charset="0"/>
            </a:endParaRPr>
          </a:p>
          <a:p>
            <a:pPr algn="just"/>
            <a:r>
              <a:rPr lang="en-GB" sz="2600" dirty="0" smtClean="0">
                <a:solidFill>
                  <a:schemeClr val="tx1"/>
                </a:solidFill>
                <a:latin typeface="Arial Narrow" panose="020B0606020202030204" pitchFamily="34" charset="0"/>
              </a:rPr>
              <a:t>9. </a:t>
            </a:r>
            <a:r>
              <a:rPr lang="en-GB" sz="2600" dirty="0">
                <a:solidFill>
                  <a:schemeClr val="tx1"/>
                </a:solidFill>
                <a:latin typeface="Arial Narrow" panose="020B0606020202030204" pitchFamily="34" charset="0"/>
              </a:rPr>
              <a:t>Inadequate health infrastructure</a:t>
            </a:r>
            <a:endParaRPr lang="en-US" sz="2600" dirty="0">
              <a:solidFill>
                <a:schemeClr val="tx1"/>
              </a:solidFill>
              <a:latin typeface="Arial Narrow" panose="020B0606020202030204" pitchFamily="34" charset="0"/>
            </a:endParaRPr>
          </a:p>
          <a:p>
            <a:pPr algn="just"/>
            <a:r>
              <a:rPr lang="en-GB" sz="2600" dirty="0" smtClean="0">
                <a:solidFill>
                  <a:schemeClr val="tx1"/>
                </a:solidFill>
                <a:latin typeface="Arial Narrow" panose="020B0606020202030204" pitchFamily="34" charset="0"/>
              </a:rPr>
              <a:t>10. </a:t>
            </a:r>
            <a:r>
              <a:rPr lang="en-GB" sz="2600" dirty="0">
                <a:solidFill>
                  <a:schemeClr val="tx1"/>
                </a:solidFill>
                <a:latin typeface="Arial Narrow" panose="020B0606020202030204" pitchFamily="34" charset="0"/>
              </a:rPr>
              <a:t>High incidence of malaria cases</a:t>
            </a:r>
            <a:endParaRPr lang="en-US" sz="2600" dirty="0">
              <a:solidFill>
                <a:schemeClr val="tx1"/>
              </a:solidFill>
              <a:latin typeface="Arial Narrow" panose="020B0606020202030204" pitchFamily="34" charset="0"/>
            </a:endParaRPr>
          </a:p>
          <a:p>
            <a:pPr algn="just"/>
            <a:r>
              <a:rPr lang="en-GB" sz="2600" dirty="0" smtClean="0">
                <a:solidFill>
                  <a:schemeClr val="tx1"/>
                </a:solidFill>
                <a:latin typeface="Arial Narrow" panose="020B0606020202030204" pitchFamily="34" charset="0"/>
              </a:rPr>
              <a:t>11. </a:t>
            </a:r>
            <a:r>
              <a:rPr lang="en-GB" sz="2600" dirty="0">
                <a:solidFill>
                  <a:schemeClr val="tx1"/>
                </a:solidFill>
                <a:latin typeface="Arial Narrow" panose="020B0606020202030204" pitchFamily="34" charset="0"/>
              </a:rPr>
              <a:t>Low mobilization of internally generated funds by the Assembly</a:t>
            </a:r>
            <a:endParaRPr lang="en-US" sz="2600" dirty="0">
              <a:solidFill>
                <a:schemeClr val="tx1"/>
              </a:solidFill>
            </a:endParaRPr>
          </a:p>
        </p:txBody>
      </p:sp>
      <p:sp>
        <p:nvSpPr>
          <p:cNvPr id="2" name="Slide Number Placeholder 1"/>
          <p:cNvSpPr>
            <a:spLocks noGrp="1"/>
          </p:cNvSpPr>
          <p:nvPr>
            <p:ph type="sldNum" sz="quarter" idx="12"/>
          </p:nvPr>
        </p:nvSpPr>
        <p:spPr/>
        <p:txBody>
          <a:bodyPr/>
          <a:lstStyle/>
          <a:p>
            <a:fld id="{571CD3C2-A472-4BA3-88D7-833F7D0C5725}" type="slidenum">
              <a:rPr lang="en-US" smtClean="0"/>
              <a:t>11</a:t>
            </a:fld>
            <a:endParaRPr lang="en-US"/>
          </a:p>
        </p:txBody>
      </p:sp>
    </p:spTree>
    <p:extLst>
      <p:ext uri="{BB962C8B-B14F-4D97-AF65-F5344CB8AC3E}">
        <p14:creationId xmlns:p14="http://schemas.microsoft.com/office/powerpoint/2010/main" val="19265476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304800"/>
            <a:ext cx="7543800" cy="6096000"/>
          </a:xfrm>
        </p:spPr>
        <p:txBody>
          <a:bodyPr>
            <a:normAutofit fontScale="92500" lnSpcReduction="10000"/>
          </a:bodyPr>
          <a:lstStyle/>
          <a:p>
            <a:r>
              <a:rPr lang="en-GB" b="1" dirty="0">
                <a:solidFill>
                  <a:srgbClr val="FF0000"/>
                </a:solidFill>
                <a:effectLst>
                  <a:outerShdw blurRad="38100" dist="38100" dir="2700000" algn="tl">
                    <a:srgbClr val="000000">
                      <a:alpha val="43137"/>
                    </a:srgbClr>
                  </a:outerShdw>
                </a:effectLst>
                <a:latin typeface="Arial Narrow" panose="020B0606020202030204" pitchFamily="34" charset="0"/>
              </a:rPr>
              <a:t>VISION	</a:t>
            </a:r>
            <a:endParaRPr lang="en-US" b="1" dirty="0">
              <a:solidFill>
                <a:srgbClr val="FF0000"/>
              </a:solidFill>
              <a:effectLst>
                <a:outerShdw blurRad="38100" dist="38100" dir="2700000" algn="tl">
                  <a:srgbClr val="000000">
                    <a:alpha val="43137"/>
                  </a:srgbClr>
                </a:outerShdw>
              </a:effectLst>
              <a:latin typeface="Arial Narrow" panose="020B0606020202030204" pitchFamily="34" charset="0"/>
            </a:endParaRPr>
          </a:p>
          <a:p>
            <a:pPr algn="just"/>
            <a:r>
              <a:rPr lang="en-GB" i="1" dirty="0">
                <a:solidFill>
                  <a:schemeClr val="tx1"/>
                </a:solidFill>
                <a:latin typeface="Arial Narrow" panose="020B0606020202030204" pitchFamily="34" charset="0"/>
              </a:rPr>
              <a:t>Asante Akim Central Municipal Assembly aspires to become a world class organization providing client focused and customer friendly services delivered by a peak performing staff in partnership with stakeholders </a:t>
            </a:r>
            <a:endParaRPr lang="en-US" i="1" dirty="0">
              <a:solidFill>
                <a:schemeClr val="tx1"/>
              </a:solidFill>
              <a:latin typeface="Arial Narrow" panose="020B0606020202030204" pitchFamily="34" charset="0"/>
            </a:endParaRPr>
          </a:p>
          <a:p>
            <a:r>
              <a:rPr lang="en-GB" b="1" dirty="0">
                <a:solidFill>
                  <a:schemeClr val="tx1"/>
                </a:solidFill>
                <a:latin typeface="Arial Narrow" panose="020B0606020202030204" pitchFamily="34" charset="0"/>
              </a:rPr>
              <a:t> </a:t>
            </a:r>
            <a:endParaRPr lang="en-US" b="1" dirty="0">
              <a:solidFill>
                <a:schemeClr val="tx1"/>
              </a:solidFill>
              <a:latin typeface="Arial Narrow" panose="020B0606020202030204" pitchFamily="34" charset="0"/>
            </a:endParaRPr>
          </a:p>
          <a:p>
            <a:r>
              <a:rPr lang="en-GB" b="1" dirty="0">
                <a:solidFill>
                  <a:srgbClr val="FF0000"/>
                </a:solidFill>
                <a:effectLst>
                  <a:outerShdw blurRad="38100" dist="38100" dir="2700000" algn="tl">
                    <a:srgbClr val="000000">
                      <a:alpha val="43137"/>
                    </a:srgbClr>
                  </a:outerShdw>
                </a:effectLst>
                <a:latin typeface="Arial Narrow" panose="020B0606020202030204" pitchFamily="34" charset="0"/>
              </a:rPr>
              <a:t>MISSION STATEMENT</a:t>
            </a:r>
            <a:r>
              <a:rPr lang="en-GB" b="1" dirty="0">
                <a:solidFill>
                  <a:schemeClr val="tx1"/>
                </a:solidFill>
                <a:latin typeface="Arial Narrow" panose="020B0606020202030204" pitchFamily="34" charset="0"/>
              </a:rPr>
              <a:t>	</a:t>
            </a:r>
            <a:endParaRPr lang="en-US" b="1" dirty="0">
              <a:solidFill>
                <a:schemeClr val="tx1"/>
              </a:solidFill>
              <a:latin typeface="Arial Narrow" panose="020B0606020202030204" pitchFamily="34" charset="0"/>
            </a:endParaRPr>
          </a:p>
          <a:p>
            <a:pPr algn="just"/>
            <a:r>
              <a:rPr lang="en-GB" i="1" dirty="0">
                <a:solidFill>
                  <a:schemeClr val="tx1"/>
                </a:solidFill>
                <a:latin typeface="Arial Narrow" panose="020B0606020202030204" pitchFamily="34" charset="0"/>
              </a:rPr>
              <a:t>The Asante Akim Central Municipal Assembly exists to ensure a better standard of living by providing the right leadership in the development of infrastructure and delivery of socio-economic services through stakeholder participation with equal opportunity for all</a:t>
            </a:r>
            <a:endParaRPr lang="en-US" i="1" dirty="0">
              <a:solidFill>
                <a:schemeClr val="tx1"/>
              </a:solidFill>
              <a:latin typeface="Arial Narrow" panose="020B0606020202030204" pitchFamily="34" charset="0"/>
            </a:endParaRPr>
          </a:p>
          <a:p>
            <a:endParaRPr lang="en-US" dirty="0">
              <a:solidFill>
                <a:schemeClr val="tx1"/>
              </a:solidFill>
            </a:endParaRPr>
          </a:p>
        </p:txBody>
      </p:sp>
      <p:sp>
        <p:nvSpPr>
          <p:cNvPr id="2" name="Slide Number Placeholder 1"/>
          <p:cNvSpPr>
            <a:spLocks noGrp="1"/>
          </p:cNvSpPr>
          <p:nvPr>
            <p:ph type="sldNum" sz="quarter" idx="12"/>
          </p:nvPr>
        </p:nvSpPr>
        <p:spPr/>
        <p:txBody>
          <a:bodyPr/>
          <a:lstStyle/>
          <a:p>
            <a:fld id="{571CD3C2-A472-4BA3-88D7-833F7D0C5725}" type="slidenum">
              <a:rPr lang="en-US" smtClean="0"/>
              <a:t>12</a:t>
            </a:fld>
            <a:endParaRPr lang="en-US"/>
          </a:p>
        </p:txBody>
      </p:sp>
    </p:spTree>
    <p:extLst>
      <p:ext uri="{BB962C8B-B14F-4D97-AF65-F5344CB8AC3E}">
        <p14:creationId xmlns:p14="http://schemas.microsoft.com/office/powerpoint/2010/main" val="409679516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304800"/>
            <a:ext cx="7467600" cy="6096000"/>
          </a:xfrm>
        </p:spPr>
        <p:txBody>
          <a:bodyPr>
            <a:normAutofit fontScale="92500"/>
          </a:bodyPr>
          <a:lstStyle/>
          <a:p>
            <a:pPr lvl="0"/>
            <a:r>
              <a:rPr lang="en-US" sz="3000" b="1" dirty="0" smtClean="0">
                <a:solidFill>
                  <a:srgbClr val="FF0000"/>
                </a:solidFill>
                <a:effectLst>
                  <a:outerShdw blurRad="38100" dist="38100" dir="2700000" algn="tl">
                    <a:srgbClr val="000000">
                      <a:alpha val="43137"/>
                    </a:srgbClr>
                  </a:outerShdw>
                </a:effectLst>
                <a:latin typeface="Arial Narrow" panose="020B0606020202030204" pitchFamily="34" charset="0"/>
              </a:rPr>
              <a:t>CORE FUNCTIONS OF THE ASSEMBLY</a:t>
            </a:r>
          </a:p>
          <a:p>
            <a:pPr lvl="0" algn="just"/>
            <a:r>
              <a:rPr lang="en-US" sz="1900" dirty="0" smtClean="0">
                <a:solidFill>
                  <a:schemeClr val="tx1"/>
                </a:solidFill>
                <a:latin typeface="Arial Narrow" panose="020B0606020202030204" pitchFamily="34" charset="0"/>
              </a:rPr>
              <a:t>The core functions of the municipality includes the following: </a:t>
            </a:r>
          </a:p>
          <a:p>
            <a:pPr marL="342900" lvl="0" indent="-342900" algn="just">
              <a:buFont typeface="Wingdings" panose="05000000000000000000" pitchFamily="2" charset="2"/>
              <a:buChar char="v"/>
            </a:pPr>
            <a:r>
              <a:rPr lang="en-US" sz="1900" dirty="0" smtClean="0">
                <a:solidFill>
                  <a:schemeClr val="tx1"/>
                </a:solidFill>
                <a:latin typeface="Arial Narrow" panose="020B0606020202030204" pitchFamily="34" charset="0"/>
              </a:rPr>
              <a:t>Formulation </a:t>
            </a:r>
            <a:r>
              <a:rPr lang="en-US" sz="1900" dirty="0">
                <a:solidFill>
                  <a:schemeClr val="tx1"/>
                </a:solidFill>
                <a:latin typeface="Arial Narrow" panose="020B0606020202030204" pitchFamily="34" charset="0"/>
              </a:rPr>
              <a:t>and execution of plans, programs and strategies for the  overall development of the </a:t>
            </a:r>
            <a:r>
              <a:rPr lang="en-US" sz="1900" dirty="0" smtClean="0">
                <a:solidFill>
                  <a:schemeClr val="tx1"/>
                </a:solidFill>
                <a:latin typeface="Arial Narrow" panose="020B0606020202030204" pitchFamily="34" charset="0"/>
              </a:rPr>
              <a:t>Municipality</a:t>
            </a:r>
            <a:endParaRPr lang="en-US" sz="1900" dirty="0">
              <a:solidFill>
                <a:schemeClr val="tx1"/>
              </a:solidFill>
              <a:latin typeface="Arial Narrow" panose="020B0606020202030204" pitchFamily="34" charset="0"/>
            </a:endParaRPr>
          </a:p>
          <a:p>
            <a:pPr marL="342900" lvl="0" indent="-342900" algn="just">
              <a:buFont typeface="Wingdings" panose="05000000000000000000" pitchFamily="2" charset="2"/>
              <a:buChar char="v"/>
            </a:pPr>
            <a:r>
              <a:rPr lang="en-US" sz="1900" dirty="0" smtClean="0">
                <a:solidFill>
                  <a:schemeClr val="tx1"/>
                </a:solidFill>
                <a:latin typeface="Arial Narrow" panose="020B0606020202030204" pitchFamily="34" charset="0"/>
              </a:rPr>
              <a:t>Provision </a:t>
            </a:r>
            <a:r>
              <a:rPr lang="en-US" sz="1900" dirty="0">
                <a:solidFill>
                  <a:schemeClr val="tx1"/>
                </a:solidFill>
                <a:latin typeface="Arial Narrow" panose="020B0606020202030204" pitchFamily="34" charset="0"/>
              </a:rPr>
              <a:t>of infrastructure e.g. schools, clinics, etc.</a:t>
            </a:r>
          </a:p>
          <a:p>
            <a:pPr marL="342900" lvl="0" indent="-342900" algn="just">
              <a:buFont typeface="Wingdings" panose="05000000000000000000" pitchFamily="2" charset="2"/>
              <a:buChar char="v"/>
            </a:pPr>
            <a:r>
              <a:rPr lang="en-US" sz="1900" dirty="0" smtClean="0">
                <a:solidFill>
                  <a:schemeClr val="tx1"/>
                </a:solidFill>
                <a:latin typeface="Arial Narrow" panose="020B0606020202030204" pitchFamily="34" charset="0"/>
              </a:rPr>
              <a:t> </a:t>
            </a:r>
            <a:r>
              <a:rPr lang="en-US" sz="1900" dirty="0">
                <a:solidFill>
                  <a:schemeClr val="tx1"/>
                </a:solidFill>
                <a:latin typeface="Arial Narrow" panose="020B0606020202030204" pitchFamily="34" charset="0"/>
              </a:rPr>
              <a:t>Formulation and approval of </a:t>
            </a:r>
            <a:r>
              <a:rPr lang="en-US" sz="1900" dirty="0" smtClean="0">
                <a:solidFill>
                  <a:schemeClr val="tx1"/>
                </a:solidFill>
                <a:latin typeface="Arial Narrow" panose="020B0606020202030204" pitchFamily="34" charset="0"/>
              </a:rPr>
              <a:t>composite budget  and Making </a:t>
            </a:r>
            <a:r>
              <a:rPr lang="en-US" sz="1900" dirty="0">
                <a:solidFill>
                  <a:schemeClr val="tx1"/>
                </a:solidFill>
                <a:latin typeface="Arial Narrow" panose="020B0606020202030204" pitchFamily="34" charset="0"/>
              </a:rPr>
              <a:t>of bye-laws</a:t>
            </a:r>
            <a:r>
              <a:rPr lang="en-US" sz="1900" dirty="0" smtClean="0">
                <a:solidFill>
                  <a:schemeClr val="tx1"/>
                </a:solidFill>
                <a:latin typeface="Arial Narrow" panose="020B0606020202030204" pitchFamily="34" charset="0"/>
              </a:rPr>
              <a:t>.</a:t>
            </a:r>
            <a:endParaRPr lang="en-US" sz="1900" dirty="0">
              <a:solidFill>
                <a:schemeClr val="tx1"/>
              </a:solidFill>
              <a:latin typeface="Arial Narrow" panose="020B0606020202030204" pitchFamily="34" charset="0"/>
            </a:endParaRPr>
          </a:p>
          <a:p>
            <a:pPr marL="342900" lvl="0" indent="-342900" algn="just">
              <a:buFont typeface="Wingdings" panose="05000000000000000000" pitchFamily="2" charset="2"/>
              <a:buChar char="v"/>
            </a:pPr>
            <a:r>
              <a:rPr lang="en-US" sz="1900" dirty="0" smtClean="0">
                <a:solidFill>
                  <a:schemeClr val="tx1"/>
                </a:solidFill>
                <a:latin typeface="Arial Narrow" panose="020B0606020202030204" pitchFamily="34" charset="0"/>
              </a:rPr>
              <a:t>Levying </a:t>
            </a:r>
            <a:r>
              <a:rPr lang="en-US" sz="1900" dirty="0">
                <a:solidFill>
                  <a:schemeClr val="tx1"/>
                </a:solidFill>
                <a:latin typeface="Arial Narrow" panose="020B0606020202030204" pitchFamily="34" charset="0"/>
              </a:rPr>
              <a:t>and collection of taxes, rates, fees, etc. to generate revenue.</a:t>
            </a:r>
          </a:p>
          <a:p>
            <a:pPr marL="342900" lvl="0" indent="-342900" algn="just">
              <a:buFont typeface="Wingdings" panose="05000000000000000000" pitchFamily="2" charset="2"/>
              <a:buChar char="v"/>
            </a:pPr>
            <a:r>
              <a:rPr lang="en-US" sz="1900" dirty="0" smtClean="0">
                <a:solidFill>
                  <a:schemeClr val="tx1"/>
                </a:solidFill>
                <a:latin typeface="Arial Narrow" panose="020B0606020202030204" pitchFamily="34" charset="0"/>
              </a:rPr>
              <a:t>Promotion </a:t>
            </a:r>
            <a:r>
              <a:rPr lang="en-US" sz="1900" dirty="0">
                <a:solidFill>
                  <a:schemeClr val="tx1"/>
                </a:solidFill>
                <a:latin typeface="Arial Narrow" panose="020B0606020202030204" pitchFamily="34" charset="0"/>
              </a:rPr>
              <a:t>of justice by ensuring ready access to the courts in the Municipality. </a:t>
            </a:r>
          </a:p>
          <a:p>
            <a:pPr marL="342900" lvl="0" indent="-342900" algn="just">
              <a:buFont typeface="Wingdings" panose="05000000000000000000" pitchFamily="2" charset="2"/>
              <a:buChar char="v"/>
            </a:pPr>
            <a:r>
              <a:rPr lang="en-US" sz="1900" dirty="0" smtClean="0">
                <a:solidFill>
                  <a:schemeClr val="tx1"/>
                </a:solidFill>
                <a:latin typeface="Arial Narrow" panose="020B0606020202030204" pitchFamily="34" charset="0"/>
              </a:rPr>
              <a:t>Maintenance </a:t>
            </a:r>
            <a:r>
              <a:rPr lang="en-US" sz="1900" dirty="0">
                <a:solidFill>
                  <a:schemeClr val="tx1"/>
                </a:solidFill>
                <a:latin typeface="Arial Narrow" panose="020B0606020202030204" pitchFamily="34" charset="0"/>
              </a:rPr>
              <a:t>of security and public safety in the Municipality   </a:t>
            </a:r>
          </a:p>
          <a:p>
            <a:pPr marL="342900" lvl="0" indent="-342900" algn="just">
              <a:buFont typeface="Wingdings" panose="05000000000000000000" pitchFamily="2" charset="2"/>
              <a:buChar char="v"/>
            </a:pPr>
            <a:r>
              <a:rPr lang="en-US" sz="1900" dirty="0" smtClean="0">
                <a:solidFill>
                  <a:schemeClr val="tx1"/>
                </a:solidFill>
                <a:latin typeface="Arial Narrow" panose="020B0606020202030204" pitchFamily="34" charset="0"/>
              </a:rPr>
              <a:t>Ensuring </a:t>
            </a:r>
            <a:r>
              <a:rPr lang="en-US" sz="1900" dirty="0">
                <a:solidFill>
                  <a:schemeClr val="tx1"/>
                </a:solidFill>
                <a:latin typeface="Arial Narrow" panose="020B0606020202030204" pitchFamily="34" charset="0"/>
              </a:rPr>
              <a:t>proper sanitation management in the Municipality.  </a:t>
            </a:r>
          </a:p>
          <a:p>
            <a:pPr marL="342900" lvl="0" indent="-342900" algn="just">
              <a:buFont typeface="Wingdings" panose="05000000000000000000" pitchFamily="2" charset="2"/>
              <a:buChar char="v"/>
            </a:pPr>
            <a:r>
              <a:rPr lang="en-US" sz="1900" dirty="0" smtClean="0">
                <a:solidFill>
                  <a:schemeClr val="tx1"/>
                </a:solidFill>
                <a:latin typeface="Arial Narrow" panose="020B0606020202030204" pitchFamily="34" charset="0"/>
                <a:ea typeface="Calibri"/>
                <a:cs typeface="Times New Roman"/>
              </a:rPr>
              <a:t>Preparation </a:t>
            </a:r>
            <a:r>
              <a:rPr lang="en-US" sz="1900" dirty="0">
                <a:solidFill>
                  <a:schemeClr val="tx1"/>
                </a:solidFill>
                <a:latin typeface="Arial Narrow" panose="020B0606020202030204" pitchFamily="34" charset="0"/>
                <a:ea typeface="Calibri"/>
                <a:cs typeface="Times New Roman"/>
              </a:rPr>
              <a:t>of land use plans (structure and local plans) to direct and guide the growth and sustainable development of human settlements in the Municipal area.</a:t>
            </a:r>
          </a:p>
          <a:p>
            <a:pPr marL="342900" lvl="0" indent="-342900" algn="just">
              <a:lnSpc>
                <a:spcPct val="115000"/>
              </a:lnSpc>
              <a:spcBef>
                <a:spcPts val="0"/>
              </a:spcBef>
              <a:buFont typeface="Wingdings" panose="05000000000000000000" pitchFamily="2" charset="2"/>
              <a:buChar char="v"/>
            </a:pPr>
            <a:r>
              <a:rPr lang="en-GB" sz="1900" dirty="0" smtClean="0">
                <a:solidFill>
                  <a:schemeClr val="tx1"/>
                </a:solidFill>
                <a:latin typeface="Arial Narrow" panose="020B0606020202030204" pitchFamily="34" charset="0"/>
                <a:ea typeface="Times New Roman"/>
              </a:rPr>
              <a:t>The </a:t>
            </a:r>
            <a:r>
              <a:rPr lang="en-GB" sz="1900" dirty="0">
                <a:solidFill>
                  <a:schemeClr val="tx1"/>
                </a:solidFill>
                <a:latin typeface="Arial Narrow" panose="020B0606020202030204" pitchFamily="34" charset="0"/>
                <a:ea typeface="Times New Roman"/>
              </a:rPr>
              <a:t>promotion and protection of the rights of children.</a:t>
            </a:r>
          </a:p>
          <a:p>
            <a:pPr marL="342900" lvl="0" indent="-342900" algn="just">
              <a:lnSpc>
                <a:spcPct val="115000"/>
              </a:lnSpc>
              <a:spcBef>
                <a:spcPts val="0"/>
              </a:spcBef>
              <a:buFont typeface="Wingdings" panose="05000000000000000000" pitchFamily="2" charset="2"/>
              <a:buChar char="v"/>
            </a:pPr>
            <a:r>
              <a:rPr lang="en-GB" sz="1900" dirty="0">
                <a:solidFill>
                  <a:schemeClr val="tx1"/>
                </a:solidFill>
                <a:latin typeface="Arial Narrow" panose="020B0606020202030204" pitchFamily="34" charset="0"/>
                <a:ea typeface="Times New Roman"/>
              </a:rPr>
              <a:t> </a:t>
            </a:r>
            <a:r>
              <a:rPr lang="en-GB" sz="1900" dirty="0" smtClean="0">
                <a:solidFill>
                  <a:schemeClr val="tx1"/>
                </a:solidFill>
                <a:latin typeface="Arial Narrow" panose="020B0606020202030204" pitchFamily="34" charset="0"/>
                <a:ea typeface="Times New Roman"/>
              </a:rPr>
              <a:t>Training </a:t>
            </a:r>
            <a:r>
              <a:rPr lang="en-GB" sz="1900" dirty="0">
                <a:solidFill>
                  <a:schemeClr val="tx1"/>
                </a:solidFill>
                <a:latin typeface="Arial Narrow" panose="020B0606020202030204" pitchFamily="34" charset="0"/>
                <a:ea typeface="Times New Roman"/>
              </a:rPr>
              <a:t>of women, Artisans and Medium/Small scale </a:t>
            </a:r>
            <a:r>
              <a:rPr lang="en-GB" sz="1900" dirty="0" smtClean="0">
                <a:solidFill>
                  <a:schemeClr val="tx1"/>
                </a:solidFill>
                <a:latin typeface="Arial Narrow" panose="020B0606020202030204" pitchFamily="34" charset="0"/>
                <a:ea typeface="Times New Roman"/>
              </a:rPr>
              <a:t>entrepreneurs’ </a:t>
            </a:r>
            <a:r>
              <a:rPr lang="en-GB" sz="1900" dirty="0">
                <a:solidFill>
                  <a:schemeClr val="tx1"/>
                </a:solidFill>
                <a:latin typeface="Arial Narrow" panose="020B0606020202030204" pitchFamily="34" charset="0"/>
                <a:ea typeface="Times New Roman"/>
              </a:rPr>
              <a:t>in business development </a:t>
            </a:r>
            <a:r>
              <a:rPr lang="en-GB" sz="1900" dirty="0" smtClean="0">
                <a:solidFill>
                  <a:schemeClr val="tx1"/>
                </a:solidFill>
                <a:latin typeface="Arial Narrow" panose="020B0606020202030204" pitchFamily="34" charset="0"/>
                <a:ea typeface="Times New Roman"/>
              </a:rPr>
              <a:t>skills and </a:t>
            </a:r>
            <a:r>
              <a:rPr lang="en-US" sz="1900" dirty="0">
                <a:solidFill>
                  <a:schemeClr val="tx1"/>
                </a:solidFill>
                <a:latin typeface="Arial Narrow" panose="020B0606020202030204" pitchFamily="34" charset="0"/>
              </a:rPr>
              <a:t>Provision of extensions service to </a:t>
            </a:r>
            <a:r>
              <a:rPr lang="en-US" sz="1900" dirty="0" smtClean="0">
                <a:solidFill>
                  <a:schemeClr val="tx1"/>
                </a:solidFill>
                <a:latin typeface="Arial Narrow" panose="020B0606020202030204" pitchFamily="34" charset="0"/>
              </a:rPr>
              <a:t>farmers</a:t>
            </a:r>
            <a:r>
              <a:rPr lang="en-GB" sz="1900" dirty="0" smtClean="0">
                <a:solidFill>
                  <a:schemeClr val="tx1"/>
                </a:solidFill>
                <a:latin typeface="Arial Narrow" panose="020B0606020202030204" pitchFamily="34" charset="0"/>
                <a:ea typeface="Times New Roman"/>
              </a:rPr>
              <a:t>.</a:t>
            </a:r>
            <a:endParaRPr lang="en-US" sz="1900" dirty="0">
              <a:solidFill>
                <a:schemeClr val="tx1"/>
              </a:solidFill>
              <a:latin typeface="Arial Narrow" panose="020B0606020202030204" pitchFamily="34" charset="0"/>
            </a:endParaRPr>
          </a:p>
          <a:p>
            <a:pPr marL="342900" lvl="0" indent="-342900" algn="just">
              <a:buFont typeface="Wingdings" panose="05000000000000000000" pitchFamily="2" charset="2"/>
              <a:buChar char="v"/>
            </a:pPr>
            <a:r>
              <a:rPr lang="en-US" sz="1900" dirty="0" smtClean="0">
                <a:solidFill>
                  <a:schemeClr val="tx1"/>
                </a:solidFill>
                <a:latin typeface="Arial Narrow" panose="020B0606020202030204" pitchFamily="34" charset="0"/>
              </a:rPr>
              <a:t>Assist in the formulation and implementation of policies on Education and Health in the Municipality within the framework of National Policies and guidelines.</a:t>
            </a:r>
          </a:p>
          <a:p>
            <a:pPr marL="342900" lvl="0" indent="-342900" algn="just">
              <a:buFont typeface="Wingdings" panose="05000000000000000000" pitchFamily="2" charset="2"/>
              <a:buChar char="v"/>
            </a:pPr>
            <a:r>
              <a:rPr lang="en-US" sz="1900" dirty="0">
                <a:solidFill>
                  <a:schemeClr val="tx1"/>
                </a:solidFill>
                <a:latin typeface="Arial Narrow" panose="020B0606020202030204" pitchFamily="34" charset="0"/>
              </a:rPr>
              <a:t> </a:t>
            </a:r>
            <a:r>
              <a:rPr lang="en-US" sz="1900" dirty="0" smtClean="0">
                <a:solidFill>
                  <a:schemeClr val="tx1"/>
                </a:solidFill>
                <a:latin typeface="Arial Narrow" panose="020B0606020202030204" pitchFamily="34" charset="0"/>
              </a:rPr>
              <a:t>Provision of the layout for buildings for improved housing layout and settlement.</a:t>
            </a:r>
            <a:endParaRPr lang="en-US" sz="1900" dirty="0">
              <a:solidFill>
                <a:schemeClr val="tx1"/>
              </a:solidFill>
              <a:latin typeface="Arial Narrow" panose="020B0606020202030204" pitchFamily="34" charset="0"/>
            </a:endParaRPr>
          </a:p>
          <a:p>
            <a:endParaRPr lang="en-US" dirty="0">
              <a:solidFill>
                <a:schemeClr val="tx1"/>
              </a:solidFill>
            </a:endParaRPr>
          </a:p>
        </p:txBody>
      </p:sp>
      <p:sp>
        <p:nvSpPr>
          <p:cNvPr id="2" name="Slide Number Placeholder 1"/>
          <p:cNvSpPr>
            <a:spLocks noGrp="1"/>
          </p:cNvSpPr>
          <p:nvPr>
            <p:ph type="sldNum" sz="quarter" idx="12"/>
          </p:nvPr>
        </p:nvSpPr>
        <p:spPr/>
        <p:txBody>
          <a:bodyPr/>
          <a:lstStyle/>
          <a:p>
            <a:fld id="{571CD3C2-A472-4BA3-88D7-833F7D0C5725}" type="slidenum">
              <a:rPr lang="en-US" smtClean="0"/>
              <a:t>13</a:t>
            </a:fld>
            <a:endParaRPr lang="en-US"/>
          </a:p>
        </p:txBody>
      </p:sp>
    </p:spTree>
    <p:extLst>
      <p:ext uri="{BB962C8B-B14F-4D97-AF65-F5344CB8AC3E}">
        <p14:creationId xmlns:p14="http://schemas.microsoft.com/office/powerpoint/2010/main" val="147576083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4203787833"/>
              </p:ext>
            </p:extLst>
          </p:nvPr>
        </p:nvGraphicFramePr>
        <p:xfrm>
          <a:off x="228600" y="400692"/>
          <a:ext cx="8762998" cy="6405490"/>
        </p:xfrm>
        <a:graphic>
          <a:graphicData uri="http://schemas.openxmlformats.org/drawingml/2006/table">
            <a:tbl>
              <a:tblPr/>
              <a:tblGrid>
                <a:gridCol w="1105242"/>
                <a:gridCol w="1180758"/>
                <a:gridCol w="1143000"/>
                <a:gridCol w="1143000"/>
                <a:gridCol w="1143000"/>
                <a:gridCol w="1295400"/>
                <a:gridCol w="1066800"/>
                <a:gridCol w="685798"/>
              </a:tblGrid>
              <a:tr h="304800">
                <a:tc gridSpan="8">
                  <a:txBody>
                    <a:bodyPr/>
                    <a:lstStyle/>
                    <a:p>
                      <a:pPr algn="ctr" fontAlgn="b"/>
                      <a:r>
                        <a:rPr lang="en-US" sz="1600" b="1" i="0" u="none" strike="noStrike" dirty="0" smtClean="0">
                          <a:solidFill>
                            <a:srgbClr val="000000"/>
                          </a:solidFill>
                          <a:effectLst>
                            <a:outerShdw blurRad="38100" dist="38100" dir="2700000" algn="tl">
                              <a:srgbClr val="000000">
                                <a:alpha val="43137"/>
                              </a:srgbClr>
                            </a:outerShdw>
                          </a:effectLst>
                          <a:latin typeface="+mj-lt"/>
                        </a:rPr>
                        <a:t>REVENUE PERFORMANCE- </a:t>
                      </a:r>
                      <a:r>
                        <a:rPr lang="en-US" sz="1600" b="1" i="0" u="none" strike="noStrike" baseline="0" dirty="0" smtClean="0">
                          <a:solidFill>
                            <a:srgbClr val="000000"/>
                          </a:solidFill>
                          <a:effectLst>
                            <a:outerShdw blurRad="38100" dist="38100" dir="2700000" algn="tl">
                              <a:srgbClr val="000000">
                                <a:alpha val="43137"/>
                              </a:srgbClr>
                            </a:outerShdw>
                          </a:effectLst>
                          <a:latin typeface="+mj-lt"/>
                        </a:rPr>
                        <a:t> IGF ONLY</a:t>
                      </a:r>
                      <a:endParaRPr lang="en-US" sz="16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b"/>
                      <a:endParaRPr lang="en-US" sz="1100" b="1" i="0" u="none" strike="noStrike" dirty="0">
                        <a:solidFill>
                          <a:srgbClr val="000000"/>
                        </a:solidFill>
                        <a:effectLst/>
                        <a:latin typeface="Calibri"/>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b"/>
                      <a:endParaRPr lang="en-US" sz="1100" b="1" i="0" u="none" strike="noStrike" dirty="0">
                        <a:solidFill>
                          <a:srgbClr val="000000"/>
                        </a:solidFill>
                        <a:effectLst/>
                        <a:latin typeface="Calibri"/>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b"/>
                      <a:endParaRPr lang="en-US" sz="1100" b="1" i="0" u="none" strike="noStrike" dirty="0">
                        <a:solidFill>
                          <a:srgbClr val="000000"/>
                        </a:solidFill>
                        <a:effectLst/>
                        <a:latin typeface="Calibri"/>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b"/>
                      <a:endParaRPr lang="en-US" sz="1100" b="1" i="0" u="none" strike="noStrike" dirty="0">
                        <a:solidFill>
                          <a:srgbClr val="000000"/>
                        </a:solidFill>
                        <a:effectLst/>
                        <a:latin typeface="Calibri"/>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b"/>
                      <a:endParaRPr lang="en-US" sz="1100" b="1" i="0" u="none" strike="noStrike" dirty="0">
                        <a:solidFill>
                          <a:srgbClr val="000000"/>
                        </a:solidFill>
                        <a:effectLst/>
                        <a:latin typeface="Calibri"/>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b"/>
                      <a:endParaRPr lang="en-US" sz="1100" b="1" i="0" u="none" strike="noStrike" dirty="0">
                        <a:solidFill>
                          <a:srgbClr val="000000"/>
                        </a:solidFill>
                        <a:effectLst/>
                        <a:latin typeface="Calibri"/>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b"/>
                      <a:endParaRPr lang="en-US" sz="1100" b="1" i="0" u="none" strike="noStrike" dirty="0">
                        <a:solidFill>
                          <a:srgbClr val="000000"/>
                        </a:solidFill>
                        <a:effectLst/>
                        <a:latin typeface="Calibri"/>
                      </a:endParaRPr>
                    </a:p>
                  </a:txBody>
                  <a:tcPr marL="9525" marR="9525" marT="9525"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01955">
                <a:tc rowSpan="2">
                  <a:txBody>
                    <a:bodyPr/>
                    <a:lstStyle/>
                    <a:p>
                      <a:pPr algn="l" fontAlgn="b"/>
                      <a:r>
                        <a:rPr lang="en-US" sz="1600" b="1" i="0" u="none" strike="noStrike" dirty="0">
                          <a:solidFill>
                            <a:srgbClr val="000000"/>
                          </a:solidFill>
                          <a:effectLst/>
                          <a:latin typeface="Calibri"/>
                        </a:rPr>
                        <a:t>ITEM</a:t>
                      </a:r>
                    </a:p>
                    <a:p>
                      <a:pPr algn="l" fontAlgn="b"/>
                      <a:r>
                        <a:rPr lang="en-US" sz="1600" b="0" i="0" u="none" strike="noStrike" dirty="0">
                          <a:solidFill>
                            <a:srgbClr val="000000"/>
                          </a:solidFill>
                          <a:effectLst/>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1" i="0" u="none" strike="noStrike" dirty="0" smtClean="0">
                          <a:solidFill>
                            <a:srgbClr val="000000"/>
                          </a:solidFill>
                          <a:effectLst/>
                          <a:latin typeface="Calibri"/>
                        </a:rPr>
                        <a:t>2017</a:t>
                      </a:r>
                      <a:endParaRPr lang="en-US" sz="1600" b="1" i="0" u="none" strike="noStrike" dirty="0">
                        <a:solidFill>
                          <a:srgbClr val="000000"/>
                        </a:solidFill>
                        <a:effectLst/>
                        <a:latin typeface="Calibri"/>
                      </a:endParaRPr>
                    </a:p>
                  </a:txBody>
                  <a:tcPr marL="9525" marR="9525" marT="952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dirty="0">
                          <a:solidFill>
                            <a:srgbClr val="000000"/>
                          </a:solidFill>
                          <a:effectLst/>
                          <a:latin typeface="Calibri"/>
                        </a:rPr>
                        <a:t> </a:t>
                      </a:r>
                    </a:p>
                  </a:txBody>
                  <a:tcPr marL="9525" marR="9525" marT="9525"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1" i="0" u="none" strike="noStrike" dirty="0" smtClean="0">
                          <a:solidFill>
                            <a:srgbClr val="000000"/>
                          </a:solidFill>
                          <a:effectLst/>
                          <a:latin typeface="Calibri"/>
                        </a:rPr>
                        <a:t>2018</a:t>
                      </a:r>
                      <a:endParaRPr lang="en-US" sz="1600" b="1" i="0" u="none" strike="noStrike" dirty="0">
                        <a:solidFill>
                          <a:srgbClr val="000000"/>
                        </a:solidFill>
                        <a:effectLst/>
                        <a:latin typeface="Calibri"/>
                      </a:endParaRPr>
                    </a:p>
                  </a:txBody>
                  <a:tcPr marL="9525" marR="9525" marT="952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endParaRPr lang="en-US" sz="1600" dirty="0"/>
                    </a:p>
                  </a:txBody>
                  <a:tcPr marL="9525" marR="9525" marT="9525"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1" i="0" u="none" strike="noStrike" dirty="0" smtClean="0">
                          <a:solidFill>
                            <a:srgbClr val="000000"/>
                          </a:solidFill>
                          <a:effectLst/>
                          <a:latin typeface="Calibri"/>
                        </a:rPr>
                        <a:t>2019</a:t>
                      </a:r>
                      <a:endParaRPr lang="en-US" sz="1600" b="1" i="0" u="none" strike="noStrike" dirty="0">
                        <a:solidFill>
                          <a:srgbClr val="000000"/>
                        </a:solidFill>
                        <a:effectLst/>
                        <a:latin typeface="Calibri"/>
                      </a:endParaRPr>
                    </a:p>
                  </a:txBody>
                  <a:tcPr marL="9525" marR="9525" marT="952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endParaRPr lang="en-US" sz="1600" dirty="0"/>
                    </a:p>
                  </a:txBody>
                  <a:tcPr marL="9525" marR="9525" marT="9525"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b"/>
                      <a:r>
                        <a:rPr lang="en-US" sz="1600" b="1" i="0" u="none" strike="noStrike" dirty="0">
                          <a:solidFill>
                            <a:srgbClr val="000000"/>
                          </a:solidFill>
                          <a:effectLst>
                            <a:outerShdw blurRad="38100" dist="38100" dir="2700000" algn="tl">
                              <a:srgbClr val="000000">
                                <a:alpha val="43137"/>
                              </a:srgbClr>
                            </a:outerShdw>
                          </a:effectLst>
                          <a:latin typeface="Calibri"/>
                        </a:rPr>
                        <a:t>% performance at </a:t>
                      </a:r>
                      <a:r>
                        <a:rPr lang="en-US" sz="1600" b="1" i="0" u="none" strike="noStrike" dirty="0" smtClean="0">
                          <a:solidFill>
                            <a:srgbClr val="000000"/>
                          </a:solidFill>
                          <a:effectLst>
                            <a:outerShdw blurRad="38100" dist="38100" dir="2700000" algn="tl">
                              <a:srgbClr val="000000">
                                <a:alpha val="43137"/>
                              </a:srgbClr>
                            </a:outerShdw>
                          </a:effectLst>
                          <a:latin typeface="Calibri"/>
                        </a:rPr>
                        <a:t>Jul,2019</a:t>
                      </a:r>
                      <a:endParaRPr lang="en-US" sz="1600" b="1" i="0" u="none" strike="noStrike" dirty="0">
                        <a:solidFill>
                          <a:srgbClr val="000000"/>
                        </a:solidFill>
                        <a:effectLst>
                          <a:outerShdw blurRad="38100" dist="38100" dir="2700000" algn="tl">
                            <a:srgbClr val="000000">
                              <a:alpha val="43137"/>
                            </a:srgbClr>
                          </a:outerShdw>
                        </a:effectLst>
                        <a:latin typeface="Calibri"/>
                      </a:endParaRPr>
                    </a:p>
                    <a:p>
                      <a:pPr algn="ctr" fontAlgn="b"/>
                      <a:r>
                        <a:rPr lang="en-US" sz="1600" b="1" i="0" u="none" strike="noStrike" dirty="0">
                          <a:solidFill>
                            <a:srgbClr val="000000"/>
                          </a:solidFill>
                          <a:effectLst>
                            <a:outerShdw blurRad="38100" dist="38100" dir="2700000" algn="tl">
                              <a:srgbClr val="000000">
                                <a:alpha val="43137"/>
                              </a:srgbClr>
                            </a:outerShdw>
                          </a:effectLst>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35628">
                <a:tc vMerge="1">
                  <a:txBody>
                    <a:bodyPr/>
                    <a:lstStyle/>
                    <a:p>
                      <a:pPr algn="l" fontAlgn="b"/>
                      <a:endParaRPr lang="en-US" sz="1400" b="0" i="0" u="none" strike="noStrike" dirty="0">
                        <a:solidFill>
                          <a:srgbClr val="000000"/>
                        </a:solidFill>
                        <a:effectLst/>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dirty="0">
                          <a:solidFill>
                            <a:srgbClr val="000000"/>
                          </a:solidFill>
                          <a:effectLst>
                            <a:outerShdw blurRad="38100" dist="38100" dir="2700000" algn="tl">
                              <a:srgbClr val="000000">
                                <a:alpha val="43137"/>
                              </a:srgbClr>
                            </a:outerShdw>
                          </a:effectLst>
                          <a:latin typeface="Calibri"/>
                        </a:rPr>
                        <a:t>Budget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600" b="1" i="0" u="none" strike="noStrike" dirty="0" smtClean="0">
                          <a:solidFill>
                            <a:srgbClr val="000000"/>
                          </a:solidFill>
                          <a:effectLst>
                            <a:outerShdw blurRad="38100" dist="38100" dir="2700000" algn="tl">
                              <a:srgbClr val="000000">
                                <a:alpha val="43137"/>
                              </a:srgbClr>
                            </a:outerShdw>
                          </a:effectLst>
                          <a:latin typeface="+mn-lt"/>
                        </a:rPr>
                        <a:t>Actual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dirty="0">
                          <a:solidFill>
                            <a:srgbClr val="000000"/>
                          </a:solidFill>
                          <a:effectLst>
                            <a:outerShdw blurRad="38100" dist="38100" dir="2700000" algn="tl">
                              <a:srgbClr val="000000">
                                <a:alpha val="43137"/>
                              </a:srgbClr>
                            </a:outerShdw>
                          </a:effectLst>
                          <a:latin typeface="Calibri"/>
                        </a:rPr>
                        <a:t>Budget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600" b="1" dirty="0" smtClean="0">
                          <a:effectLst>
                            <a:outerShdw blurRad="38100" dist="38100" dir="2700000" algn="tl">
                              <a:srgbClr val="000000">
                                <a:alpha val="43137"/>
                              </a:srgbClr>
                            </a:outerShdw>
                          </a:effectLst>
                        </a:rPr>
                        <a:t>Actual</a:t>
                      </a:r>
                      <a:endParaRPr lang="en-US" sz="1600" b="1" dirty="0">
                        <a:effectLst>
                          <a:outerShdw blurRad="38100" dist="38100" dir="2700000" algn="tl">
                            <a:srgbClr val="000000">
                              <a:alpha val="43137"/>
                            </a:srgbClr>
                          </a:outerShdw>
                        </a:effectLs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600" b="1" dirty="0" smtClean="0">
                          <a:effectLst>
                            <a:outerShdw blurRad="38100" dist="38100" dir="2700000" algn="tl">
                              <a:srgbClr val="000000">
                                <a:alpha val="43137"/>
                              </a:srgbClr>
                            </a:outerShdw>
                          </a:effectLst>
                        </a:rPr>
                        <a:t>Budget</a:t>
                      </a:r>
                      <a:endParaRPr lang="en-US" sz="1600" b="1" dirty="0">
                        <a:effectLst>
                          <a:outerShdw blurRad="38100" dist="38100" dir="2700000" algn="tl">
                            <a:srgbClr val="000000">
                              <a:alpha val="43137"/>
                            </a:srgbClr>
                          </a:outerShdw>
                        </a:effectLs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dirty="0" smtClean="0">
                          <a:solidFill>
                            <a:srgbClr val="000000"/>
                          </a:solidFill>
                          <a:effectLst>
                            <a:outerShdw blurRad="38100" dist="38100" dir="2700000" algn="tl">
                              <a:srgbClr val="000000">
                                <a:alpha val="43137"/>
                              </a:srgbClr>
                            </a:outerShdw>
                          </a:effectLst>
                          <a:latin typeface="Calibri"/>
                        </a:rPr>
                        <a:t>Actual as at July</a:t>
                      </a:r>
                      <a:endParaRPr lang="en-US" sz="1600" b="1" i="0" u="none" strike="noStrike" dirty="0">
                        <a:solidFill>
                          <a:srgbClr val="000000"/>
                        </a:solidFill>
                        <a:effectLst>
                          <a:outerShdw blurRad="38100" dist="38100" dir="2700000" algn="tl">
                            <a:srgbClr val="000000">
                              <a:alpha val="43137"/>
                            </a:srgbClr>
                          </a:outerShdw>
                        </a:effectLst>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b"/>
                      <a:endParaRPr lang="en-US" sz="1400" b="1" i="0" u="none" strike="noStrike" dirty="0">
                        <a:solidFill>
                          <a:srgbClr val="000000"/>
                        </a:solidFill>
                        <a:effectLst/>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91868">
                <a:tc>
                  <a:txBody>
                    <a:bodyPr/>
                    <a:lstStyle/>
                    <a:p>
                      <a:pPr algn="l" fontAlgn="b"/>
                      <a:r>
                        <a:rPr lang="en-US" sz="1600" b="1" i="0" u="none" strike="noStrike" dirty="0" smtClean="0">
                          <a:solidFill>
                            <a:schemeClr val="tx1"/>
                          </a:solidFill>
                          <a:effectLst>
                            <a:outerShdw blurRad="38100" dist="38100" dir="2700000" algn="tl">
                              <a:srgbClr val="000000">
                                <a:alpha val="43137"/>
                              </a:srgbClr>
                            </a:outerShdw>
                          </a:effectLst>
                          <a:latin typeface="+mj-lt"/>
                        </a:rPr>
                        <a:t>Basic Rate</a:t>
                      </a:r>
                      <a:endParaRPr lang="en-US" sz="1600" b="1" i="0" u="none" strike="noStrike" dirty="0">
                        <a:solidFill>
                          <a:schemeClr val="tx1"/>
                        </a:solidFill>
                        <a:effectLst>
                          <a:outerShdw blurRad="38100" dist="38100" dir="2700000" algn="tl">
                            <a:srgbClr val="000000">
                              <a:alpha val="43137"/>
                            </a:srgbClr>
                          </a:outerShdw>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en-US" sz="1600" b="0" i="0" u="none" strike="noStrike" dirty="0">
                        <a:solidFill>
                          <a:srgbClr val="0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a:endParaRPr lang="en-US" sz="1600" dirty="0"/>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a:endParaRPr lang="en-US" sz="1600" dirty="0"/>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endParaRPr lang="en-US" sz="1600" dirty="0"/>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600" dirty="0" smtClean="0"/>
                        <a:t>5,000.00</a:t>
                      </a:r>
                      <a:endParaRPr lang="en-US" sz="1600" dirty="0"/>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smtClean="0">
                          <a:solidFill>
                            <a:srgbClr val="000000"/>
                          </a:solidFill>
                          <a:effectLst/>
                          <a:latin typeface="+mj-lt"/>
                        </a:rPr>
                        <a:t>853.00</a:t>
                      </a:r>
                      <a:endParaRPr lang="en-US" sz="1600" b="0" i="0" u="none" strike="noStrike" dirty="0">
                        <a:solidFill>
                          <a:srgbClr val="0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dirty="0" smtClean="0">
                          <a:solidFill>
                            <a:srgbClr val="C00000"/>
                          </a:solidFill>
                          <a:effectLst/>
                          <a:latin typeface="+mj-lt"/>
                        </a:rPr>
                        <a:t>17.1</a:t>
                      </a:r>
                      <a:endParaRPr lang="en-US" sz="1600" b="1" i="0" u="none" strike="noStrike" dirty="0">
                        <a:solidFill>
                          <a:srgbClr val="C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91868">
                <a:tc>
                  <a:txBody>
                    <a:bodyPr/>
                    <a:lstStyle/>
                    <a:p>
                      <a:pPr algn="l" fontAlgn="b"/>
                      <a:r>
                        <a:rPr lang="en-US" sz="1600" b="1" i="0" u="none" strike="noStrike" baseline="0" dirty="0" smtClean="0">
                          <a:solidFill>
                            <a:schemeClr val="tx1"/>
                          </a:solidFill>
                          <a:effectLst>
                            <a:outerShdw blurRad="38100" dist="38100" dir="2700000" algn="tl">
                              <a:srgbClr val="000000">
                                <a:alpha val="43137"/>
                              </a:srgbClr>
                            </a:outerShdw>
                          </a:effectLst>
                          <a:latin typeface="+mj-lt"/>
                        </a:rPr>
                        <a:t> Property Rate</a:t>
                      </a:r>
                      <a:endParaRPr lang="en-US" sz="1600" b="1" i="0" u="none" strike="noStrike" dirty="0">
                        <a:solidFill>
                          <a:schemeClr val="tx1"/>
                        </a:solidFill>
                        <a:effectLst>
                          <a:outerShdw blurRad="38100" dist="38100" dir="2700000" algn="tl">
                            <a:srgbClr val="000000">
                              <a:alpha val="43137"/>
                            </a:srgbClr>
                          </a:outerShdw>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smtClean="0">
                          <a:solidFill>
                            <a:srgbClr val="000000"/>
                          </a:solidFill>
                          <a:effectLst/>
                          <a:latin typeface="+mj-lt"/>
                        </a:rPr>
                        <a:t>272,000.00</a:t>
                      </a:r>
                      <a:endParaRPr lang="en-US" sz="1600" b="0" i="0" u="none" strike="noStrike" dirty="0">
                        <a:solidFill>
                          <a:srgbClr val="0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600" dirty="0" smtClean="0">
                          <a:latin typeface="+mj-lt"/>
                        </a:rPr>
                        <a:t>115,071.93</a:t>
                      </a:r>
                      <a:endParaRPr lang="en-US" sz="1600" dirty="0">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600" dirty="0" smtClean="0">
                          <a:latin typeface="+mj-lt"/>
                        </a:rPr>
                        <a:t>273,475.21</a:t>
                      </a:r>
                      <a:endParaRPr lang="en-US" sz="1600" dirty="0">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600" dirty="0" smtClean="0">
                          <a:latin typeface="+mj-lt"/>
                        </a:rPr>
                        <a:t>216,534.76</a:t>
                      </a:r>
                      <a:endParaRPr lang="en-US" sz="1600" dirty="0">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600" dirty="0" smtClean="0">
                          <a:latin typeface="+mj-lt"/>
                        </a:rPr>
                        <a:t>274,905.21</a:t>
                      </a:r>
                      <a:endParaRPr lang="en-US" sz="1600" dirty="0">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smtClean="0">
                          <a:solidFill>
                            <a:srgbClr val="000000"/>
                          </a:solidFill>
                          <a:effectLst/>
                          <a:latin typeface="+mj-lt"/>
                        </a:rPr>
                        <a:t>85,076.16</a:t>
                      </a:r>
                      <a:endParaRPr lang="en-US" sz="1600" b="0" i="0" u="none" strike="noStrike" dirty="0">
                        <a:solidFill>
                          <a:srgbClr val="0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dirty="0" smtClean="0">
                          <a:solidFill>
                            <a:srgbClr val="C00000"/>
                          </a:solidFill>
                          <a:effectLst/>
                          <a:latin typeface="+mj-lt"/>
                        </a:rPr>
                        <a:t>31.0</a:t>
                      </a:r>
                      <a:endParaRPr lang="en-US" sz="1600" b="1" i="0" u="none" strike="noStrike" dirty="0">
                        <a:solidFill>
                          <a:srgbClr val="C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03623">
                <a:tc>
                  <a:txBody>
                    <a:bodyPr/>
                    <a:lstStyle/>
                    <a:p>
                      <a:pPr algn="l" fontAlgn="b"/>
                      <a:r>
                        <a:rPr lang="en-US" sz="1600" b="1" i="0" u="none" strike="noStrike" dirty="0">
                          <a:solidFill>
                            <a:srgbClr val="000000"/>
                          </a:solidFill>
                          <a:effectLst>
                            <a:outerShdw blurRad="38100" dist="38100" dir="2700000" algn="tl">
                              <a:srgbClr val="000000">
                                <a:alpha val="43137"/>
                              </a:srgbClr>
                            </a:outerShdw>
                          </a:effectLst>
                          <a:latin typeface="+mj-lt"/>
                        </a:rPr>
                        <a:t>Fees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smtClean="0">
                          <a:solidFill>
                            <a:srgbClr val="000000"/>
                          </a:solidFill>
                          <a:effectLst/>
                          <a:latin typeface="+mj-lt"/>
                        </a:rPr>
                        <a:t>261,298.00</a:t>
                      </a:r>
                      <a:endParaRPr lang="en-US" sz="1600" b="0" i="0" u="none" strike="noStrike" dirty="0">
                        <a:solidFill>
                          <a:srgbClr val="0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600" dirty="0" smtClean="0">
                          <a:latin typeface="+mj-lt"/>
                        </a:rPr>
                        <a:t>185,262.02</a:t>
                      </a:r>
                      <a:endParaRPr lang="en-US" sz="1600" dirty="0">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600" dirty="0" smtClean="0">
                          <a:latin typeface="+mj-lt"/>
                        </a:rPr>
                        <a:t>459,120.16</a:t>
                      </a:r>
                      <a:endParaRPr lang="en-US" sz="1600" dirty="0">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600" dirty="0" smtClean="0">
                          <a:latin typeface="+mj-lt"/>
                        </a:rPr>
                        <a:t>186,338.93</a:t>
                      </a:r>
                      <a:endParaRPr lang="en-US" sz="1600" dirty="0">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600" dirty="0" smtClean="0">
                          <a:latin typeface="+mj-lt"/>
                        </a:rPr>
                        <a:t>468,460.00</a:t>
                      </a:r>
                      <a:endParaRPr lang="en-US" sz="1600" dirty="0">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smtClean="0">
                          <a:solidFill>
                            <a:srgbClr val="000000"/>
                          </a:solidFill>
                          <a:effectLst/>
                          <a:latin typeface="+mj-lt"/>
                        </a:rPr>
                        <a:t>199,714.00</a:t>
                      </a:r>
                      <a:endParaRPr lang="en-US" sz="1600" b="0" i="0" u="none" strike="noStrike" dirty="0">
                        <a:solidFill>
                          <a:srgbClr val="0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dirty="0" smtClean="0">
                          <a:solidFill>
                            <a:srgbClr val="C00000"/>
                          </a:solidFill>
                          <a:effectLst/>
                          <a:latin typeface="+mj-lt"/>
                        </a:rPr>
                        <a:t>35.0</a:t>
                      </a:r>
                      <a:endParaRPr lang="en-US" sz="1600" b="1" i="0" u="none" strike="noStrike" dirty="0">
                        <a:solidFill>
                          <a:srgbClr val="C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47056">
                <a:tc>
                  <a:txBody>
                    <a:bodyPr/>
                    <a:lstStyle/>
                    <a:p>
                      <a:pPr algn="l" fontAlgn="b"/>
                      <a:r>
                        <a:rPr lang="en-US" sz="1600" b="1" i="0" u="none" strike="noStrike" dirty="0" smtClean="0">
                          <a:solidFill>
                            <a:srgbClr val="000000"/>
                          </a:solidFill>
                          <a:effectLst>
                            <a:outerShdw blurRad="38100" dist="38100" dir="2700000" algn="tl">
                              <a:srgbClr val="000000">
                                <a:alpha val="43137"/>
                              </a:srgbClr>
                            </a:outerShdw>
                          </a:effectLst>
                          <a:latin typeface="+mj-lt"/>
                        </a:rPr>
                        <a:t>Fines</a:t>
                      </a:r>
                      <a:endParaRPr lang="en-US" sz="16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smtClean="0">
                          <a:solidFill>
                            <a:srgbClr val="000000"/>
                          </a:solidFill>
                          <a:effectLst/>
                          <a:latin typeface="+mj-lt"/>
                        </a:rPr>
                        <a:t>119,900.00</a:t>
                      </a:r>
                      <a:endParaRPr lang="en-US" sz="1600" b="0" i="0" u="none" strike="noStrike" dirty="0">
                        <a:solidFill>
                          <a:srgbClr val="0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600" dirty="0" smtClean="0">
                          <a:latin typeface="+mj-lt"/>
                        </a:rPr>
                        <a:t>59,340.00</a:t>
                      </a:r>
                      <a:endParaRPr lang="en-US" sz="1600" dirty="0">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600" dirty="0" smtClean="0">
                          <a:latin typeface="+mj-lt"/>
                        </a:rPr>
                        <a:t>116.400.00</a:t>
                      </a:r>
                      <a:endParaRPr lang="en-US" sz="1600" dirty="0">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600" dirty="0" smtClean="0">
                          <a:latin typeface="+mj-lt"/>
                        </a:rPr>
                        <a:t>249,323.66</a:t>
                      </a:r>
                      <a:endParaRPr lang="en-US" sz="1600" dirty="0">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600" dirty="0" smtClean="0">
                          <a:latin typeface="+mj-lt"/>
                        </a:rPr>
                        <a:t>120,560.00</a:t>
                      </a:r>
                      <a:endParaRPr lang="en-US" sz="1600" dirty="0">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smtClean="0">
                          <a:solidFill>
                            <a:srgbClr val="000000"/>
                          </a:solidFill>
                          <a:effectLst/>
                          <a:latin typeface="+mj-lt"/>
                        </a:rPr>
                        <a:t>8,870.00</a:t>
                      </a:r>
                      <a:endParaRPr lang="en-US" sz="1600" b="0" i="0" u="none" strike="noStrike" dirty="0">
                        <a:solidFill>
                          <a:srgbClr val="0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dirty="0" smtClean="0">
                          <a:solidFill>
                            <a:srgbClr val="C00000"/>
                          </a:solidFill>
                          <a:effectLst/>
                          <a:latin typeface="+mj-lt"/>
                        </a:rPr>
                        <a:t>33.55</a:t>
                      </a:r>
                      <a:endParaRPr lang="en-US" sz="1600" b="1" i="0" u="none" strike="noStrike" dirty="0">
                        <a:solidFill>
                          <a:srgbClr val="C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98792">
                <a:tc>
                  <a:txBody>
                    <a:bodyPr/>
                    <a:lstStyle/>
                    <a:p>
                      <a:pPr algn="l" fontAlgn="b"/>
                      <a:r>
                        <a:rPr lang="en-US" sz="1600" b="1" i="0" u="none" strike="noStrike" dirty="0" smtClean="0">
                          <a:solidFill>
                            <a:srgbClr val="000000"/>
                          </a:solidFill>
                          <a:effectLst>
                            <a:outerShdw blurRad="38100" dist="38100" dir="2700000" algn="tl">
                              <a:srgbClr val="000000">
                                <a:alpha val="43137"/>
                              </a:srgbClr>
                            </a:outerShdw>
                          </a:effectLst>
                          <a:latin typeface="+mj-lt"/>
                        </a:rPr>
                        <a:t>Licenses</a:t>
                      </a:r>
                      <a:endParaRPr lang="en-US" sz="16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smtClean="0">
                          <a:solidFill>
                            <a:srgbClr val="000000"/>
                          </a:solidFill>
                          <a:effectLst/>
                          <a:latin typeface="+mj-lt"/>
                        </a:rPr>
                        <a:t>248,685.00</a:t>
                      </a:r>
                      <a:endParaRPr lang="en-US" sz="1600" b="0" i="0" u="none" strike="noStrike" dirty="0">
                        <a:solidFill>
                          <a:srgbClr val="0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600" dirty="0" smtClean="0">
                          <a:latin typeface="+mj-lt"/>
                        </a:rPr>
                        <a:t>216,490.85</a:t>
                      </a:r>
                      <a:endParaRPr lang="en-US" sz="1600" dirty="0">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600" dirty="0" smtClean="0">
                          <a:latin typeface="+mj-lt"/>
                        </a:rPr>
                        <a:t>252,000.00</a:t>
                      </a:r>
                      <a:endParaRPr lang="en-US" sz="1600" dirty="0">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600" dirty="0" smtClean="0">
                          <a:latin typeface="+mj-lt"/>
                        </a:rPr>
                        <a:t>18,255.00</a:t>
                      </a:r>
                      <a:endParaRPr lang="en-US" sz="1600" dirty="0">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600" dirty="0" smtClean="0">
                          <a:latin typeface="+mj-lt"/>
                        </a:rPr>
                        <a:t>303,825.00</a:t>
                      </a:r>
                      <a:endParaRPr lang="en-US" sz="1600" dirty="0">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smtClean="0">
                          <a:solidFill>
                            <a:srgbClr val="000000"/>
                          </a:solidFill>
                          <a:effectLst/>
                          <a:latin typeface="+mj-lt"/>
                        </a:rPr>
                        <a:t>126,361.59</a:t>
                      </a:r>
                      <a:endParaRPr lang="en-US" sz="1600" b="0" i="0" u="none" strike="noStrike" dirty="0">
                        <a:solidFill>
                          <a:srgbClr val="0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dirty="0" smtClean="0">
                          <a:solidFill>
                            <a:srgbClr val="C00000"/>
                          </a:solidFill>
                          <a:effectLst/>
                          <a:latin typeface="+mj-lt"/>
                        </a:rPr>
                        <a:t>41.59</a:t>
                      </a:r>
                    </a:p>
                    <a:p>
                      <a:pPr algn="ctr" fontAlgn="b"/>
                      <a:endParaRPr lang="en-US" sz="1600" b="1" i="0" u="none" strike="noStrike" dirty="0">
                        <a:solidFill>
                          <a:srgbClr val="C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03623">
                <a:tc>
                  <a:txBody>
                    <a:bodyPr/>
                    <a:lstStyle/>
                    <a:p>
                      <a:pPr algn="l" fontAlgn="b"/>
                      <a:r>
                        <a:rPr lang="en-US" sz="1600" b="1" i="0" u="none" strike="noStrike" dirty="0">
                          <a:solidFill>
                            <a:srgbClr val="000000"/>
                          </a:solidFill>
                          <a:effectLst>
                            <a:outerShdw blurRad="38100" dist="38100" dir="2700000" algn="tl">
                              <a:srgbClr val="000000">
                                <a:alpha val="43137"/>
                              </a:srgbClr>
                            </a:outerShdw>
                          </a:effectLst>
                          <a:latin typeface="+mj-lt"/>
                        </a:rPr>
                        <a:t>Land</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smtClean="0">
                          <a:solidFill>
                            <a:srgbClr val="000000"/>
                          </a:solidFill>
                          <a:effectLst/>
                          <a:latin typeface="+mj-lt"/>
                        </a:rPr>
                        <a:t>163,200.04</a:t>
                      </a:r>
                      <a:endParaRPr lang="en-US" sz="1600" b="0" i="0" u="none" strike="noStrike" dirty="0">
                        <a:solidFill>
                          <a:srgbClr val="0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600" dirty="0" smtClean="0">
                          <a:latin typeface="+mj-lt"/>
                        </a:rPr>
                        <a:t>147,295.00</a:t>
                      </a:r>
                      <a:endParaRPr lang="en-US" sz="1600" dirty="0">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600" dirty="0" smtClean="0">
                          <a:latin typeface="+mj-lt"/>
                        </a:rPr>
                        <a:t>162,850.00</a:t>
                      </a:r>
                      <a:endParaRPr lang="en-US" sz="1600" dirty="0">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600" dirty="0" smtClean="0">
                          <a:latin typeface="+mj-lt"/>
                        </a:rPr>
                        <a:t>163,391.00</a:t>
                      </a:r>
                      <a:endParaRPr lang="en-US" sz="1600" dirty="0">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600" dirty="0" smtClean="0">
                          <a:latin typeface="+mj-lt"/>
                        </a:rPr>
                        <a:t>170,860.00</a:t>
                      </a:r>
                      <a:endParaRPr lang="en-US" sz="1600" dirty="0">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smtClean="0">
                          <a:solidFill>
                            <a:srgbClr val="000000"/>
                          </a:solidFill>
                          <a:effectLst/>
                          <a:latin typeface="+mj-lt"/>
                        </a:rPr>
                        <a:t>81,140.00</a:t>
                      </a:r>
                      <a:endParaRPr lang="en-US" sz="1600" b="0" i="0" u="none" strike="noStrike" dirty="0">
                        <a:solidFill>
                          <a:srgbClr val="0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dirty="0" smtClean="0">
                          <a:solidFill>
                            <a:srgbClr val="C00000"/>
                          </a:solidFill>
                          <a:effectLst/>
                          <a:latin typeface="+mj-lt"/>
                        </a:rPr>
                        <a:t>49.67</a:t>
                      </a:r>
                    </a:p>
                    <a:p>
                      <a:pPr algn="ctr" fontAlgn="b"/>
                      <a:endParaRPr lang="en-US" sz="1600" b="1" i="0" u="none" strike="noStrike" dirty="0">
                        <a:solidFill>
                          <a:srgbClr val="C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47708">
                <a:tc>
                  <a:txBody>
                    <a:bodyPr/>
                    <a:lstStyle/>
                    <a:p>
                      <a:pPr algn="l" fontAlgn="b"/>
                      <a:r>
                        <a:rPr lang="en-US" sz="1600" b="1" i="0" u="none" strike="noStrike" dirty="0">
                          <a:solidFill>
                            <a:srgbClr val="000000"/>
                          </a:solidFill>
                          <a:effectLst>
                            <a:outerShdw blurRad="38100" dist="38100" dir="2700000" algn="tl">
                              <a:srgbClr val="000000">
                                <a:alpha val="43137"/>
                              </a:srgbClr>
                            </a:outerShdw>
                          </a:effectLst>
                          <a:latin typeface="+mj-lt"/>
                        </a:rPr>
                        <a:t>Rent</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smtClean="0">
                          <a:solidFill>
                            <a:srgbClr val="000000"/>
                          </a:solidFill>
                          <a:effectLst/>
                          <a:latin typeface="+mj-lt"/>
                        </a:rPr>
                        <a:t>22,614.96</a:t>
                      </a:r>
                      <a:endParaRPr lang="en-US" sz="1600" b="0" i="0" u="none" strike="noStrike" dirty="0">
                        <a:solidFill>
                          <a:srgbClr val="0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600" dirty="0" smtClean="0">
                          <a:latin typeface="+mj-lt"/>
                        </a:rPr>
                        <a:t>7,242.00</a:t>
                      </a:r>
                      <a:endParaRPr lang="en-US" sz="1600" dirty="0">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600" dirty="0" smtClean="0">
                          <a:latin typeface="+mj-lt"/>
                        </a:rPr>
                        <a:t>76,190.00</a:t>
                      </a:r>
                      <a:endParaRPr lang="en-US" sz="1600" dirty="0">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600" dirty="0" smtClean="0">
                          <a:latin typeface="+mj-lt"/>
                        </a:rPr>
                        <a:t>18,255.00</a:t>
                      </a:r>
                      <a:endParaRPr lang="en-US" sz="1600" dirty="0">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600" dirty="0" smtClean="0">
                          <a:latin typeface="+mj-lt"/>
                        </a:rPr>
                        <a:t>77,870.00</a:t>
                      </a:r>
                      <a:endParaRPr lang="en-US" sz="1600" dirty="0">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smtClean="0">
                          <a:solidFill>
                            <a:srgbClr val="000000"/>
                          </a:solidFill>
                          <a:effectLst/>
                          <a:latin typeface="+mj-lt"/>
                        </a:rPr>
                        <a:t>46,005.00</a:t>
                      </a:r>
                      <a:endParaRPr lang="en-US" sz="1600" b="0" i="0" u="none" strike="noStrike" dirty="0">
                        <a:solidFill>
                          <a:srgbClr val="0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dirty="0" smtClean="0">
                          <a:solidFill>
                            <a:srgbClr val="C00000"/>
                          </a:solidFill>
                          <a:effectLst/>
                          <a:latin typeface="+mj-lt"/>
                        </a:rPr>
                        <a:t>59.08</a:t>
                      </a:r>
                      <a:endParaRPr lang="en-US" sz="1600" b="1" i="0" u="none" strike="noStrike" dirty="0">
                        <a:solidFill>
                          <a:srgbClr val="C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55528">
                <a:tc>
                  <a:txBody>
                    <a:bodyPr/>
                    <a:lstStyle/>
                    <a:p>
                      <a:pPr algn="l" fontAlgn="b"/>
                      <a:r>
                        <a:rPr lang="en-US" sz="1600" b="1" i="0" u="none" strike="noStrike" dirty="0">
                          <a:solidFill>
                            <a:srgbClr val="000000"/>
                          </a:solidFill>
                          <a:effectLst>
                            <a:outerShdw blurRad="38100" dist="38100" dir="2700000" algn="tl">
                              <a:srgbClr val="000000">
                                <a:alpha val="43137"/>
                              </a:srgbClr>
                            </a:outerShdw>
                          </a:effectLst>
                          <a:latin typeface="+mj-lt"/>
                        </a:rPr>
                        <a:t>Miscellaneous</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smtClean="0">
                          <a:solidFill>
                            <a:srgbClr val="000000"/>
                          </a:solidFill>
                          <a:effectLst/>
                          <a:latin typeface="+mj-lt"/>
                        </a:rPr>
                        <a:t>3,150.00</a:t>
                      </a:r>
                      <a:endParaRPr lang="en-US" sz="1600" b="0" i="0" u="none" strike="noStrike" dirty="0">
                        <a:solidFill>
                          <a:srgbClr val="0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600" dirty="0" smtClean="0">
                          <a:latin typeface="+mj-lt"/>
                        </a:rPr>
                        <a:t>401.37</a:t>
                      </a:r>
                      <a:endParaRPr lang="en-US" sz="1600" dirty="0">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600" dirty="0" smtClean="0">
                          <a:latin typeface="+mj-lt"/>
                        </a:rPr>
                        <a:t>3,000.00</a:t>
                      </a:r>
                      <a:endParaRPr lang="en-US" sz="1600" dirty="0">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600" dirty="0" smtClean="0">
                          <a:latin typeface="+mj-lt"/>
                        </a:rPr>
                        <a:t>4,994.49</a:t>
                      </a:r>
                      <a:endParaRPr lang="en-US" sz="1600" dirty="0">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600" dirty="0" smtClean="0">
                          <a:latin typeface="+mj-lt"/>
                        </a:rPr>
                        <a:t>3,000.00</a:t>
                      </a:r>
                    </a:p>
                    <a:p>
                      <a:pPr algn="ctr"/>
                      <a:endParaRPr lang="en-US" sz="1600" dirty="0">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smtClean="0">
                          <a:solidFill>
                            <a:srgbClr val="000000"/>
                          </a:solidFill>
                          <a:effectLst/>
                          <a:latin typeface="+mj-lt"/>
                        </a:rPr>
                        <a:t>300.00</a:t>
                      </a:r>
                      <a:endParaRPr lang="en-US" sz="1600" b="0" i="0" u="none" strike="noStrike" dirty="0">
                        <a:solidFill>
                          <a:srgbClr val="0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dirty="0" smtClean="0">
                          <a:solidFill>
                            <a:srgbClr val="C00000"/>
                          </a:solidFill>
                          <a:effectLst/>
                          <a:latin typeface="+mj-lt"/>
                        </a:rPr>
                        <a:t>10</a:t>
                      </a:r>
                    </a:p>
                    <a:p>
                      <a:pPr algn="ctr" fontAlgn="b"/>
                      <a:endParaRPr lang="en-US" sz="1600" b="1" i="0" u="none" strike="noStrike" dirty="0">
                        <a:solidFill>
                          <a:srgbClr val="C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86065">
                <a:tc>
                  <a:txBody>
                    <a:bodyPr/>
                    <a:lstStyle/>
                    <a:p>
                      <a:pPr algn="l" fontAlgn="b"/>
                      <a:r>
                        <a:rPr lang="en-US" sz="1600" b="1" i="0" u="none" strike="noStrike" dirty="0">
                          <a:solidFill>
                            <a:srgbClr val="C00000"/>
                          </a:solidFill>
                          <a:effectLst/>
                          <a:latin typeface="+mj-lt"/>
                        </a:rPr>
                        <a:t>Total</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600" b="0" i="0" u="none" strike="noStrike" dirty="0" smtClean="0">
                          <a:solidFill>
                            <a:srgbClr val="C00000"/>
                          </a:solidFill>
                          <a:effectLst>
                            <a:outerShdw blurRad="38100" dist="38100" dir="2700000" algn="tl">
                              <a:srgbClr val="000000">
                                <a:alpha val="43137"/>
                              </a:srgbClr>
                            </a:outerShdw>
                          </a:effectLst>
                          <a:latin typeface="+mj-lt"/>
                        </a:rPr>
                        <a:t>1,090,848.00</a:t>
                      </a:r>
                      <a:endParaRPr lang="en-US" sz="1600" b="0" i="0" u="none" strike="noStrike" dirty="0">
                        <a:solidFill>
                          <a:srgbClr val="C00000"/>
                        </a:solidFill>
                        <a:effectLst>
                          <a:outerShdw blurRad="38100" dist="38100" dir="2700000" algn="tl">
                            <a:srgbClr val="000000">
                              <a:alpha val="43137"/>
                            </a:srgbClr>
                          </a:outerShdw>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600" b="0" i="0" u="none" strike="noStrike" dirty="0" smtClean="0">
                          <a:solidFill>
                            <a:srgbClr val="C00000"/>
                          </a:solidFill>
                          <a:effectLst>
                            <a:outerShdw blurRad="38100" dist="38100" dir="2700000" algn="tl">
                              <a:srgbClr val="000000">
                                <a:alpha val="43137"/>
                              </a:srgbClr>
                            </a:outerShdw>
                          </a:effectLst>
                          <a:latin typeface="+mj-lt"/>
                        </a:rPr>
                        <a:t>731,103.17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600" b="0" dirty="0" smtClean="0">
                          <a:solidFill>
                            <a:srgbClr val="C00000"/>
                          </a:solidFill>
                          <a:effectLst>
                            <a:outerShdw blurRad="38100" dist="38100" dir="2700000" algn="tl">
                              <a:srgbClr val="000000">
                                <a:alpha val="43137"/>
                              </a:srgbClr>
                            </a:outerShdw>
                          </a:effectLst>
                          <a:latin typeface="+mj-lt"/>
                        </a:rPr>
                        <a:t>1,275,710.21</a:t>
                      </a:r>
                      <a:endParaRPr lang="en-US" sz="1600" b="0" dirty="0">
                        <a:solidFill>
                          <a:srgbClr val="C00000"/>
                        </a:solidFill>
                        <a:effectLst>
                          <a:outerShdw blurRad="38100" dist="38100" dir="2700000" algn="tl">
                            <a:srgbClr val="000000">
                              <a:alpha val="43137"/>
                            </a:srgbClr>
                          </a:outerShdw>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600" b="0" dirty="0" smtClean="0">
                          <a:solidFill>
                            <a:srgbClr val="C00000"/>
                          </a:solidFill>
                          <a:effectLst>
                            <a:outerShdw blurRad="38100" dist="38100" dir="2700000" algn="tl">
                              <a:srgbClr val="000000">
                                <a:alpha val="43137"/>
                              </a:srgbClr>
                            </a:outerShdw>
                          </a:effectLst>
                          <a:latin typeface="+mj-lt"/>
                        </a:rPr>
                        <a:t>857,092.84</a:t>
                      </a:r>
                      <a:endParaRPr lang="en-US" sz="1600" b="0" dirty="0">
                        <a:solidFill>
                          <a:srgbClr val="C00000"/>
                        </a:solidFill>
                        <a:effectLst>
                          <a:outerShdw blurRad="38100" dist="38100" dir="2700000" algn="tl">
                            <a:srgbClr val="000000">
                              <a:alpha val="43137"/>
                            </a:srgbClr>
                          </a:outerShdw>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600" b="0" dirty="0" smtClean="0">
                          <a:solidFill>
                            <a:srgbClr val="C00000"/>
                          </a:solidFill>
                          <a:effectLst>
                            <a:outerShdw blurRad="38100" dist="38100" dir="2700000" algn="tl">
                              <a:srgbClr val="000000">
                                <a:alpha val="43137"/>
                              </a:srgbClr>
                            </a:outerShdw>
                          </a:effectLst>
                          <a:latin typeface="+mj-lt"/>
                        </a:rPr>
                        <a:t>1,420,480.21</a:t>
                      </a:r>
                      <a:endParaRPr lang="en-US" sz="1600" b="0" dirty="0">
                        <a:solidFill>
                          <a:srgbClr val="C00000"/>
                        </a:solidFill>
                        <a:effectLst>
                          <a:outerShdw blurRad="38100" dist="38100" dir="2700000" algn="tl">
                            <a:srgbClr val="000000">
                              <a:alpha val="43137"/>
                            </a:srgbClr>
                          </a:outerShdw>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smtClean="0">
                          <a:solidFill>
                            <a:srgbClr val="C00000"/>
                          </a:solidFill>
                          <a:effectLst>
                            <a:outerShdw blurRad="38100" dist="38100" dir="2700000" algn="tl">
                              <a:srgbClr val="000000">
                                <a:alpha val="43137"/>
                              </a:srgbClr>
                            </a:outerShdw>
                          </a:effectLst>
                          <a:latin typeface="+mj-lt"/>
                        </a:rPr>
                        <a:t>548,319.75</a:t>
                      </a:r>
                    </a:p>
                    <a:p>
                      <a:pPr algn="ctr" fontAlgn="b"/>
                      <a:endParaRPr lang="en-US" sz="1600" b="0" i="0" u="none" strike="noStrike" dirty="0">
                        <a:solidFill>
                          <a:srgbClr val="C00000"/>
                        </a:solidFill>
                        <a:effectLst>
                          <a:outerShdw blurRad="38100" dist="38100" dir="2700000" algn="tl">
                            <a:srgbClr val="000000">
                              <a:alpha val="43137"/>
                            </a:srgbClr>
                          </a:outerShdw>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600" b="0" i="0" u="none" strike="noStrike" dirty="0" smtClean="0">
                          <a:solidFill>
                            <a:srgbClr val="C00000"/>
                          </a:solidFill>
                          <a:effectLst>
                            <a:outerShdw blurRad="38100" dist="38100" dir="2700000" algn="tl">
                              <a:srgbClr val="000000">
                                <a:alpha val="43137"/>
                              </a:srgbClr>
                            </a:outerShdw>
                          </a:effectLst>
                          <a:latin typeface="+mj-lt"/>
                        </a:rPr>
                        <a:t>38.6</a:t>
                      </a:r>
                      <a:endParaRPr lang="en-US" sz="1600" b="0" i="0" u="none" strike="noStrike" dirty="0">
                        <a:solidFill>
                          <a:srgbClr val="C00000"/>
                        </a:solidFill>
                        <a:effectLst>
                          <a:outerShdw blurRad="38100" dist="38100" dir="2700000" algn="tl">
                            <a:srgbClr val="000000">
                              <a:alpha val="43137"/>
                            </a:srgbClr>
                          </a:outerShdw>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2" name="Title 1"/>
          <p:cNvSpPr>
            <a:spLocks noGrp="1"/>
          </p:cNvSpPr>
          <p:nvPr>
            <p:ph type="title"/>
          </p:nvPr>
        </p:nvSpPr>
        <p:spPr>
          <a:xfrm>
            <a:off x="457200" y="76200"/>
            <a:ext cx="8229600" cy="304800"/>
          </a:xfrm>
        </p:spPr>
        <p:txBody>
          <a:bodyPr>
            <a:normAutofit fontScale="90000"/>
          </a:bodyPr>
          <a:lstStyle/>
          <a:p>
            <a:r>
              <a:rPr lang="en-US" sz="2800" b="1" dirty="0" smtClean="0">
                <a:solidFill>
                  <a:srgbClr val="FF0000"/>
                </a:solidFill>
                <a:effectLst>
                  <a:outerShdw blurRad="38100" dist="38100" dir="2700000" algn="tl">
                    <a:srgbClr val="000000">
                      <a:alpha val="43137"/>
                    </a:srgbClr>
                  </a:outerShdw>
                </a:effectLst>
              </a:rPr>
              <a:t>FINANCIAL PERFORMANCE-REVENUE</a:t>
            </a:r>
            <a:endParaRPr lang="en-US" sz="2800" b="1" dirty="0">
              <a:solidFill>
                <a:srgbClr val="FF0000"/>
              </a:solidFill>
              <a:effectLst>
                <a:outerShdw blurRad="38100" dist="38100" dir="2700000" algn="tl">
                  <a:srgbClr val="000000">
                    <a:alpha val="43137"/>
                  </a:srgbClr>
                </a:outerShdw>
              </a:effectLst>
            </a:endParaRPr>
          </a:p>
        </p:txBody>
      </p:sp>
      <p:sp>
        <p:nvSpPr>
          <p:cNvPr id="4" name="Slide Number Placeholder 3"/>
          <p:cNvSpPr>
            <a:spLocks noGrp="1"/>
          </p:cNvSpPr>
          <p:nvPr>
            <p:ph type="sldNum" sz="quarter" idx="12"/>
          </p:nvPr>
        </p:nvSpPr>
        <p:spPr/>
        <p:txBody>
          <a:bodyPr/>
          <a:lstStyle/>
          <a:p>
            <a:fld id="{571CD3C2-A472-4BA3-88D7-833F7D0C5725}" type="slidenum">
              <a:rPr lang="en-US" smtClean="0"/>
              <a:t>14</a:t>
            </a:fld>
            <a:endParaRPr lang="en-US"/>
          </a:p>
        </p:txBody>
      </p:sp>
    </p:spTree>
    <p:extLst>
      <p:ext uri="{BB962C8B-B14F-4D97-AF65-F5344CB8AC3E}">
        <p14:creationId xmlns:p14="http://schemas.microsoft.com/office/powerpoint/2010/main" val="419086305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459545271"/>
              </p:ext>
            </p:extLst>
          </p:nvPr>
        </p:nvGraphicFramePr>
        <p:xfrm>
          <a:off x="228600" y="492562"/>
          <a:ext cx="8743307" cy="6034284"/>
        </p:xfrm>
        <a:graphic>
          <a:graphicData uri="http://schemas.openxmlformats.org/drawingml/2006/table">
            <a:tbl>
              <a:tblPr>
                <a:tableStyleId>{5940675A-B579-460E-94D1-54222C63F5DA}</a:tableStyleId>
              </a:tblPr>
              <a:tblGrid>
                <a:gridCol w="1229429"/>
                <a:gridCol w="1188782"/>
                <a:gridCol w="1066027"/>
                <a:gridCol w="1137096"/>
                <a:gridCol w="1137096"/>
                <a:gridCol w="1208164"/>
                <a:gridCol w="1243314"/>
                <a:gridCol w="533399"/>
              </a:tblGrid>
              <a:tr h="319954">
                <a:tc gridSpan="8">
                  <a:txBody>
                    <a:bodyPr/>
                    <a:lstStyle/>
                    <a:p>
                      <a:pPr algn="ctr" fontAlgn="b"/>
                      <a:r>
                        <a:rPr lang="en-US" sz="1400" u="none" strike="noStrike" dirty="0" smtClean="0">
                          <a:effectLst>
                            <a:outerShdw blurRad="38100" dist="38100" dir="2700000" algn="tl">
                              <a:srgbClr val="000000">
                                <a:alpha val="43137"/>
                              </a:srgbClr>
                            </a:outerShdw>
                          </a:effectLst>
                        </a:rPr>
                        <a:t>REVENUE PERFORMANCE- ALL REVENUE SOURCES</a:t>
                      </a:r>
                      <a:endParaRPr lang="en-US" sz="1400" b="1" i="0" u="none" strike="noStrike" dirty="0">
                        <a:solidFill>
                          <a:srgbClr val="000000"/>
                        </a:solidFill>
                        <a:effectLst>
                          <a:outerShdw blurRad="38100" dist="38100" dir="2700000" algn="tl">
                            <a:srgbClr val="000000">
                              <a:alpha val="43137"/>
                            </a:srgbClr>
                          </a:outerShdw>
                        </a:effectLst>
                        <a:latin typeface="Arial Narrow" panose="020B0606020202030204" pitchFamily="34" charset="0"/>
                      </a:endParaRPr>
                    </a:p>
                  </a:txBody>
                  <a:tcPr marL="9525" marR="9525" marT="9525" marB="0" anchor="b"/>
                </a:tc>
                <a:tc hMerge="1">
                  <a:txBody>
                    <a:bodyPr/>
                    <a:lstStyle/>
                    <a:p>
                      <a:pPr algn="ctr" fontAlgn="b"/>
                      <a:endParaRPr lang="en-US" sz="1100" b="1" i="0" u="none" strike="noStrike" dirty="0">
                        <a:solidFill>
                          <a:srgbClr val="000000"/>
                        </a:solidFill>
                        <a:effectLst/>
                        <a:latin typeface="Calibri"/>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b"/>
                      <a:endParaRPr lang="en-US" sz="1100" b="1" i="0" u="none" strike="noStrike" dirty="0">
                        <a:solidFill>
                          <a:srgbClr val="000000"/>
                        </a:solidFill>
                        <a:effectLst/>
                        <a:latin typeface="Calibri"/>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b"/>
                      <a:endParaRPr lang="en-US" sz="1100" b="1" i="0" u="none" strike="noStrike" dirty="0">
                        <a:solidFill>
                          <a:srgbClr val="000000"/>
                        </a:solidFill>
                        <a:effectLst/>
                        <a:latin typeface="Calibri"/>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b"/>
                      <a:endParaRPr lang="en-US" sz="1100" b="1" i="0" u="none" strike="noStrike" dirty="0">
                        <a:solidFill>
                          <a:srgbClr val="000000"/>
                        </a:solidFill>
                        <a:effectLst/>
                        <a:latin typeface="Calibri"/>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b"/>
                      <a:endParaRPr lang="en-US" sz="1100" b="1" i="0" u="none" strike="noStrike" dirty="0">
                        <a:solidFill>
                          <a:srgbClr val="000000"/>
                        </a:solidFill>
                        <a:effectLst/>
                        <a:latin typeface="Calibri"/>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b"/>
                      <a:endParaRPr lang="en-US" sz="1100" b="1" i="0" u="none" strike="noStrike" dirty="0">
                        <a:solidFill>
                          <a:srgbClr val="000000"/>
                        </a:solidFill>
                        <a:effectLst/>
                        <a:latin typeface="Calibri"/>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b"/>
                      <a:endParaRPr lang="en-US" sz="1100" b="1" i="0" u="none" strike="noStrike" dirty="0">
                        <a:solidFill>
                          <a:srgbClr val="000000"/>
                        </a:solidFill>
                        <a:effectLst/>
                        <a:latin typeface="Calibri"/>
                      </a:endParaRPr>
                    </a:p>
                  </a:txBody>
                  <a:tcPr marL="9525" marR="9525" marT="9525"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19699">
                <a:tc>
                  <a:txBody>
                    <a:bodyPr/>
                    <a:lstStyle/>
                    <a:p>
                      <a:pPr marL="119063" indent="0" algn="l" fontAlgn="b"/>
                      <a:r>
                        <a:rPr lang="en-US" sz="1400" u="none" strike="noStrike" dirty="0">
                          <a:effectLst/>
                        </a:rPr>
                        <a:t>ITEM</a:t>
                      </a:r>
                      <a:endParaRPr lang="en-US" sz="1400" b="1" i="0" u="none" strike="noStrike" dirty="0">
                        <a:solidFill>
                          <a:srgbClr val="000000"/>
                        </a:solidFill>
                        <a:effectLst/>
                        <a:latin typeface="Arial Narrow" panose="020B0606020202030204" pitchFamily="34" charset="0"/>
                      </a:endParaRPr>
                    </a:p>
                  </a:txBody>
                  <a:tcPr marL="9525" marR="9525" marT="9525" marB="0"/>
                </a:tc>
                <a:tc gridSpan="2">
                  <a:txBody>
                    <a:bodyPr/>
                    <a:lstStyle/>
                    <a:p>
                      <a:pPr algn="ctr" fontAlgn="b"/>
                      <a:r>
                        <a:rPr lang="en-US" sz="1400" b="1" u="none" strike="noStrike" dirty="0" smtClean="0">
                          <a:effectLst/>
                        </a:rPr>
                        <a:t>2017</a:t>
                      </a:r>
                      <a:endParaRPr lang="en-US" sz="1400" b="1" i="0" u="none" strike="noStrike" dirty="0">
                        <a:solidFill>
                          <a:srgbClr val="000000"/>
                        </a:solidFill>
                        <a:effectLst/>
                        <a:latin typeface="Arial Narrow" panose="020B0606020202030204" pitchFamily="34" charset="0"/>
                      </a:endParaRPr>
                    </a:p>
                    <a:p>
                      <a:pPr algn="ctr" fontAlgn="b"/>
                      <a:r>
                        <a:rPr lang="en-US" sz="1400" b="1" u="none" strike="noStrike" dirty="0">
                          <a:effectLst/>
                        </a:rPr>
                        <a:t> </a:t>
                      </a:r>
                      <a:endParaRPr lang="en-US" sz="1400" b="1" i="0" u="none" strike="noStrike" dirty="0">
                        <a:solidFill>
                          <a:srgbClr val="000000"/>
                        </a:solidFill>
                        <a:effectLst/>
                        <a:latin typeface="Arial Narrow" panose="020B0606020202030204" pitchFamily="34" charset="0"/>
                      </a:endParaRPr>
                    </a:p>
                  </a:txBody>
                  <a:tcPr marL="9525" marR="9525" marT="9525" marB="0"/>
                </a:tc>
                <a:tc hMerge="1">
                  <a:txBody>
                    <a:bodyPr/>
                    <a:lstStyle/>
                    <a:p>
                      <a:pPr algn="ctr" fontAlgn="b"/>
                      <a:endParaRPr lang="en-US" sz="1200" b="1" i="0" u="none" strike="noStrike" dirty="0">
                        <a:solidFill>
                          <a:srgbClr val="000000"/>
                        </a:solidFill>
                        <a:effectLst/>
                        <a:latin typeface="Arial Narrow" panose="020B0606020202030204" pitchFamily="34" charset="0"/>
                      </a:endParaRPr>
                    </a:p>
                  </a:txBody>
                  <a:tcPr marL="9525" marR="9525" marT="9525" marB="0"/>
                </a:tc>
                <a:tc gridSpan="2">
                  <a:txBody>
                    <a:bodyPr/>
                    <a:lstStyle/>
                    <a:p>
                      <a:pPr algn="ctr" fontAlgn="b"/>
                      <a:r>
                        <a:rPr lang="en-US" sz="1400" b="1" u="none" strike="noStrike" dirty="0" smtClean="0">
                          <a:effectLst/>
                        </a:rPr>
                        <a:t>2018</a:t>
                      </a:r>
                      <a:endParaRPr lang="en-US" sz="1400" b="1" i="0" u="none" strike="noStrike" dirty="0">
                        <a:solidFill>
                          <a:srgbClr val="000000"/>
                        </a:solidFill>
                        <a:effectLst/>
                        <a:latin typeface="Arial Narrow" panose="020B0606020202030204" pitchFamily="34" charset="0"/>
                      </a:endParaRPr>
                    </a:p>
                  </a:txBody>
                  <a:tcPr marL="9525" marR="9525" marT="9525" marB="0"/>
                </a:tc>
                <a:tc hMerge="1">
                  <a:txBody>
                    <a:bodyPr/>
                    <a:lstStyle/>
                    <a:p>
                      <a:endParaRPr lang="en-US" dirty="0"/>
                    </a:p>
                  </a:txBody>
                  <a:tcPr marL="9525" marR="9525" marT="9525" marB="0"/>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i="0" u="none" strike="noStrike" dirty="0" smtClean="0">
                          <a:solidFill>
                            <a:srgbClr val="000000"/>
                          </a:solidFill>
                          <a:effectLst/>
                          <a:latin typeface="+mj-lt"/>
                        </a:rPr>
                        <a:t>                2019</a:t>
                      </a:r>
                    </a:p>
                    <a:p>
                      <a:endParaRPr lang="en-US" sz="1400" b="1" dirty="0"/>
                    </a:p>
                    <a:p>
                      <a:pPr algn="ctr" fontAlgn="b"/>
                      <a:r>
                        <a:rPr lang="en-US" sz="1400" b="1" u="none" strike="noStrike" dirty="0">
                          <a:effectLst/>
                        </a:rPr>
                        <a:t> </a:t>
                      </a:r>
                      <a:endParaRPr lang="en-US" sz="1400" b="1" i="0" u="none" strike="noStrike" dirty="0">
                        <a:solidFill>
                          <a:srgbClr val="000000"/>
                        </a:solidFill>
                        <a:effectLst/>
                        <a:latin typeface="Arial Narrow" panose="020B0606020202030204" pitchFamily="34" charset="0"/>
                      </a:endParaRPr>
                    </a:p>
                  </a:txBody>
                  <a:tcPr marL="9525" marR="9525" marT="9525" marB="0"/>
                </a:tc>
                <a:tc hMerge="1">
                  <a:txBody>
                    <a:bodyPr/>
                    <a:lstStyle/>
                    <a:p>
                      <a:pPr algn="ctr" fontAlgn="b"/>
                      <a:endParaRPr lang="en-US" sz="1200" b="1" i="0" u="none" strike="noStrike" dirty="0">
                        <a:solidFill>
                          <a:srgbClr val="000000"/>
                        </a:solidFill>
                        <a:effectLst/>
                        <a:latin typeface="Arial Narrow" panose="020B0606020202030204" pitchFamily="34" charset="0"/>
                      </a:endParaRPr>
                    </a:p>
                  </a:txBody>
                  <a:tcPr marL="9525" marR="9525" marT="9525" marB="0"/>
                </a:tc>
                <a:tc rowSpan="2">
                  <a:txBody>
                    <a:bodyPr/>
                    <a:lstStyle/>
                    <a:p>
                      <a:pPr algn="ctr" fontAlgn="b"/>
                      <a:r>
                        <a:rPr lang="en-US" sz="1400" b="1" u="none" strike="noStrike" dirty="0">
                          <a:effectLst/>
                        </a:rPr>
                        <a:t>% performance </a:t>
                      </a:r>
                      <a:r>
                        <a:rPr lang="en-US" sz="1400" b="1" u="none" strike="noStrike" dirty="0" smtClean="0">
                          <a:effectLst/>
                        </a:rPr>
                        <a:t>as at July,2019</a:t>
                      </a:r>
                      <a:r>
                        <a:rPr lang="en-US" sz="1400" b="1" u="none" strike="noStrike" dirty="0">
                          <a:effectLst/>
                        </a:rPr>
                        <a:t> </a:t>
                      </a:r>
                      <a:endParaRPr lang="en-US" sz="1400" b="1" i="0" u="none" strike="noStrike" dirty="0">
                        <a:solidFill>
                          <a:srgbClr val="000000"/>
                        </a:solidFill>
                        <a:effectLst/>
                        <a:latin typeface="Arial Narrow" panose="020B0606020202030204" pitchFamily="34" charset="0"/>
                      </a:endParaRPr>
                    </a:p>
                  </a:txBody>
                  <a:tcPr marL="9525" marR="9525" marT="9525" marB="0"/>
                </a:tc>
              </a:tr>
              <a:tr h="415779">
                <a:tc>
                  <a:txBody>
                    <a:bodyPr/>
                    <a:lstStyle/>
                    <a:p>
                      <a:pPr algn="l" fontAlgn="b"/>
                      <a:endParaRPr lang="en-US" sz="1400" b="0" i="0" u="none" strike="noStrike" dirty="0">
                        <a:solidFill>
                          <a:srgbClr val="000000"/>
                        </a:solidFill>
                        <a:effectLst/>
                        <a:latin typeface="Arial Narrow" panose="020B0606020202030204" pitchFamily="34" charset="0"/>
                      </a:endParaRPr>
                    </a:p>
                  </a:txBody>
                  <a:tcPr marL="9525" marR="9525" marT="9525" marB="0"/>
                </a:tc>
                <a:tc>
                  <a:txBody>
                    <a:bodyPr/>
                    <a:lstStyle/>
                    <a:p>
                      <a:pPr algn="ctr" fontAlgn="b"/>
                      <a:r>
                        <a:rPr lang="en-US" sz="1400" b="1" u="none" strike="noStrike" dirty="0">
                          <a:effectLst/>
                        </a:rPr>
                        <a:t>Budget</a:t>
                      </a:r>
                      <a:endParaRPr lang="en-US" sz="1400" b="1" i="0" u="none" strike="noStrike" dirty="0">
                        <a:solidFill>
                          <a:srgbClr val="000000"/>
                        </a:solidFill>
                        <a:effectLst/>
                        <a:latin typeface="Arial Narrow" panose="020B0606020202030204" pitchFamily="34" charset="0"/>
                      </a:endParaRPr>
                    </a:p>
                  </a:txBody>
                  <a:tcPr marL="9525" marR="9525" marT="9525" marB="0"/>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400" b="1" u="none" strike="noStrike" dirty="0" smtClean="0">
                          <a:effectLst/>
                        </a:rPr>
                        <a:t>Actual </a:t>
                      </a:r>
                      <a:endParaRPr lang="en-US" sz="1400" b="1" i="0" u="none" strike="noStrike" dirty="0">
                        <a:solidFill>
                          <a:srgbClr val="000000"/>
                        </a:solidFill>
                        <a:effectLst/>
                        <a:latin typeface="Arial Narrow" panose="020B0606020202030204" pitchFamily="34" charset="0"/>
                      </a:endParaRPr>
                    </a:p>
                  </a:txBody>
                  <a:tcPr marL="9525" marR="9525" marT="9525" marB="0"/>
                </a:tc>
                <a:tc>
                  <a:txBody>
                    <a:bodyPr/>
                    <a:lstStyle/>
                    <a:p>
                      <a:pPr algn="ctr" fontAlgn="b"/>
                      <a:r>
                        <a:rPr lang="en-US" sz="1400" b="1" u="none" strike="noStrike" dirty="0">
                          <a:effectLst/>
                        </a:rPr>
                        <a:t>Budget</a:t>
                      </a:r>
                      <a:endParaRPr lang="en-US" sz="1400" b="1" i="0" u="none" strike="noStrike" dirty="0">
                        <a:solidFill>
                          <a:srgbClr val="000000"/>
                        </a:solidFill>
                        <a:effectLst/>
                        <a:latin typeface="Arial Narrow" panose="020B0606020202030204" pitchFamily="34" charset="0"/>
                      </a:endParaRPr>
                    </a:p>
                  </a:txBody>
                  <a:tcPr marL="9525" marR="9525" marT="9525" marB="0"/>
                </a:tc>
                <a:tc>
                  <a:txBody>
                    <a:bodyPr/>
                    <a:lstStyle/>
                    <a:p>
                      <a:r>
                        <a:rPr lang="en-US" sz="1400" b="1" dirty="0" smtClean="0"/>
                        <a:t>Actual</a:t>
                      </a:r>
                      <a:endParaRPr lang="en-US" sz="1400" b="1" dirty="0"/>
                    </a:p>
                  </a:txBody>
                  <a:tcPr marL="9525" marR="9525" marT="9525" marB="0"/>
                </a:tc>
                <a:tc>
                  <a:txBody>
                    <a:bodyPr/>
                    <a:lstStyle/>
                    <a:p>
                      <a:r>
                        <a:rPr lang="en-US" sz="1400" b="1" dirty="0" smtClean="0"/>
                        <a:t>Budget</a:t>
                      </a:r>
                      <a:endParaRPr lang="en-US" sz="1400" b="1" dirty="0"/>
                    </a:p>
                  </a:txBody>
                  <a:tcPr marL="9525" marR="9525" marT="9525" marB="0"/>
                </a:tc>
                <a:tc>
                  <a:txBody>
                    <a:bodyPr/>
                    <a:lstStyle/>
                    <a:p>
                      <a:pPr algn="ctr" fontAlgn="b"/>
                      <a:r>
                        <a:rPr lang="en-US" sz="1400" b="1" u="none" strike="noStrike" dirty="0" smtClean="0">
                          <a:effectLst/>
                        </a:rPr>
                        <a:t>Actual as at July</a:t>
                      </a:r>
                      <a:endParaRPr lang="en-US" sz="1400" b="1" i="0" u="none" strike="noStrike" dirty="0">
                        <a:solidFill>
                          <a:srgbClr val="000000"/>
                        </a:solidFill>
                        <a:effectLst/>
                        <a:latin typeface="Arial Narrow" panose="020B0606020202030204" pitchFamily="34" charset="0"/>
                      </a:endParaRPr>
                    </a:p>
                  </a:txBody>
                  <a:tcPr marL="9525" marR="9525" marT="9525" marB="0"/>
                </a:tc>
                <a:tc vMerge="1">
                  <a:txBody>
                    <a:bodyPr/>
                    <a:lstStyle/>
                    <a:p>
                      <a:pPr algn="ctr" fontAlgn="b"/>
                      <a:endParaRPr lang="en-US" sz="1400" b="1" i="0" u="none" strike="noStrike" dirty="0">
                        <a:solidFill>
                          <a:srgbClr val="000000"/>
                        </a:solidFill>
                        <a:effectLst/>
                        <a:latin typeface="Arial Narrow" panose="020B0606020202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27176">
                <a:tc>
                  <a:txBody>
                    <a:bodyPr/>
                    <a:lstStyle/>
                    <a:p>
                      <a:pPr marL="119063" indent="0" algn="l" fontAlgn="b">
                        <a:lnSpc>
                          <a:spcPct val="100000"/>
                        </a:lnSpc>
                      </a:pPr>
                      <a:r>
                        <a:rPr lang="en-US" sz="1400" u="none" strike="noStrike" dirty="0" err="1">
                          <a:effectLst/>
                        </a:rPr>
                        <a:t>IGF</a:t>
                      </a:r>
                      <a:endParaRPr lang="en-US" sz="1400" b="0" i="0" u="none" strike="noStrike" dirty="0">
                        <a:solidFill>
                          <a:srgbClr val="000000"/>
                        </a:solidFill>
                        <a:effectLst/>
                        <a:latin typeface="Arial Narrow" panose="020B0606020202030204" pitchFamily="34" charset="0"/>
                      </a:endParaRPr>
                    </a:p>
                  </a:txBody>
                  <a:tcPr marL="9525" marR="9525" marT="9525" marB="0"/>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400" dirty="0">
                          <a:solidFill>
                            <a:schemeClr val="tx1"/>
                          </a:solidFill>
                          <a:effectLst/>
                          <a:latin typeface="Arial Narrow" panose="020B0606020202030204" pitchFamily="34" charset="0"/>
                        </a:rPr>
                        <a:t> </a:t>
                      </a:r>
                      <a:endParaRPr lang="en-US" sz="1400" dirty="0" smtClean="0">
                        <a:solidFill>
                          <a:schemeClr val="tx1"/>
                        </a:solidFill>
                        <a:effectLst/>
                        <a:latin typeface="Arial Narrow" panose="020B0606020202030204" pitchFamily="34" charset="0"/>
                      </a:endParaRPr>
                    </a:p>
                    <a:p>
                      <a:pPr marL="0" marR="0" indent="0" algn="ctr" defTabSz="914400" rtl="0" eaLnBrk="1" fontAlgn="auto" latinLnBrk="0" hangingPunct="1">
                        <a:lnSpc>
                          <a:spcPct val="115000"/>
                        </a:lnSpc>
                        <a:spcBef>
                          <a:spcPts val="0"/>
                        </a:spcBef>
                        <a:spcAft>
                          <a:spcPts val="0"/>
                        </a:spcAft>
                        <a:buClrTx/>
                        <a:buSzTx/>
                        <a:buFontTx/>
                        <a:buNone/>
                        <a:tabLst/>
                        <a:defRPr/>
                      </a:pPr>
                      <a:r>
                        <a:rPr lang="en-US" sz="1400" dirty="0" smtClean="0">
                          <a:solidFill>
                            <a:schemeClr val="tx1"/>
                          </a:solidFill>
                          <a:effectLst/>
                          <a:latin typeface="Arial Narrow" panose="020B0606020202030204" pitchFamily="34" charset="0"/>
                        </a:rPr>
                        <a:t>1,185,080.00</a:t>
                      </a:r>
                      <a:endParaRPr lang="en-US" sz="1400" dirty="0" smtClean="0">
                        <a:solidFill>
                          <a:schemeClr val="tx1"/>
                        </a:solidFill>
                        <a:effectLst/>
                        <a:latin typeface="Arial Narrow" panose="020B0606020202030204" pitchFamily="34" charset="0"/>
                        <a:ea typeface="Calibri"/>
                        <a:cs typeface="Times New Roman"/>
                      </a:endParaRPr>
                    </a:p>
                  </a:txBody>
                  <a:tcPr marL="68580" marR="68580" marT="0" marB="0" anchor="b"/>
                </a:tc>
                <a:tc>
                  <a:txBody>
                    <a:bodyPr/>
                    <a:lstStyle/>
                    <a:p>
                      <a:pPr algn="ctr"/>
                      <a:r>
                        <a:rPr lang="en-US" sz="1400" dirty="0" smtClean="0"/>
                        <a:t>731,103.31</a:t>
                      </a:r>
                      <a:endParaRPr lang="en-US" sz="1400" dirty="0"/>
                    </a:p>
                  </a:txBody>
                  <a:tcPr marL="9525" marR="9525" marT="9525" marB="0" anchor="b"/>
                </a:tc>
                <a:tc>
                  <a:txBody>
                    <a:bodyPr/>
                    <a:lstStyle/>
                    <a:p>
                      <a:pPr algn="ctr"/>
                      <a:r>
                        <a:rPr lang="en-US" sz="1400" dirty="0" smtClean="0"/>
                        <a:t>1,275,860.21</a:t>
                      </a:r>
                      <a:endParaRPr lang="en-US" sz="1400" dirty="0"/>
                    </a:p>
                  </a:txBody>
                  <a:tcPr marL="9525" marR="9525" marT="9525" marB="0" anchor="b"/>
                </a:tc>
                <a:tc>
                  <a:txBody>
                    <a:bodyPr/>
                    <a:lstStyle/>
                    <a:p>
                      <a:pPr algn="ctr"/>
                      <a:endParaRPr lang="en-US" sz="1400" dirty="0" smtClean="0"/>
                    </a:p>
                    <a:p>
                      <a:pPr algn="ctr"/>
                      <a:r>
                        <a:rPr lang="en-US" sz="1400" dirty="0" smtClean="0"/>
                        <a:t>863,659.84</a:t>
                      </a:r>
                      <a:endParaRPr lang="en-US" sz="1400" dirty="0"/>
                    </a:p>
                  </a:txBody>
                  <a:tcPr marL="9525" marR="9525" marT="9525" marB="0"/>
                </a:tc>
                <a:tc>
                  <a:txBody>
                    <a:bodyPr/>
                    <a:lstStyle/>
                    <a:p>
                      <a:pPr algn="ctr"/>
                      <a:endParaRPr lang="en-US" sz="1400" dirty="0" smtClean="0"/>
                    </a:p>
                    <a:p>
                      <a:pPr algn="ctr"/>
                      <a:r>
                        <a:rPr lang="en-US" sz="1400" dirty="0" smtClean="0"/>
                        <a:t>1,420,480.21</a:t>
                      </a:r>
                    </a:p>
                  </a:txBody>
                  <a:tcPr marL="9525" marR="9525" marT="9525" marB="0"/>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endParaRPr lang="en-US" sz="1400" b="0" i="0" u="none" strike="noStrike" dirty="0" smtClean="0">
                        <a:solidFill>
                          <a:srgbClr val="000000"/>
                        </a:solidFill>
                        <a:effectLst/>
                        <a:latin typeface="Arial Narrow" panose="020B0606020202030204" pitchFamily="34" charset="0"/>
                      </a:endParaRPr>
                    </a:p>
                    <a:p>
                      <a:pPr marL="0" marR="0" indent="0" algn="ctr" defTabSz="914400" rtl="0" eaLnBrk="1" fontAlgn="b" latinLnBrk="0" hangingPunct="1">
                        <a:lnSpc>
                          <a:spcPct val="100000"/>
                        </a:lnSpc>
                        <a:spcBef>
                          <a:spcPts val="0"/>
                        </a:spcBef>
                        <a:spcAft>
                          <a:spcPts val="0"/>
                        </a:spcAft>
                        <a:buClrTx/>
                        <a:buSzTx/>
                        <a:buFontTx/>
                        <a:buNone/>
                        <a:tabLst/>
                        <a:defRPr/>
                      </a:pPr>
                      <a:r>
                        <a:rPr lang="en-US" sz="1400" b="0" i="0" u="none" strike="noStrike" dirty="0" smtClean="0">
                          <a:solidFill>
                            <a:srgbClr val="000000"/>
                          </a:solidFill>
                          <a:effectLst/>
                          <a:latin typeface="Arial Narrow" panose="020B0606020202030204" pitchFamily="34" charset="0"/>
                        </a:rPr>
                        <a:t>548,319.75</a:t>
                      </a:r>
                    </a:p>
                  </a:txBody>
                  <a:tcPr marL="9525" marR="9525" marT="9525" marB="0"/>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endParaRPr lang="en-US" sz="1400" b="1" i="0" u="none" strike="noStrike" dirty="0" smtClean="0">
                        <a:solidFill>
                          <a:srgbClr val="C00000"/>
                        </a:solidFill>
                        <a:effectLst>
                          <a:outerShdw blurRad="38100" dist="38100" dir="2700000" algn="tl">
                            <a:srgbClr val="000000">
                              <a:alpha val="43137"/>
                            </a:srgbClr>
                          </a:outerShdw>
                        </a:effectLst>
                        <a:latin typeface="+mj-lt"/>
                      </a:endParaRPr>
                    </a:p>
                    <a:p>
                      <a:pPr marL="0" marR="0" indent="0" algn="ctr" defTabSz="914400" rtl="0" eaLnBrk="1" fontAlgn="b" latinLnBrk="0" hangingPunct="1">
                        <a:lnSpc>
                          <a:spcPct val="100000"/>
                        </a:lnSpc>
                        <a:spcBef>
                          <a:spcPts val="0"/>
                        </a:spcBef>
                        <a:spcAft>
                          <a:spcPts val="0"/>
                        </a:spcAft>
                        <a:buClrTx/>
                        <a:buSzTx/>
                        <a:buFontTx/>
                        <a:buNone/>
                        <a:tabLst/>
                        <a:defRPr/>
                      </a:pPr>
                      <a:r>
                        <a:rPr lang="en-US" sz="1400" b="1" i="0" u="none" strike="noStrike" dirty="0" smtClean="0">
                          <a:solidFill>
                            <a:srgbClr val="C00000"/>
                          </a:solidFill>
                          <a:effectLst>
                            <a:outerShdw blurRad="38100" dist="38100" dir="2700000" algn="tl">
                              <a:srgbClr val="000000">
                                <a:alpha val="43137"/>
                              </a:srgbClr>
                            </a:outerShdw>
                          </a:effectLst>
                          <a:latin typeface="+mj-lt"/>
                        </a:rPr>
                        <a:t>38.6</a:t>
                      </a:r>
                      <a:endParaRPr lang="en-US" sz="1400" b="1" i="0" u="none" strike="noStrike" dirty="0">
                        <a:solidFill>
                          <a:srgbClr val="C00000"/>
                        </a:solidFill>
                        <a:effectLst>
                          <a:outerShdw blurRad="38100" dist="38100" dir="2700000" algn="tl">
                            <a:srgbClr val="000000">
                              <a:alpha val="43137"/>
                            </a:srgbClr>
                          </a:outerShdw>
                        </a:effectLst>
                        <a:latin typeface="+mj-lt"/>
                      </a:endParaRPr>
                    </a:p>
                  </a:txBody>
                  <a:tcPr marL="9525" marR="9525" marT="9525" marB="0"/>
                </a:tc>
              </a:tr>
              <a:tr h="470311">
                <a:tc>
                  <a:txBody>
                    <a:bodyPr/>
                    <a:lstStyle/>
                    <a:p>
                      <a:pPr marL="119063" indent="0" algn="l" fontAlgn="b">
                        <a:lnSpc>
                          <a:spcPct val="100000"/>
                        </a:lnSpc>
                      </a:pPr>
                      <a:endParaRPr lang="en-US" sz="1400" u="none" strike="noStrike" dirty="0" smtClean="0">
                        <a:effectLst/>
                      </a:endParaRPr>
                    </a:p>
                    <a:p>
                      <a:pPr marL="119063" indent="0" algn="l" fontAlgn="b">
                        <a:lnSpc>
                          <a:spcPct val="100000"/>
                        </a:lnSpc>
                      </a:pPr>
                      <a:endParaRPr lang="en-US" sz="1400" u="none" strike="noStrike" dirty="0" smtClean="0">
                        <a:effectLst/>
                      </a:endParaRPr>
                    </a:p>
                    <a:p>
                      <a:pPr marL="119063" indent="0" algn="l" fontAlgn="b">
                        <a:lnSpc>
                          <a:spcPct val="100000"/>
                        </a:lnSpc>
                      </a:pPr>
                      <a:r>
                        <a:rPr lang="en-US" sz="1400" u="none" strike="noStrike" dirty="0" smtClean="0">
                          <a:effectLst/>
                        </a:rPr>
                        <a:t>Compensation</a:t>
                      </a:r>
                      <a:r>
                        <a:rPr lang="en-US" sz="1400" u="none" strike="noStrike" baseline="0" dirty="0" smtClean="0">
                          <a:effectLst/>
                        </a:rPr>
                        <a:t> Transfer</a:t>
                      </a:r>
                      <a:endParaRPr lang="en-US" sz="1400" b="0" i="0" u="none" strike="noStrike" dirty="0">
                        <a:solidFill>
                          <a:srgbClr val="000000"/>
                        </a:solidFill>
                        <a:effectLst/>
                        <a:latin typeface="Arial Narrow" panose="020B0606020202030204" pitchFamily="34" charset="0"/>
                      </a:endParaRPr>
                    </a:p>
                  </a:txBody>
                  <a:tcPr marL="9525" marR="9525" marT="9525" marB="0"/>
                </a:tc>
                <a:tc>
                  <a:txBody>
                    <a:bodyPr/>
                    <a:lstStyle/>
                    <a:p>
                      <a:pPr marL="0" marR="0" algn="ctr">
                        <a:lnSpc>
                          <a:spcPct val="115000"/>
                        </a:lnSpc>
                        <a:spcBef>
                          <a:spcPts val="0"/>
                        </a:spcBef>
                        <a:spcAft>
                          <a:spcPts val="0"/>
                        </a:spcAft>
                      </a:pPr>
                      <a:r>
                        <a:rPr lang="en-US" sz="1400" dirty="0" smtClean="0">
                          <a:solidFill>
                            <a:schemeClr val="tx1"/>
                          </a:solidFill>
                          <a:effectLst/>
                          <a:latin typeface="Arial Narrow" panose="020B0606020202030204" pitchFamily="34" charset="0"/>
                        </a:rPr>
                        <a:t>2,184,594.00</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nchor="b"/>
                </a:tc>
                <a:tc>
                  <a:txBody>
                    <a:bodyPr/>
                    <a:lstStyle/>
                    <a:p>
                      <a:pPr algn="ctr"/>
                      <a:endParaRPr lang="en-US" sz="1400" dirty="0"/>
                    </a:p>
                  </a:txBody>
                  <a:tcPr marL="9525" marR="9525" marT="9525" marB="0" anchor="b"/>
                </a:tc>
                <a:tc>
                  <a:txBody>
                    <a:bodyPr/>
                    <a:lstStyle/>
                    <a:p>
                      <a:pPr algn="ctr" rtl="0" fontAlgn="ctr"/>
                      <a:r>
                        <a:rPr lang="en-US" sz="1400" u="none" strike="noStrike" dirty="0">
                          <a:effectLst/>
                          <a:latin typeface="+mj-lt"/>
                        </a:rPr>
                        <a:t> </a:t>
                      </a:r>
                      <a:endParaRPr lang="en-US" sz="1400" u="none" strike="noStrike" dirty="0" smtClean="0">
                        <a:effectLst/>
                        <a:latin typeface="+mj-lt"/>
                      </a:endParaRPr>
                    </a:p>
                    <a:p>
                      <a:pPr algn="ctr" rtl="0" fontAlgn="ctr"/>
                      <a:endParaRPr lang="en-US" sz="1400" u="none" strike="noStrike" dirty="0" smtClean="0">
                        <a:effectLst/>
                        <a:latin typeface="+mj-lt"/>
                      </a:endParaRPr>
                    </a:p>
                    <a:p>
                      <a:pPr algn="ctr" rtl="0" fontAlgn="ctr"/>
                      <a:endParaRPr lang="en-US" sz="1400" u="none" strike="noStrike" dirty="0" smtClean="0">
                        <a:effectLst/>
                        <a:latin typeface="+mj-lt"/>
                      </a:endParaRPr>
                    </a:p>
                    <a:p>
                      <a:pPr algn="ctr" rtl="0" fontAlgn="ctr"/>
                      <a:r>
                        <a:rPr lang="en-US" sz="1400" u="none" strike="noStrike" dirty="0" smtClean="0">
                          <a:effectLst/>
                          <a:latin typeface="+mj-lt"/>
                        </a:rPr>
                        <a:t>2,459,864.72</a:t>
                      </a:r>
                      <a:endParaRPr lang="en-US" sz="1400" b="0" i="0" u="none" strike="noStrike" dirty="0">
                        <a:solidFill>
                          <a:srgbClr val="000000"/>
                        </a:solidFill>
                        <a:effectLst/>
                        <a:latin typeface="+mj-lt"/>
                      </a:endParaRPr>
                    </a:p>
                  </a:txBody>
                  <a:tcPr marL="2422" marR="2422" marT="2422" marB="0" anchor="ctr"/>
                </a:tc>
                <a:tc>
                  <a:txBody>
                    <a:bodyPr/>
                    <a:lstStyle/>
                    <a:p>
                      <a:pPr algn="ctr"/>
                      <a:endParaRPr lang="en-US" sz="1400" b="0" dirty="0" smtClean="0"/>
                    </a:p>
                    <a:p>
                      <a:pPr algn="ctr"/>
                      <a:endParaRPr lang="en-US" sz="1400" b="0" dirty="0" smtClean="0"/>
                    </a:p>
                    <a:p>
                      <a:pPr algn="ctr"/>
                      <a:endParaRPr lang="en-US" sz="1400" b="0" dirty="0" smtClean="0"/>
                    </a:p>
                    <a:p>
                      <a:pPr algn="ctr"/>
                      <a:r>
                        <a:rPr lang="en-US" sz="1400" b="0" dirty="0" smtClean="0"/>
                        <a:t>1,821,918.84</a:t>
                      </a:r>
                      <a:endParaRPr lang="en-US" sz="1400" b="0" dirty="0"/>
                    </a:p>
                  </a:txBody>
                  <a:tcPr marL="9525" marR="9525" marT="9525" marB="0"/>
                </a:tc>
                <a:tc>
                  <a:txBody>
                    <a:bodyPr/>
                    <a:lstStyle/>
                    <a:p>
                      <a:pPr algn="ctr"/>
                      <a:endParaRPr lang="en-US" sz="1400" dirty="0" smtClean="0"/>
                    </a:p>
                    <a:p>
                      <a:pPr algn="ctr"/>
                      <a:endParaRPr lang="en-US" sz="1400" dirty="0" smtClean="0"/>
                    </a:p>
                    <a:p>
                      <a:pPr algn="ctr"/>
                      <a:endParaRPr lang="en-US" sz="1400" dirty="0" smtClean="0"/>
                    </a:p>
                    <a:p>
                      <a:pPr algn="ctr"/>
                      <a:r>
                        <a:rPr lang="en-US" sz="1400" dirty="0" smtClean="0"/>
                        <a:t>2,459864.72</a:t>
                      </a:r>
                    </a:p>
                  </a:txBody>
                  <a:tcPr marL="2422" marR="2422" marT="2422" marB="0"/>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endParaRPr lang="en-US" sz="1400" b="0" i="0" u="none" strike="noStrike" dirty="0" smtClean="0">
                        <a:solidFill>
                          <a:srgbClr val="000000"/>
                        </a:solidFill>
                        <a:effectLst/>
                        <a:latin typeface="Arial Narrow" panose="020B0606020202030204" pitchFamily="34" charset="0"/>
                      </a:endParaRPr>
                    </a:p>
                    <a:p>
                      <a:pPr marL="0" marR="0" indent="0" algn="ctr" defTabSz="914400" rtl="0" eaLnBrk="1" fontAlgn="b" latinLnBrk="0" hangingPunct="1">
                        <a:lnSpc>
                          <a:spcPct val="100000"/>
                        </a:lnSpc>
                        <a:spcBef>
                          <a:spcPts val="0"/>
                        </a:spcBef>
                        <a:spcAft>
                          <a:spcPts val="0"/>
                        </a:spcAft>
                        <a:buClrTx/>
                        <a:buSzTx/>
                        <a:buFontTx/>
                        <a:buNone/>
                        <a:tabLst/>
                        <a:defRPr/>
                      </a:pPr>
                      <a:endParaRPr lang="en-US" sz="1400" b="0" i="0" u="none" strike="noStrike" dirty="0" smtClean="0">
                        <a:solidFill>
                          <a:srgbClr val="000000"/>
                        </a:solidFill>
                        <a:effectLst/>
                        <a:latin typeface="Arial Narrow" panose="020B0606020202030204" pitchFamily="34" charset="0"/>
                      </a:endParaRPr>
                    </a:p>
                    <a:p>
                      <a:pPr marL="0" marR="0" indent="0" algn="ctr" defTabSz="914400" rtl="0" eaLnBrk="1" fontAlgn="b" latinLnBrk="0" hangingPunct="1">
                        <a:lnSpc>
                          <a:spcPct val="100000"/>
                        </a:lnSpc>
                        <a:spcBef>
                          <a:spcPts val="0"/>
                        </a:spcBef>
                        <a:spcAft>
                          <a:spcPts val="0"/>
                        </a:spcAft>
                        <a:buClrTx/>
                        <a:buSzTx/>
                        <a:buFontTx/>
                        <a:buNone/>
                        <a:tabLst/>
                        <a:defRPr/>
                      </a:pPr>
                      <a:endParaRPr lang="en-US" sz="1400" b="0" i="0" u="none" strike="noStrike" dirty="0" smtClean="0">
                        <a:solidFill>
                          <a:srgbClr val="000000"/>
                        </a:solidFill>
                        <a:effectLst/>
                        <a:latin typeface="Arial Narrow" panose="020B0606020202030204" pitchFamily="34" charset="0"/>
                      </a:endParaRPr>
                    </a:p>
                    <a:p>
                      <a:pPr marL="0" marR="0" indent="0" algn="ctr" defTabSz="914400" rtl="0" eaLnBrk="1" fontAlgn="b" latinLnBrk="0" hangingPunct="1">
                        <a:lnSpc>
                          <a:spcPct val="100000"/>
                        </a:lnSpc>
                        <a:spcBef>
                          <a:spcPts val="0"/>
                        </a:spcBef>
                        <a:spcAft>
                          <a:spcPts val="0"/>
                        </a:spcAft>
                        <a:buClrTx/>
                        <a:buSzTx/>
                        <a:buFontTx/>
                        <a:buNone/>
                        <a:tabLst/>
                        <a:defRPr/>
                      </a:pPr>
                      <a:r>
                        <a:rPr lang="en-US" sz="1400" b="0" i="0" u="none" strike="noStrike" dirty="0" smtClean="0">
                          <a:solidFill>
                            <a:srgbClr val="000000"/>
                          </a:solidFill>
                          <a:effectLst/>
                          <a:latin typeface="Arial Narrow" panose="020B0606020202030204" pitchFamily="34" charset="0"/>
                        </a:rPr>
                        <a:t>1,236,351.76</a:t>
                      </a:r>
                    </a:p>
                  </a:txBody>
                  <a:tcPr marL="9525" marR="9525" marT="9525" marB="0"/>
                </a:tc>
                <a:tc>
                  <a:txBody>
                    <a:bodyPr/>
                    <a:lstStyle/>
                    <a:p>
                      <a:pPr algn="ctr" fontAlgn="b">
                        <a:lnSpc>
                          <a:spcPct val="100000"/>
                        </a:lnSpc>
                      </a:pPr>
                      <a:endParaRPr lang="en-US" sz="1400" b="1" i="0" u="none" strike="noStrike" dirty="0" smtClean="0">
                        <a:solidFill>
                          <a:srgbClr val="C00000"/>
                        </a:solidFill>
                        <a:effectLst>
                          <a:outerShdw blurRad="38100" dist="38100" dir="2700000" algn="tl">
                            <a:srgbClr val="000000">
                              <a:alpha val="43137"/>
                            </a:srgbClr>
                          </a:outerShdw>
                        </a:effectLst>
                        <a:latin typeface="Arial Narrow" panose="020B0606020202030204" pitchFamily="34" charset="0"/>
                      </a:endParaRPr>
                    </a:p>
                    <a:p>
                      <a:pPr algn="ctr" fontAlgn="b">
                        <a:lnSpc>
                          <a:spcPct val="100000"/>
                        </a:lnSpc>
                      </a:pPr>
                      <a:endParaRPr lang="en-US" sz="1400" b="1" i="0" u="none" strike="noStrike" dirty="0" smtClean="0">
                        <a:solidFill>
                          <a:srgbClr val="C00000"/>
                        </a:solidFill>
                        <a:effectLst>
                          <a:outerShdw blurRad="38100" dist="38100" dir="2700000" algn="tl">
                            <a:srgbClr val="000000">
                              <a:alpha val="43137"/>
                            </a:srgbClr>
                          </a:outerShdw>
                        </a:effectLst>
                        <a:latin typeface="Arial Narrow" panose="020B0606020202030204" pitchFamily="34" charset="0"/>
                      </a:endParaRPr>
                    </a:p>
                    <a:p>
                      <a:pPr algn="ctr" fontAlgn="b">
                        <a:lnSpc>
                          <a:spcPct val="100000"/>
                        </a:lnSpc>
                      </a:pPr>
                      <a:endParaRPr lang="en-US" sz="1400" b="1" i="0" u="none" strike="noStrike" dirty="0" smtClean="0">
                        <a:solidFill>
                          <a:srgbClr val="C00000"/>
                        </a:solidFill>
                        <a:effectLst>
                          <a:outerShdw blurRad="38100" dist="38100" dir="2700000" algn="tl">
                            <a:srgbClr val="000000">
                              <a:alpha val="43137"/>
                            </a:srgbClr>
                          </a:outerShdw>
                        </a:effectLst>
                        <a:latin typeface="Arial Narrow" panose="020B0606020202030204" pitchFamily="34" charset="0"/>
                      </a:endParaRPr>
                    </a:p>
                    <a:p>
                      <a:pPr algn="ctr" fontAlgn="b">
                        <a:lnSpc>
                          <a:spcPct val="100000"/>
                        </a:lnSpc>
                      </a:pPr>
                      <a:r>
                        <a:rPr lang="en-US" sz="1400" b="1" i="0" u="none" strike="noStrike" dirty="0" smtClean="0">
                          <a:solidFill>
                            <a:srgbClr val="C00000"/>
                          </a:solidFill>
                          <a:effectLst>
                            <a:outerShdw blurRad="38100" dist="38100" dir="2700000" algn="tl">
                              <a:srgbClr val="000000">
                                <a:alpha val="43137"/>
                              </a:srgbClr>
                            </a:outerShdw>
                          </a:effectLst>
                          <a:latin typeface="Arial Narrow" panose="020B0606020202030204" pitchFamily="34" charset="0"/>
                        </a:rPr>
                        <a:t>50.3</a:t>
                      </a:r>
                      <a:endParaRPr lang="en-US" sz="1400" b="1" i="0" u="none" strike="noStrike" dirty="0">
                        <a:solidFill>
                          <a:srgbClr val="C00000"/>
                        </a:solidFill>
                        <a:effectLst>
                          <a:outerShdw blurRad="38100" dist="38100" dir="2700000" algn="tl">
                            <a:srgbClr val="000000">
                              <a:alpha val="43137"/>
                            </a:srgbClr>
                          </a:outerShdw>
                        </a:effectLst>
                        <a:latin typeface="Arial Narrow" panose="020B0606020202030204" pitchFamily="34" charset="0"/>
                      </a:endParaRPr>
                    </a:p>
                  </a:txBody>
                  <a:tcPr marL="9525" marR="9525" marT="9525" marB="0"/>
                </a:tc>
              </a:tr>
              <a:tr h="719699">
                <a:tc>
                  <a:txBody>
                    <a:bodyPr/>
                    <a:lstStyle/>
                    <a:p>
                      <a:pPr marL="119063" indent="0" algn="l" fontAlgn="b">
                        <a:lnSpc>
                          <a:spcPct val="100000"/>
                        </a:lnSpc>
                      </a:pPr>
                      <a:r>
                        <a:rPr lang="en-US" sz="1400" u="none" strike="noStrike" dirty="0">
                          <a:effectLst/>
                        </a:rPr>
                        <a:t>Goods and Services transfer </a:t>
                      </a:r>
                      <a:endParaRPr lang="en-US" sz="1400" b="0" i="0" u="none" strike="noStrike" dirty="0">
                        <a:solidFill>
                          <a:srgbClr val="000000"/>
                        </a:solidFill>
                        <a:effectLst/>
                        <a:latin typeface="Arial Narrow" panose="020B0606020202030204" pitchFamily="34" charset="0"/>
                      </a:endParaRPr>
                    </a:p>
                  </a:txBody>
                  <a:tcPr marL="9525" marR="9525" marT="9525" marB="0"/>
                </a:tc>
                <a:tc>
                  <a:txBody>
                    <a:bodyPr/>
                    <a:lstStyle/>
                    <a:p>
                      <a:pPr marL="0" marR="0" algn="ctr">
                        <a:lnSpc>
                          <a:spcPct val="115000"/>
                        </a:lnSpc>
                        <a:spcBef>
                          <a:spcPts val="0"/>
                        </a:spcBef>
                        <a:spcAft>
                          <a:spcPts val="0"/>
                        </a:spcAft>
                      </a:pPr>
                      <a:endParaRPr lang="en-US" sz="1400" dirty="0" smtClean="0">
                        <a:solidFill>
                          <a:schemeClr val="tx1"/>
                        </a:solidFill>
                        <a:effectLst/>
                        <a:latin typeface="Arial Narrow" panose="020B0606020202030204" pitchFamily="34" charset="0"/>
                      </a:endParaRPr>
                    </a:p>
                    <a:p>
                      <a:pPr marL="0" marR="0" algn="ctr">
                        <a:lnSpc>
                          <a:spcPct val="115000"/>
                        </a:lnSpc>
                        <a:spcBef>
                          <a:spcPts val="0"/>
                        </a:spcBef>
                        <a:spcAft>
                          <a:spcPts val="0"/>
                        </a:spcAft>
                      </a:pPr>
                      <a:r>
                        <a:rPr lang="en-US" sz="1400" dirty="0">
                          <a:solidFill>
                            <a:schemeClr val="tx1"/>
                          </a:solidFill>
                          <a:effectLst/>
                          <a:latin typeface="Arial Narrow" panose="020B0606020202030204" pitchFamily="34" charset="0"/>
                        </a:rPr>
                        <a:t> </a:t>
                      </a:r>
                      <a:r>
                        <a:rPr lang="en-US" sz="1400" dirty="0" smtClean="0">
                          <a:solidFill>
                            <a:schemeClr val="tx1"/>
                          </a:solidFill>
                          <a:effectLst/>
                          <a:latin typeface="Arial Narrow" panose="020B0606020202030204" pitchFamily="34" charset="0"/>
                        </a:rPr>
                        <a:t>41,765.00</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nchor="b"/>
                </a:tc>
                <a:tc>
                  <a:txBody>
                    <a:bodyPr/>
                    <a:lstStyle/>
                    <a:p>
                      <a:pPr algn="ctr"/>
                      <a:endParaRPr lang="en-US" sz="1400" dirty="0"/>
                    </a:p>
                  </a:txBody>
                  <a:tcPr marL="9525" marR="9525" marT="9525" marB="0" anchor="b"/>
                </a:tc>
                <a:tc>
                  <a:txBody>
                    <a:bodyPr/>
                    <a:lstStyle/>
                    <a:p>
                      <a:pPr algn="ctr" rtl="0" fontAlgn="ctr"/>
                      <a:r>
                        <a:rPr lang="en-US" sz="1400" u="none" strike="noStrike" dirty="0">
                          <a:effectLst/>
                          <a:latin typeface="+mj-lt"/>
                        </a:rPr>
                        <a:t> </a:t>
                      </a:r>
                      <a:endParaRPr lang="en-US" sz="1400" u="none" strike="noStrike" dirty="0" smtClean="0">
                        <a:effectLst/>
                        <a:latin typeface="+mj-lt"/>
                      </a:endParaRPr>
                    </a:p>
                    <a:p>
                      <a:pPr algn="ctr" rtl="0" fontAlgn="ctr"/>
                      <a:endParaRPr lang="en-US" sz="1400" u="none" strike="noStrike" dirty="0" smtClean="0">
                        <a:effectLst/>
                        <a:latin typeface="+mj-lt"/>
                      </a:endParaRPr>
                    </a:p>
                    <a:p>
                      <a:pPr algn="ctr" rtl="0" fontAlgn="ctr"/>
                      <a:r>
                        <a:rPr lang="en-US" sz="1400" u="none" strike="noStrike" dirty="0" smtClean="0">
                          <a:effectLst/>
                          <a:latin typeface="+mj-lt"/>
                        </a:rPr>
                        <a:t>64,043.51</a:t>
                      </a:r>
                      <a:endParaRPr lang="en-US" sz="1400" b="0" i="0" u="none" strike="noStrike" dirty="0">
                        <a:solidFill>
                          <a:srgbClr val="000000"/>
                        </a:solidFill>
                        <a:effectLst/>
                        <a:latin typeface="+mj-lt"/>
                      </a:endParaRPr>
                    </a:p>
                  </a:txBody>
                  <a:tcPr marL="2422" marR="2422" marT="2422" marB="0" anchor="ctr"/>
                </a:tc>
                <a:tc>
                  <a:txBody>
                    <a:bodyPr/>
                    <a:lstStyle/>
                    <a:p>
                      <a:pPr algn="ctr"/>
                      <a:endParaRPr lang="en-US" sz="1400" b="0" dirty="0" smtClean="0"/>
                    </a:p>
                    <a:p>
                      <a:pPr algn="ctr"/>
                      <a:endParaRPr lang="en-US" sz="1400" b="0" dirty="0" smtClean="0"/>
                    </a:p>
                    <a:p>
                      <a:pPr algn="ctr"/>
                      <a:r>
                        <a:rPr lang="en-US" sz="1400" b="0" dirty="0" smtClean="0"/>
                        <a:t>158,042.37</a:t>
                      </a:r>
                      <a:endParaRPr lang="en-US" sz="1400" b="0" dirty="0"/>
                    </a:p>
                  </a:txBody>
                  <a:tcPr marL="9525" marR="9525" marT="9525" marB="0"/>
                </a:tc>
                <a:tc>
                  <a:txBody>
                    <a:bodyPr/>
                    <a:lstStyle/>
                    <a:p>
                      <a:pPr algn="ctr"/>
                      <a:endParaRPr lang="en-US" sz="1400" dirty="0" smtClean="0"/>
                    </a:p>
                    <a:p>
                      <a:pPr algn="ctr"/>
                      <a:endParaRPr lang="en-US" sz="1400" dirty="0" smtClean="0"/>
                    </a:p>
                    <a:p>
                      <a:pPr algn="ctr"/>
                      <a:r>
                        <a:rPr lang="en-US" sz="1400" dirty="0" smtClean="0"/>
                        <a:t>110,047.20</a:t>
                      </a:r>
                    </a:p>
                  </a:txBody>
                  <a:tcPr marL="2422" marR="2422" marT="2422" marB="0"/>
                </a:tc>
                <a:tc>
                  <a:txBody>
                    <a:bodyPr/>
                    <a:lstStyle/>
                    <a:p>
                      <a:pPr algn="ctr" fontAlgn="b">
                        <a:lnSpc>
                          <a:spcPct val="100000"/>
                        </a:lnSpc>
                      </a:pPr>
                      <a:endParaRPr lang="en-US" sz="1400" b="0" i="0" u="none" strike="noStrike" dirty="0" smtClean="0">
                        <a:solidFill>
                          <a:srgbClr val="000000"/>
                        </a:solidFill>
                        <a:effectLst/>
                        <a:latin typeface="Arial Narrow" panose="020B0606020202030204" pitchFamily="34" charset="0"/>
                      </a:endParaRPr>
                    </a:p>
                    <a:p>
                      <a:pPr algn="ctr" fontAlgn="b">
                        <a:lnSpc>
                          <a:spcPct val="100000"/>
                        </a:lnSpc>
                      </a:pPr>
                      <a:endParaRPr lang="en-US" sz="1400" b="0" i="0" u="none" strike="noStrike" dirty="0" smtClean="0">
                        <a:solidFill>
                          <a:srgbClr val="000000"/>
                        </a:solidFill>
                        <a:effectLst/>
                        <a:latin typeface="Arial Narrow" panose="020B0606020202030204" pitchFamily="34" charset="0"/>
                      </a:endParaRPr>
                    </a:p>
                    <a:p>
                      <a:pPr algn="ctr" fontAlgn="b">
                        <a:lnSpc>
                          <a:spcPct val="100000"/>
                        </a:lnSpc>
                      </a:pPr>
                      <a:r>
                        <a:rPr lang="en-US" sz="1400" b="0" i="0" u="none" strike="noStrike" dirty="0" smtClean="0">
                          <a:solidFill>
                            <a:srgbClr val="000000"/>
                          </a:solidFill>
                          <a:effectLst/>
                          <a:latin typeface="Arial Narrow" panose="020B0606020202030204" pitchFamily="34" charset="0"/>
                        </a:rPr>
                        <a:t>0</a:t>
                      </a:r>
                      <a:endParaRPr lang="en-US" sz="1400" b="0" i="0" u="none" strike="noStrike" dirty="0">
                        <a:solidFill>
                          <a:srgbClr val="000000"/>
                        </a:solidFill>
                        <a:effectLst/>
                        <a:latin typeface="Arial Narrow" panose="020B0606020202030204" pitchFamily="34" charset="0"/>
                      </a:endParaRPr>
                    </a:p>
                  </a:txBody>
                  <a:tcPr marL="9525" marR="9525" marT="9525" marB="0"/>
                </a:tc>
                <a:tc>
                  <a:txBody>
                    <a:bodyPr/>
                    <a:lstStyle/>
                    <a:p>
                      <a:pPr algn="ctr" fontAlgn="b">
                        <a:lnSpc>
                          <a:spcPct val="100000"/>
                        </a:lnSpc>
                      </a:pPr>
                      <a:endParaRPr lang="en-US" sz="1400" b="1" i="0" u="none" strike="noStrike" dirty="0">
                        <a:solidFill>
                          <a:srgbClr val="C00000"/>
                        </a:solidFill>
                        <a:effectLst>
                          <a:outerShdw blurRad="38100" dist="38100" dir="2700000" algn="tl">
                            <a:srgbClr val="000000">
                              <a:alpha val="43137"/>
                            </a:srgbClr>
                          </a:outerShdw>
                        </a:effectLst>
                        <a:latin typeface="Arial Narrow" panose="020B0606020202030204" pitchFamily="34" charset="0"/>
                      </a:endParaRPr>
                    </a:p>
                  </a:txBody>
                  <a:tcPr marL="9525" marR="9525" marT="9525" marB="0"/>
                </a:tc>
              </a:tr>
              <a:tr h="513948">
                <a:tc>
                  <a:txBody>
                    <a:bodyPr/>
                    <a:lstStyle/>
                    <a:p>
                      <a:pPr marL="119063" indent="0" algn="l" fontAlgn="b">
                        <a:lnSpc>
                          <a:spcPct val="100000"/>
                        </a:lnSpc>
                      </a:pPr>
                      <a:r>
                        <a:rPr lang="en-US" sz="1400" u="none" strike="noStrike" dirty="0" err="1">
                          <a:effectLst/>
                        </a:rPr>
                        <a:t>DACF</a:t>
                      </a:r>
                      <a:endParaRPr lang="en-US" sz="1400" b="0" i="0" u="none" strike="noStrike" dirty="0">
                        <a:solidFill>
                          <a:srgbClr val="000000"/>
                        </a:solidFill>
                        <a:effectLst/>
                        <a:latin typeface="Arial Narrow" panose="020B0606020202030204" pitchFamily="34" charset="0"/>
                      </a:endParaRPr>
                    </a:p>
                  </a:txBody>
                  <a:tcPr marL="9525" marR="9525" marT="9525" marB="0"/>
                </a:tc>
                <a:tc>
                  <a:txBody>
                    <a:bodyPr/>
                    <a:lstStyle/>
                    <a:p>
                      <a:pPr marL="0" marR="0" algn="ctr">
                        <a:lnSpc>
                          <a:spcPct val="115000"/>
                        </a:lnSpc>
                        <a:spcBef>
                          <a:spcPts val="0"/>
                        </a:spcBef>
                        <a:spcAft>
                          <a:spcPts val="0"/>
                        </a:spcAft>
                      </a:pPr>
                      <a:r>
                        <a:rPr lang="en-US" sz="1400" dirty="0">
                          <a:solidFill>
                            <a:schemeClr val="tx1"/>
                          </a:solidFill>
                          <a:effectLst/>
                          <a:latin typeface="Arial Narrow" panose="020B0606020202030204" pitchFamily="34" charset="0"/>
                        </a:rPr>
                        <a:t> </a:t>
                      </a:r>
                      <a:endParaRPr lang="en-US" sz="1400" dirty="0" smtClean="0">
                        <a:solidFill>
                          <a:schemeClr val="tx1"/>
                        </a:solidFill>
                        <a:effectLst/>
                        <a:latin typeface="Arial Narrow" panose="020B0606020202030204" pitchFamily="34" charset="0"/>
                      </a:endParaRPr>
                    </a:p>
                    <a:p>
                      <a:pPr marL="0" marR="0" algn="ctr">
                        <a:lnSpc>
                          <a:spcPct val="115000"/>
                        </a:lnSpc>
                        <a:spcBef>
                          <a:spcPts val="0"/>
                        </a:spcBef>
                        <a:spcAft>
                          <a:spcPts val="0"/>
                        </a:spcAft>
                      </a:pPr>
                      <a:r>
                        <a:rPr lang="en-US" sz="1400" dirty="0" smtClean="0">
                          <a:solidFill>
                            <a:schemeClr val="tx1"/>
                          </a:solidFill>
                          <a:effectLst/>
                          <a:latin typeface="Arial Narrow" panose="020B0606020202030204" pitchFamily="34" charset="0"/>
                          <a:ea typeface="+mn-ea"/>
                          <a:cs typeface="+mn-cs"/>
                        </a:rPr>
                        <a:t>3,686,941.41</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nchor="b"/>
                </a:tc>
                <a:tc>
                  <a:txBody>
                    <a:bodyPr/>
                    <a:lstStyle/>
                    <a:p>
                      <a:pPr algn="ctr"/>
                      <a:r>
                        <a:rPr lang="en-US" sz="1400" dirty="0" smtClean="0"/>
                        <a:t>1,488,045.83</a:t>
                      </a:r>
                      <a:endParaRPr lang="en-US" sz="1400" dirty="0"/>
                    </a:p>
                  </a:txBody>
                  <a:tcPr marL="9525" marR="9525" marT="9525" marB="0" anchor="b"/>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400" b="0" i="0" u="none" strike="noStrike" kern="1200" dirty="0" smtClean="0">
                        <a:solidFill>
                          <a:srgbClr val="000000"/>
                        </a:solidFill>
                        <a:effectLst/>
                        <a:latin typeface="+mn-lt"/>
                        <a:ea typeface="+mn-ea"/>
                        <a:cs typeface="+mn-cs"/>
                      </a:endParaRPr>
                    </a:p>
                    <a:p>
                      <a:pPr algn="ctr"/>
                      <a:r>
                        <a:rPr lang="en-US" sz="1400" dirty="0" smtClean="0"/>
                        <a:t>3,574,578.42</a:t>
                      </a:r>
                      <a:endParaRPr lang="en-US" sz="1400" dirty="0"/>
                    </a:p>
                  </a:txBody>
                  <a:tcPr marL="68580" marR="68580" marT="0" marB="0" anchor="b"/>
                </a:tc>
                <a:tc>
                  <a:txBody>
                    <a:bodyPr/>
                    <a:lstStyle/>
                    <a:p>
                      <a:pPr algn="ctr"/>
                      <a:endParaRPr lang="en-US" sz="1400" b="0" dirty="0" smtClean="0"/>
                    </a:p>
                    <a:p>
                      <a:pPr algn="ctr"/>
                      <a:r>
                        <a:rPr lang="en-US" sz="1400" b="0" dirty="0" smtClean="0"/>
                        <a:t>2,123,905.05</a:t>
                      </a:r>
                      <a:endParaRPr lang="en-US" sz="1400" b="0" dirty="0"/>
                    </a:p>
                  </a:txBody>
                  <a:tcPr marL="9525" marR="9525" marT="9525" marB="0"/>
                </a:tc>
                <a:tc>
                  <a:txBody>
                    <a:bodyPr/>
                    <a:lstStyle/>
                    <a:p>
                      <a:pPr algn="ctr"/>
                      <a:endParaRPr lang="en-US" sz="1400" dirty="0" smtClean="0"/>
                    </a:p>
                    <a:p>
                      <a:pPr algn="ctr"/>
                      <a:r>
                        <a:rPr lang="en-US" sz="1400" dirty="0" smtClean="0"/>
                        <a:t>4,468,620.072</a:t>
                      </a:r>
                      <a:endParaRPr lang="en-US" sz="1400" dirty="0"/>
                    </a:p>
                  </a:txBody>
                  <a:tcPr marL="68580" marR="68580" marT="0" marB="0"/>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endParaRPr lang="en-US" sz="1400" dirty="0" smtClean="0"/>
                    </a:p>
                    <a:p>
                      <a:pPr marL="0" marR="0" indent="0" algn="ctr" defTabSz="914400" rtl="0" eaLnBrk="1" fontAlgn="b" latinLnBrk="0" hangingPunct="1">
                        <a:lnSpc>
                          <a:spcPct val="100000"/>
                        </a:lnSpc>
                        <a:spcBef>
                          <a:spcPts val="0"/>
                        </a:spcBef>
                        <a:spcAft>
                          <a:spcPts val="0"/>
                        </a:spcAft>
                        <a:buClrTx/>
                        <a:buSzTx/>
                        <a:buFontTx/>
                        <a:buNone/>
                        <a:tabLst/>
                        <a:defRPr/>
                      </a:pPr>
                      <a:r>
                        <a:rPr lang="en-US" sz="1400" dirty="0" smtClean="0"/>
                        <a:t>1,505,951.99</a:t>
                      </a:r>
                    </a:p>
                  </a:txBody>
                  <a:tcPr marL="9525" marR="9525" marT="9525" marB="0"/>
                </a:tc>
                <a:tc>
                  <a:txBody>
                    <a:bodyPr/>
                    <a:lstStyle/>
                    <a:p>
                      <a:pPr algn="ctr" fontAlgn="b">
                        <a:lnSpc>
                          <a:spcPct val="100000"/>
                        </a:lnSpc>
                      </a:pPr>
                      <a:r>
                        <a:rPr lang="en-US" sz="1400" b="1" i="0" u="none" strike="noStrike" dirty="0" smtClean="0">
                          <a:solidFill>
                            <a:srgbClr val="C00000"/>
                          </a:solidFill>
                          <a:effectLst>
                            <a:outerShdw blurRad="38100" dist="38100" dir="2700000" algn="tl">
                              <a:srgbClr val="000000">
                                <a:alpha val="43137"/>
                              </a:srgbClr>
                            </a:outerShdw>
                          </a:effectLst>
                          <a:latin typeface="Arial Narrow" panose="020B0606020202030204" pitchFamily="34" charset="0"/>
                        </a:rPr>
                        <a:t>33.7</a:t>
                      </a:r>
                      <a:endParaRPr lang="en-US" sz="1400" b="1" i="0" u="none" strike="noStrike" dirty="0">
                        <a:solidFill>
                          <a:srgbClr val="C00000"/>
                        </a:solidFill>
                        <a:effectLst>
                          <a:outerShdw blurRad="38100" dist="38100" dir="2700000" algn="tl">
                            <a:srgbClr val="000000">
                              <a:alpha val="43137"/>
                            </a:srgbClr>
                          </a:outerShdw>
                        </a:effectLst>
                        <a:latin typeface="Arial Narrow" panose="020B0606020202030204" pitchFamily="34" charset="0"/>
                      </a:endParaRPr>
                    </a:p>
                  </a:txBody>
                  <a:tcPr marL="9525" marR="9525" marT="9525" marB="0"/>
                </a:tc>
              </a:tr>
              <a:tr h="427176">
                <a:tc>
                  <a:txBody>
                    <a:bodyPr/>
                    <a:lstStyle/>
                    <a:p>
                      <a:pPr marL="119063" indent="0" algn="l" fontAlgn="b">
                        <a:lnSpc>
                          <a:spcPct val="100000"/>
                        </a:lnSpc>
                      </a:pPr>
                      <a:r>
                        <a:rPr lang="en-US" sz="1400" u="none" strike="noStrike" dirty="0">
                          <a:effectLst/>
                        </a:rPr>
                        <a:t>DDF</a:t>
                      </a:r>
                      <a:endParaRPr lang="en-US" sz="1400" b="0" i="0" u="none" strike="noStrike" dirty="0">
                        <a:solidFill>
                          <a:srgbClr val="000000"/>
                        </a:solidFill>
                        <a:effectLst/>
                        <a:latin typeface="Arial Narrow" panose="020B0606020202030204" pitchFamily="34" charset="0"/>
                      </a:endParaRPr>
                    </a:p>
                  </a:txBody>
                  <a:tcPr marL="9525" marR="9525" marT="9525" marB="0"/>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US" sz="1400" dirty="0" smtClean="0">
                        <a:solidFill>
                          <a:schemeClr val="tx1"/>
                        </a:solidFill>
                        <a:effectLst/>
                        <a:latin typeface="Arial Narrow" panose="020B0606020202030204" pitchFamily="34" charset="0"/>
                        <a:ea typeface="Calibri"/>
                        <a:cs typeface="Times New Roman"/>
                      </a:endParaRPr>
                    </a:p>
                    <a:p>
                      <a:pPr marL="0" marR="0" algn="ctr">
                        <a:lnSpc>
                          <a:spcPct val="115000"/>
                        </a:lnSpc>
                        <a:spcBef>
                          <a:spcPts val="0"/>
                        </a:spcBef>
                        <a:spcAft>
                          <a:spcPts val="0"/>
                        </a:spcAft>
                      </a:pPr>
                      <a:r>
                        <a:rPr lang="en-US" sz="1400" dirty="0" smtClean="0">
                          <a:solidFill>
                            <a:schemeClr val="tx1"/>
                          </a:solidFill>
                          <a:effectLst/>
                          <a:latin typeface="Arial Narrow" panose="020B0606020202030204" pitchFamily="34" charset="0"/>
                          <a:ea typeface="Calibri"/>
                          <a:cs typeface="Times New Roman"/>
                        </a:rPr>
                        <a:t>480,777.00</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nchor="b"/>
                </a:tc>
                <a:tc>
                  <a:txBody>
                    <a:bodyPr/>
                    <a:lstStyle/>
                    <a:p>
                      <a:pPr algn="ctr"/>
                      <a:r>
                        <a:rPr lang="en-US" sz="1400" dirty="0" smtClean="0"/>
                        <a:t>-</a:t>
                      </a:r>
                      <a:endParaRPr lang="en-US" sz="1400" dirty="0"/>
                    </a:p>
                  </a:txBody>
                  <a:tcPr marL="9525" marR="9525" marT="9525" marB="0" anchor="b"/>
                </a:tc>
                <a:tc>
                  <a:txBody>
                    <a:bodyPr/>
                    <a:lstStyle/>
                    <a:p>
                      <a:pPr algn="ctr" rtl="0" fontAlgn="ctr"/>
                      <a:endParaRPr lang="en-US" sz="1400" u="none" strike="noStrike" dirty="0" smtClean="0">
                        <a:effectLst/>
                        <a:latin typeface="+mj-lt"/>
                      </a:endParaRPr>
                    </a:p>
                    <a:p>
                      <a:pPr algn="ctr" rtl="0" fontAlgn="ctr"/>
                      <a:r>
                        <a:rPr lang="en-US" sz="1400" u="none" strike="noStrike" dirty="0">
                          <a:effectLst/>
                          <a:latin typeface="+mj-lt"/>
                        </a:rPr>
                        <a:t> </a:t>
                      </a:r>
                      <a:r>
                        <a:rPr lang="en-US" sz="1400" u="none" strike="noStrike" dirty="0" smtClean="0">
                          <a:effectLst/>
                          <a:latin typeface="+mj-lt"/>
                        </a:rPr>
                        <a:t>480,777.00</a:t>
                      </a:r>
                      <a:endParaRPr lang="en-US" sz="1400" b="0" i="0" u="none" strike="noStrike" dirty="0">
                        <a:solidFill>
                          <a:srgbClr val="000000"/>
                        </a:solidFill>
                        <a:effectLst/>
                        <a:latin typeface="+mj-lt"/>
                      </a:endParaRPr>
                    </a:p>
                  </a:txBody>
                  <a:tcPr marL="2422" marR="2422" marT="2422" marB="0" anchor="ctr"/>
                </a:tc>
                <a:tc>
                  <a:txBody>
                    <a:bodyPr/>
                    <a:lstStyle/>
                    <a:p>
                      <a:pPr algn="ctr"/>
                      <a:endParaRPr lang="en-US" sz="1400" b="0" dirty="0" smtClean="0"/>
                    </a:p>
                    <a:p>
                      <a:pPr algn="ctr"/>
                      <a:r>
                        <a:rPr lang="en-US" sz="1400" b="0" dirty="0" smtClean="0"/>
                        <a:t>422,633.00</a:t>
                      </a:r>
                      <a:endParaRPr lang="en-US" sz="1400" b="0" dirty="0"/>
                    </a:p>
                  </a:txBody>
                  <a:tcPr marL="9525" marR="9525" marT="9525" marB="0"/>
                </a:tc>
                <a:tc>
                  <a:txBody>
                    <a:bodyPr/>
                    <a:lstStyle/>
                    <a:p>
                      <a:pPr algn="ctr"/>
                      <a:endParaRPr lang="en-US" sz="1400" dirty="0" smtClean="0"/>
                    </a:p>
                    <a:p>
                      <a:pPr algn="ctr"/>
                      <a:r>
                        <a:rPr lang="en-US" sz="1400" dirty="0" smtClean="0"/>
                        <a:t>466,000.00</a:t>
                      </a:r>
                      <a:endParaRPr lang="en-US" sz="1400" dirty="0"/>
                    </a:p>
                  </a:txBody>
                  <a:tcPr marL="2422" marR="2422" marT="2422" marB="0"/>
                </a:tc>
                <a:tc>
                  <a:txBody>
                    <a:bodyPr/>
                    <a:lstStyle/>
                    <a:p>
                      <a:pPr algn="ctr" fontAlgn="b">
                        <a:lnSpc>
                          <a:spcPct val="100000"/>
                        </a:lnSpc>
                      </a:pPr>
                      <a:endParaRPr lang="en-US" sz="1400" b="0" i="0" u="none" strike="noStrike" dirty="0" smtClean="0">
                        <a:solidFill>
                          <a:srgbClr val="000000"/>
                        </a:solidFill>
                        <a:effectLst/>
                        <a:latin typeface="Arial Narrow" panose="020B0606020202030204" pitchFamily="34" charset="0"/>
                      </a:endParaRPr>
                    </a:p>
                    <a:p>
                      <a:pPr algn="ctr" fontAlgn="b">
                        <a:lnSpc>
                          <a:spcPct val="100000"/>
                        </a:lnSpc>
                      </a:pPr>
                      <a:r>
                        <a:rPr lang="en-US" sz="1400" b="0" i="0" u="none" strike="noStrike" dirty="0" smtClean="0">
                          <a:solidFill>
                            <a:srgbClr val="000000"/>
                          </a:solidFill>
                          <a:effectLst/>
                          <a:latin typeface="Arial Narrow" panose="020B0606020202030204" pitchFamily="34" charset="0"/>
                        </a:rPr>
                        <a:t>465,678.00</a:t>
                      </a:r>
                      <a:endParaRPr lang="en-US" sz="1400" b="0" i="0" u="none" strike="noStrike" dirty="0">
                        <a:solidFill>
                          <a:srgbClr val="000000"/>
                        </a:solidFill>
                        <a:effectLst/>
                        <a:latin typeface="Arial Narrow" panose="020B0606020202030204" pitchFamily="34" charset="0"/>
                      </a:endParaRPr>
                    </a:p>
                  </a:txBody>
                  <a:tcPr marL="9525" marR="9525" marT="9525" marB="0"/>
                </a:tc>
                <a:tc>
                  <a:txBody>
                    <a:bodyPr/>
                    <a:lstStyle/>
                    <a:p>
                      <a:pPr algn="ctr" fontAlgn="b">
                        <a:lnSpc>
                          <a:spcPct val="100000"/>
                        </a:lnSpc>
                      </a:pPr>
                      <a:endParaRPr lang="en-US" sz="1400" b="1" i="0" u="none" strike="noStrike" dirty="0" smtClean="0">
                        <a:solidFill>
                          <a:srgbClr val="C00000"/>
                        </a:solidFill>
                        <a:effectLst>
                          <a:outerShdw blurRad="38100" dist="38100" dir="2700000" algn="tl">
                            <a:srgbClr val="000000">
                              <a:alpha val="43137"/>
                            </a:srgbClr>
                          </a:outerShdw>
                        </a:effectLst>
                        <a:latin typeface="Arial Narrow" panose="020B0606020202030204" pitchFamily="34" charset="0"/>
                      </a:endParaRPr>
                    </a:p>
                    <a:p>
                      <a:pPr algn="ctr" fontAlgn="b">
                        <a:lnSpc>
                          <a:spcPct val="100000"/>
                        </a:lnSpc>
                      </a:pPr>
                      <a:r>
                        <a:rPr lang="en-US" sz="1400" b="1" i="0" u="none" strike="noStrike" dirty="0" smtClean="0">
                          <a:solidFill>
                            <a:srgbClr val="C00000"/>
                          </a:solidFill>
                          <a:effectLst>
                            <a:outerShdw blurRad="38100" dist="38100" dir="2700000" algn="tl">
                              <a:srgbClr val="000000">
                                <a:alpha val="43137"/>
                              </a:srgbClr>
                            </a:outerShdw>
                          </a:effectLst>
                          <a:latin typeface="Arial Narrow" panose="020B0606020202030204" pitchFamily="34" charset="0"/>
                        </a:rPr>
                        <a:t>99.9</a:t>
                      </a:r>
                      <a:endParaRPr lang="en-US" sz="1400" b="1" i="0" u="none" strike="noStrike" dirty="0">
                        <a:solidFill>
                          <a:srgbClr val="C00000"/>
                        </a:solidFill>
                        <a:effectLst>
                          <a:outerShdw blurRad="38100" dist="38100" dir="2700000" algn="tl">
                            <a:srgbClr val="000000">
                              <a:alpha val="43137"/>
                            </a:srgbClr>
                          </a:outerShdw>
                        </a:effectLst>
                        <a:latin typeface="Arial Narrow" panose="020B0606020202030204" pitchFamily="34" charset="0"/>
                      </a:endParaRPr>
                    </a:p>
                  </a:txBody>
                  <a:tcPr marL="9525" marR="9525" marT="9525" marB="0"/>
                </a:tc>
              </a:tr>
              <a:tr h="427176">
                <a:tc>
                  <a:txBody>
                    <a:bodyPr/>
                    <a:lstStyle/>
                    <a:p>
                      <a:pPr marL="119063" indent="0" algn="l" fontAlgn="b">
                        <a:lnSpc>
                          <a:spcPct val="100000"/>
                        </a:lnSpc>
                      </a:pPr>
                      <a:r>
                        <a:rPr lang="en-US" sz="1400" u="none" strike="noStrike" dirty="0" err="1">
                          <a:effectLst/>
                        </a:rPr>
                        <a:t>UDG</a:t>
                      </a:r>
                      <a:endParaRPr lang="en-US" sz="1400" b="0" i="0" u="none" strike="noStrike" dirty="0">
                        <a:solidFill>
                          <a:srgbClr val="000000"/>
                        </a:solidFill>
                        <a:effectLst/>
                        <a:latin typeface="Arial Narrow" panose="020B0606020202030204" pitchFamily="34" charset="0"/>
                      </a:endParaRPr>
                    </a:p>
                  </a:txBody>
                  <a:tcPr marL="9525" marR="9525" marT="9525" marB="0"/>
                </a:tc>
                <a:tc>
                  <a:txBody>
                    <a:bodyPr/>
                    <a:lstStyle/>
                    <a:p>
                      <a:pPr marL="0" marR="0" algn="ctr">
                        <a:lnSpc>
                          <a:spcPct val="115000"/>
                        </a:lnSpc>
                        <a:spcBef>
                          <a:spcPts val="0"/>
                        </a:spcBef>
                        <a:spcAft>
                          <a:spcPts val="0"/>
                        </a:spcAft>
                      </a:pPr>
                      <a:r>
                        <a:rPr lang="en-US" sz="1400" dirty="0">
                          <a:solidFill>
                            <a:schemeClr val="tx1"/>
                          </a:solidFill>
                          <a:effectLst/>
                          <a:latin typeface="Arial Narrow" panose="020B0606020202030204" pitchFamily="34" charset="0"/>
                        </a:rPr>
                        <a:t> </a:t>
                      </a:r>
                      <a:endParaRPr lang="en-US" sz="1400" dirty="0" smtClean="0">
                        <a:solidFill>
                          <a:schemeClr val="tx1"/>
                        </a:solidFill>
                        <a:effectLst/>
                        <a:latin typeface="Arial Narrow" panose="020B0606020202030204" pitchFamily="34" charset="0"/>
                      </a:endParaRPr>
                    </a:p>
                    <a:p>
                      <a:pPr marL="0" marR="0" algn="ctr">
                        <a:lnSpc>
                          <a:spcPct val="115000"/>
                        </a:lnSpc>
                        <a:spcBef>
                          <a:spcPts val="0"/>
                        </a:spcBef>
                        <a:spcAft>
                          <a:spcPts val="0"/>
                        </a:spcAft>
                      </a:pPr>
                      <a:r>
                        <a:rPr lang="en-US" sz="1400" dirty="0" smtClean="0">
                          <a:solidFill>
                            <a:schemeClr val="tx1"/>
                          </a:solidFill>
                          <a:effectLst/>
                          <a:latin typeface="Arial Narrow" panose="020B0606020202030204" pitchFamily="34" charset="0"/>
                        </a:rPr>
                        <a:t>1,497,500.00</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nchor="b"/>
                </a:tc>
                <a:tc>
                  <a:txBody>
                    <a:bodyPr/>
                    <a:lstStyle/>
                    <a:p>
                      <a:pPr algn="ctr"/>
                      <a:r>
                        <a:rPr lang="en-US" sz="1400" dirty="0" smtClean="0"/>
                        <a:t>1,560,864.18</a:t>
                      </a:r>
                      <a:endParaRPr lang="en-US" sz="1400" dirty="0"/>
                    </a:p>
                  </a:txBody>
                  <a:tcPr marL="9525" marR="9525" marT="9525" marB="0" anchor="b"/>
                </a:tc>
                <a:tc>
                  <a:txBody>
                    <a:bodyPr/>
                    <a:lstStyle/>
                    <a:p>
                      <a:pPr marL="0" marR="0" algn="ctr">
                        <a:lnSpc>
                          <a:spcPct val="115000"/>
                        </a:lnSpc>
                        <a:spcBef>
                          <a:spcPts val="0"/>
                        </a:spcBef>
                        <a:spcAft>
                          <a:spcPts val="0"/>
                        </a:spcAft>
                      </a:pPr>
                      <a:r>
                        <a:rPr lang="en-US" sz="1400" dirty="0" smtClean="0">
                          <a:solidFill>
                            <a:schemeClr val="tx1"/>
                          </a:solidFill>
                          <a:effectLst/>
                          <a:latin typeface="+mj-lt"/>
                          <a:ea typeface="Calibri"/>
                          <a:cs typeface="Times New Roman"/>
                        </a:rPr>
                        <a:t>-</a:t>
                      </a:r>
                      <a:endParaRPr lang="en-US" sz="1400" dirty="0">
                        <a:solidFill>
                          <a:schemeClr val="tx1"/>
                        </a:solidFill>
                        <a:effectLst/>
                        <a:latin typeface="+mj-lt"/>
                        <a:ea typeface="Calibri"/>
                        <a:cs typeface="Times New Roman"/>
                      </a:endParaRPr>
                    </a:p>
                  </a:txBody>
                  <a:tcPr marL="68580" marR="68580" marT="0" marB="0" anchor="b"/>
                </a:tc>
                <a:tc>
                  <a:txBody>
                    <a:bodyPr/>
                    <a:lstStyle/>
                    <a:p>
                      <a:pPr algn="ctr"/>
                      <a:endParaRPr lang="en-US" sz="1400" b="0" dirty="0"/>
                    </a:p>
                  </a:txBody>
                  <a:tcPr marL="9525" marR="9525" marT="9525" marB="0"/>
                </a:tc>
                <a:tc>
                  <a:txBody>
                    <a:bodyPr/>
                    <a:lstStyle/>
                    <a:p>
                      <a:pPr algn="ctr"/>
                      <a:endParaRPr lang="en-US" sz="1400" dirty="0"/>
                    </a:p>
                  </a:txBody>
                  <a:tcPr marL="68580" marR="68580" marT="0" marB="0"/>
                </a:tc>
                <a:tc>
                  <a:txBody>
                    <a:bodyPr/>
                    <a:lstStyle/>
                    <a:p>
                      <a:pPr algn="ctr" fontAlgn="b">
                        <a:lnSpc>
                          <a:spcPct val="100000"/>
                        </a:lnSpc>
                      </a:pPr>
                      <a:endParaRPr lang="en-US" sz="1400" b="0" i="0" u="none" strike="noStrike" dirty="0">
                        <a:solidFill>
                          <a:srgbClr val="000000"/>
                        </a:solidFill>
                        <a:effectLst/>
                        <a:latin typeface="Arial Narrow" panose="020B0606020202030204" pitchFamily="34" charset="0"/>
                      </a:endParaRPr>
                    </a:p>
                  </a:txBody>
                  <a:tcPr marL="9525" marR="9525" marT="9525" marB="0"/>
                </a:tc>
                <a:tc>
                  <a:txBody>
                    <a:bodyPr/>
                    <a:lstStyle/>
                    <a:p>
                      <a:pPr algn="ctr" fontAlgn="b">
                        <a:lnSpc>
                          <a:spcPct val="100000"/>
                        </a:lnSpc>
                      </a:pPr>
                      <a:endParaRPr lang="en-US" sz="1400" b="1" i="0" u="none" strike="noStrike" dirty="0">
                        <a:solidFill>
                          <a:srgbClr val="C00000"/>
                        </a:solidFill>
                        <a:effectLst>
                          <a:outerShdw blurRad="38100" dist="38100" dir="2700000" algn="tl">
                            <a:srgbClr val="000000">
                              <a:alpha val="43137"/>
                            </a:srgbClr>
                          </a:outerShdw>
                        </a:effectLst>
                        <a:latin typeface="Arial Narrow" panose="020B0606020202030204" pitchFamily="34" charset="0"/>
                      </a:endParaRPr>
                    </a:p>
                  </a:txBody>
                  <a:tcPr marL="9525" marR="9525" marT="9525" marB="0"/>
                </a:tc>
              </a:tr>
              <a:tr h="337689">
                <a:tc>
                  <a:txBody>
                    <a:bodyPr/>
                    <a:lstStyle/>
                    <a:p>
                      <a:pPr marL="119063" indent="0" algn="l" fontAlgn="b">
                        <a:lnSpc>
                          <a:spcPct val="100000"/>
                        </a:lnSpc>
                      </a:pPr>
                      <a:r>
                        <a:rPr lang="en-US" sz="1400" b="0" i="0" u="none" strike="noStrike" dirty="0" smtClean="0">
                          <a:solidFill>
                            <a:srgbClr val="000000"/>
                          </a:solidFill>
                          <a:effectLst/>
                          <a:latin typeface="Arial Narrow" panose="020B0606020202030204" pitchFamily="34" charset="0"/>
                        </a:rPr>
                        <a:t>CIDA</a:t>
                      </a:r>
                      <a:endParaRPr lang="en-US" sz="1400" b="0" i="0" u="none" strike="noStrike" dirty="0">
                        <a:solidFill>
                          <a:srgbClr val="000000"/>
                        </a:solidFill>
                        <a:effectLst/>
                        <a:latin typeface="Arial Narrow" panose="020B0606020202030204" pitchFamily="34" charset="0"/>
                      </a:endParaRPr>
                    </a:p>
                  </a:txBody>
                  <a:tcPr marL="9525" marR="9525" marT="9525" marB="0"/>
                </a:tc>
                <a:tc>
                  <a:txBody>
                    <a:bodyPr/>
                    <a:lstStyle/>
                    <a:p>
                      <a:pPr marL="0" marR="0" algn="ctr">
                        <a:lnSpc>
                          <a:spcPct val="115000"/>
                        </a:lnSpc>
                        <a:spcBef>
                          <a:spcPts val="0"/>
                        </a:spcBef>
                        <a:spcAft>
                          <a:spcPts val="0"/>
                        </a:spcAft>
                      </a:pPr>
                      <a:r>
                        <a:rPr lang="en-US" sz="1400" dirty="0">
                          <a:solidFill>
                            <a:schemeClr val="tx1"/>
                          </a:solidFill>
                          <a:effectLst/>
                          <a:latin typeface="Arial Narrow" panose="020B0606020202030204" pitchFamily="34" charset="0"/>
                        </a:rPr>
                        <a:t> </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nchor="b"/>
                </a:tc>
                <a:tc>
                  <a:txBody>
                    <a:bodyPr/>
                    <a:lstStyle/>
                    <a:p>
                      <a:pPr algn="ctr"/>
                      <a:endParaRPr lang="en-US" sz="1400" dirty="0"/>
                    </a:p>
                  </a:txBody>
                  <a:tcPr marL="9525" marR="9525" marT="9525" marB="0" anchor="b"/>
                </a:tc>
                <a:tc>
                  <a:txBody>
                    <a:bodyPr/>
                    <a:lstStyle/>
                    <a:p>
                      <a:pPr marL="0" marR="0" algn="ctr">
                        <a:lnSpc>
                          <a:spcPct val="115000"/>
                        </a:lnSpc>
                        <a:spcBef>
                          <a:spcPts val="0"/>
                        </a:spcBef>
                        <a:spcAft>
                          <a:spcPts val="0"/>
                        </a:spcAft>
                      </a:pPr>
                      <a:r>
                        <a:rPr lang="en-US" sz="1400" dirty="0" smtClean="0">
                          <a:solidFill>
                            <a:schemeClr val="tx1"/>
                          </a:solidFill>
                          <a:effectLst/>
                          <a:latin typeface="+mj-lt"/>
                          <a:ea typeface="Calibri"/>
                          <a:cs typeface="Times New Roman"/>
                        </a:rPr>
                        <a:t>75,000.00</a:t>
                      </a:r>
                      <a:endParaRPr lang="en-US" sz="1400" dirty="0">
                        <a:solidFill>
                          <a:schemeClr val="tx1"/>
                        </a:solidFill>
                        <a:effectLst/>
                        <a:latin typeface="+mj-lt"/>
                        <a:ea typeface="Calibri"/>
                        <a:cs typeface="Times New Roman"/>
                      </a:endParaRPr>
                    </a:p>
                  </a:txBody>
                  <a:tcPr marL="68580" marR="68580" marT="0" marB="0" anchor="b"/>
                </a:tc>
                <a:tc>
                  <a:txBody>
                    <a:bodyPr/>
                    <a:lstStyle/>
                    <a:p>
                      <a:pPr algn="ctr"/>
                      <a:endParaRPr lang="en-US" sz="1400" b="0" dirty="0"/>
                    </a:p>
                  </a:txBody>
                  <a:tcPr marL="9525" marR="9525" marT="9525" marB="0"/>
                </a:tc>
                <a:tc>
                  <a:txBody>
                    <a:bodyPr/>
                    <a:lstStyle/>
                    <a:p>
                      <a:pPr algn="ctr"/>
                      <a:r>
                        <a:rPr lang="en-US" sz="1400" dirty="0" smtClean="0"/>
                        <a:t>172,948.68</a:t>
                      </a:r>
                      <a:endParaRPr lang="en-US" sz="1400" dirty="0"/>
                    </a:p>
                  </a:txBody>
                  <a:tcPr marL="68580" marR="68580" marT="0" marB="0"/>
                </a:tc>
                <a:tc>
                  <a:txBody>
                    <a:bodyPr/>
                    <a:lstStyle/>
                    <a:p>
                      <a:pPr algn="ctr" fontAlgn="b">
                        <a:lnSpc>
                          <a:spcPct val="100000"/>
                        </a:lnSpc>
                      </a:pPr>
                      <a:r>
                        <a:rPr lang="en-US" sz="1400" b="0" i="0" u="none" strike="noStrike" dirty="0" smtClean="0">
                          <a:solidFill>
                            <a:srgbClr val="000000"/>
                          </a:solidFill>
                          <a:effectLst/>
                          <a:latin typeface="Arial Narrow" panose="020B0606020202030204" pitchFamily="34" charset="0"/>
                        </a:rPr>
                        <a:t>132,171.21</a:t>
                      </a:r>
                      <a:endParaRPr lang="en-US" sz="1400" b="0" i="0" u="none" strike="noStrike" dirty="0">
                        <a:solidFill>
                          <a:srgbClr val="000000"/>
                        </a:solidFill>
                        <a:effectLst/>
                        <a:latin typeface="Arial Narrow" panose="020B0606020202030204" pitchFamily="34" charset="0"/>
                      </a:endParaRPr>
                    </a:p>
                  </a:txBody>
                  <a:tcPr marL="9525" marR="9525" marT="9525" marB="0"/>
                </a:tc>
                <a:tc>
                  <a:txBody>
                    <a:bodyPr/>
                    <a:lstStyle/>
                    <a:p>
                      <a:pPr algn="ctr" fontAlgn="b">
                        <a:lnSpc>
                          <a:spcPct val="100000"/>
                        </a:lnSpc>
                      </a:pPr>
                      <a:r>
                        <a:rPr lang="en-US" sz="1400" b="1" i="0" u="none" strike="noStrike" dirty="0" smtClean="0">
                          <a:solidFill>
                            <a:srgbClr val="C00000"/>
                          </a:solidFill>
                          <a:effectLst>
                            <a:outerShdw blurRad="38100" dist="38100" dir="2700000" algn="tl">
                              <a:srgbClr val="000000">
                                <a:alpha val="43137"/>
                              </a:srgbClr>
                            </a:outerShdw>
                          </a:effectLst>
                          <a:latin typeface="Arial Narrow" panose="020B0606020202030204" pitchFamily="34" charset="0"/>
                        </a:rPr>
                        <a:t>76.4</a:t>
                      </a:r>
                      <a:endParaRPr lang="en-US" sz="1400" b="1" i="0" u="none" strike="noStrike" dirty="0">
                        <a:solidFill>
                          <a:srgbClr val="C00000"/>
                        </a:solidFill>
                        <a:effectLst>
                          <a:outerShdw blurRad="38100" dist="38100" dir="2700000" algn="tl">
                            <a:srgbClr val="000000">
                              <a:alpha val="43137"/>
                            </a:srgbClr>
                          </a:outerShdw>
                        </a:effectLst>
                        <a:latin typeface="Arial Narrow" panose="020B0606020202030204" pitchFamily="34" charset="0"/>
                      </a:endParaRPr>
                    </a:p>
                  </a:txBody>
                  <a:tcPr marL="9525" marR="9525" marT="9525" marB="0"/>
                </a:tc>
              </a:tr>
              <a:tr h="506533">
                <a:tc>
                  <a:txBody>
                    <a:bodyPr/>
                    <a:lstStyle/>
                    <a:p>
                      <a:pPr marL="119063" indent="0" algn="l" fontAlgn="b">
                        <a:lnSpc>
                          <a:spcPct val="100000"/>
                        </a:lnSpc>
                      </a:pPr>
                      <a:r>
                        <a:rPr lang="en-US" sz="1400" b="1" i="0" u="none" strike="noStrike" dirty="0" smtClean="0">
                          <a:solidFill>
                            <a:srgbClr val="C00000"/>
                          </a:solidFill>
                          <a:effectLst>
                            <a:outerShdw blurRad="38100" dist="38100" dir="2700000" algn="tl">
                              <a:srgbClr val="000000">
                                <a:alpha val="43137"/>
                              </a:srgbClr>
                            </a:outerShdw>
                          </a:effectLst>
                          <a:latin typeface="Arial Narrow" panose="020B0606020202030204" pitchFamily="34" charset="0"/>
                        </a:rPr>
                        <a:t>total</a:t>
                      </a:r>
                      <a:endParaRPr lang="en-US" sz="1400" b="1" i="0" u="none" strike="noStrike" dirty="0">
                        <a:solidFill>
                          <a:srgbClr val="C00000"/>
                        </a:solidFill>
                        <a:effectLst>
                          <a:outerShdw blurRad="38100" dist="38100" dir="2700000" algn="tl">
                            <a:srgbClr val="000000">
                              <a:alpha val="43137"/>
                            </a:srgbClr>
                          </a:outerShdw>
                        </a:effectLst>
                        <a:latin typeface="Arial Narrow" panose="020B0606020202030204" pitchFamily="34" charset="0"/>
                      </a:endParaRPr>
                    </a:p>
                  </a:txBody>
                  <a:tcPr marL="9525" marR="9525" marT="9525" marB="0"/>
                </a:tc>
                <a:tc>
                  <a:txBody>
                    <a:bodyPr/>
                    <a:lstStyle/>
                    <a:p>
                      <a:pPr marL="0" marR="0" algn="ctr">
                        <a:lnSpc>
                          <a:spcPct val="115000"/>
                        </a:lnSpc>
                        <a:spcBef>
                          <a:spcPts val="0"/>
                        </a:spcBef>
                        <a:spcAft>
                          <a:spcPts val="0"/>
                        </a:spcAft>
                      </a:pPr>
                      <a:r>
                        <a:rPr lang="en-US" sz="1400" b="1" dirty="0" smtClean="0">
                          <a:solidFill>
                            <a:schemeClr val="tx1"/>
                          </a:solidFill>
                          <a:effectLst/>
                          <a:latin typeface="Arial Narrow" panose="020B0606020202030204" pitchFamily="34" charset="0"/>
                        </a:rPr>
                        <a:t>9,076,657.41</a:t>
                      </a:r>
                      <a:endParaRPr lang="en-US" sz="1400" b="1" dirty="0">
                        <a:solidFill>
                          <a:schemeClr val="tx1"/>
                        </a:solidFill>
                        <a:effectLst/>
                        <a:latin typeface="Arial Narrow" panose="020B0606020202030204" pitchFamily="34" charset="0"/>
                        <a:ea typeface="Calibri"/>
                        <a:cs typeface="Times New Roman"/>
                      </a:endParaRPr>
                    </a:p>
                  </a:txBody>
                  <a:tcPr marL="68580" marR="68580" marT="0" marB="0" anchor="b"/>
                </a:tc>
                <a:tc>
                  <a:txBody>
                    <a:bodyPr/>
                    <a:lstStyle/>
                    <a:p>
                      <a:pPr algn="ctr"/>
                      <a:r>
                        <a:rPr lang="en-US" sz="1400" dirty="0" smtClean="0"/>
                        <a:t>6,020,287.73</a:t>
                      </a:r>
                      <a:endParaRPr lang="en-US" sz="1400" dirty="0"/>
                    </a:p>
                  </a:txBody>
                  <a:tcPr marL="9525" marR="9525" marT="9525" marB="0" anchor="b"/>
                </a:tc>
                <a:tc>
                  <a:txBody>
                    <a:bodyPr/>
                    <a:lstStyle/>
                    <a:p>
                      <a:pPr marL="0" marR="0" algn="ctr">
                        <a:lnSpc>
                          <a:spcPct val="115000"/>
                        </a:lnSpc>
                        <a:spcBef>
                          <a:spcPts val="0"/>
                        </a:spcBef>
                        <a:spcAft>
                          <a:spcPts val="0"/>
                        </a:spcAft>
                      </a:pPr>
                      <a:r>
                        <a:rPr lang="en-US" sz="1400" b="1" dirty="0" smtClean="0">
                          <a:solidFill>
                            <a:schemeClr val="tx1"/>
                          </a:solidFill>
                          <a:effectLst/>
                          <a:latin typeface="+mj-lt"/>
                          <a:ea typeface="Calibri"/>
                          <a:cs typeface="Times New Roman"/>
                        </a:rPr>
                        <a:t>8,202,193.65</a:t>
                      </a:r>
                      <a:endParaRPr lang="en-US" sz="1400" b="1" dirty="0">
                        <a:solidFill>
                          <a:schemeClr val="tx1"/>
                        </a:solidFill>
                        <a:effectLst/>
                        <a:latin typeface="+mj-lt"/>
                        <a:ea typeface="Calibri"/>
                        <a:cs typeface="Times New Roman"/>
                      </a:endParaRPr>
                    </a:p>
                  </a:txBody>
                  <a:tcPr marL="68580" marR="68580" marT="0" marB="0" anchor="b"/>
                </a:tc>
                <a:tc>
                  <a:txBody>
                    <a:bodyPr/>
                    <a:lstStyle/>
                    <a:p>
                      <a:pPr algn="ctr"/>
                      <a:endParaRPr lang="en-US" sz="1400" b="0" dirty="0" smtClean="0"/>
                    </a:p>
                    <a:p>
                      <a:pPr algn="ctr"/>
                      <a:r>
                        <a:rPr lang="en-US" sz="1400" b="0" dirty="0" smtClean="0"/>
                        <a:t>5,390,159.10</a:t>
                      </a:r>
                      <a:endParaRPr lang="en-US" sz="1400" b="0" dirty="0"/>
                    </a:p>
                  </a:txBody>
                  <a:tcPr marL="9525" marR="9525" marT="9525" marB="0"/>
                </a:tc>
                <a:tc>
                  <a:txBody>
                    <a:bodyPr/>
                    <a:lstStyle/>
                    <a:p>
                      <a:pPr algn="ctr"/>
                      <a:endParaRPr lang="en-US" sz="1400" dirty="0" smtClean="0"/>
                    </a:p>
                    <a:p>
                      <a:pPr algn="ctr"/>
                      <a:r>
                        <a:rPr lang="en-US" sz="1400" dirty="0" smtClean="0"/>
                        <a:t>9,097,961.53</a:t>
                      </a:r>
                    </a:p>
                  </a:txBody>
                  <a:tcPr/>
                </a:tc>
                <a:tc>
                  <a:txBody>
                    <a:bodyPr/>
                    <a:lstStyle/>
                    <a:p>
                      <a:pPr algn="ctr"/>
                      <a:endParaRPr lang="en-US" sz="1400" dirty="0" smtClean="0"/>
                    </a:p>
                    <a:p>
                      <a:pPr algn="ctr"/>
                      <a:r>
                        <a:rPr lang="en-US" sz="1400" dirty="0" smtClean="0"/>
                        <a:t>4,199,602.98</a:t>
                      </a:r>
                    </a:p>
                  </a:txBody>
                  <a:tcPr/>
                </a:tc>
                <a:tc>
                  <a:txBody>
                    <a:bodyPr/>
                    <a:lstStyle/>
                    <a:p>
                      <a:pPr algn="ctr" fontAlgn="b">
                        <a:lnSpc>
                          <a:spcPct val="100000"/>
                        </a:lnSpc>
                      </a:pPr>
                      <a:endParaRPr lang="en-US" sz="1400" b="1" i="0" u="none" strike="noStrike" dirty="0" smtClean="0">
                        <a:solidFill>
                          <a:srgbClr val="C00000"/>
                        </a:solidFill>
                        <a:effectLst>
                          <a:outerShdw blurRad="38100" dist="38100" dir="2700000" algn="tl">
                            <a:srgbClr val="000000">
                              <a:alpha val="43137"/>
                            </a:srgbClr>
                          </a:outerShdw>
                        </a:effectLst>
                        <a:latin typeface="Arial Narrow" panose="020B0606020202030204" pitchFamily="34" charset="0"/>
                      </a:endParaRPr>
                    </a:p>
                    <a:p>
                      <a:pPr algn="ctr" fontAlgn="b">
                        <a:lnSpc>
                          <a:spcPct val="100000"/>
                        </a:lnSpc>
                      </a:pPr>
                      <a:r>
                        <a:rPr lang="en-US" sz="1400" b="1" i="0" u="none" strike="noStrike" dirty="0" smtClean="0">
                          <a:solidFill>
                            <a:srgbClr val="C00000"/>
                          </a:solidFill>
                          <a:effectLst>
                            <a:outerShdw blurRad="38100" dist="38100" dir="2700000" algn="tl">
                              <a:srgbClr val="000000">
                                <a:alpha val="43137"/>
                              </a:srgbClr>
                            </a:outerShdw>
                          </a:effectLst>
                          <a:latin typeface="Arial Narrow" panose="020B0606020202030204" pitchFamily="34" charset="0"/>
                        </a:rPr>
                        <a:t>46.2</a:t>
                      </a:r>
                      <a:endParaRPr lang="en-US" sz="1400" b="1" i="0" u="none" strike="noStrike" dirty="0">
                        <a:solidFill>
                          <a:srgbClr val="C00000"/>
                        </a:solidFill>
                        <a:effectLst>
                          <a:outerShdw blurRad="38100" dist="38100" dir="2700000" algn="tl">
                            <a:srgbClr val="000000">
                              <a:alpha val="43137"/>
                            </a:srgbClr>
                          </a:outerShdw>
                        </a:effectLst>
                        <a:latin typeface="Arial Narrow" panose="020B0606020202030204" pitchFamily="34" charset="0"/>
                      </a:endParaRPr>
                    </a:p>
                  </a:txBody>
                  <a:tcPr marL="9525" marR="9525" marT="9525" marB="0"/>
                </a:tc>
              </a:tr>
            </a:tbl>
          </a:graphicData>
        </a:graphic>
      </p:graphicFrame>
      <p:sp>
        <p:nvSpPr>
          <p:cNvPr id="5" name="Title 4"/>
          <p:cNvSpPr>
            <a:spLocks noGrp="1"/>
          </p:cNvSpPr>
          <p:nvPr>
            <p:ph type="title"/>
          </p:nvPr>
        </p:nvSpPr>
        <p:spPr>
          <a:xfrm>
            <a:off x="228600" y="152400"/>
            <a:ext cx="8229600" cy="455464"/>
          </a:xfrm>
        </p:spPr>
        <p:txBody>
          <a:bodyPr>
            <a:normAutofit fontScale="90000"/>
          </a:bodyPr>
          <a:lstStyle/>
          <a:p>
            <a:r>
              <a:rPr lang="en-US" sz="2800" b="1" dirty="0">
                <a:solidFill>
                  <a:srgbClr val="FF0000"/>
                </a:solidFill>
                <a:effectLst>
                  <a:outerShdw blurRad="38100" dist="38100" dir="2700000" algn="tl">
                    <a:srgbClr val="000000">
                      <a:alpha val="43137"/>
                    </a:srgbClr>
                  </a:outerShdw>
                </a:effectLst>
              </a:rPr>
              <a:t>FINANCIAL PERFORMANCE-REVENUE</a:t>
            </a:r>
          </a:p>
        </p:txBody>
      </p:sp>
      <p:sp>
        <p:nvSpPr>
          <p:cNvPr id="3" name="Slide Number Placeholder 2"/>
          <p:cNvSpPr>
            <a:spLocks noGrp="1"/>
          </p:cNvSpPr>
          <p:nvPr>
            <p:ph type="sldNum" sz="quarter" idx="12"/>
          </p:nvPr>
        </p:nvSpPr>
        <p:spPr/>
        <p:txBody>
          <a:bodyPr/>
          <a:lstStyle/>
          <a:p>
            <a:fld id="{571CD3C2-A472-4BA3-88D7-833F7D0C5725}" type="slidenum">
              <a:rPr lang="en-US" smtClean="0"/>
              <a:t>15</a:t>
            </a:fld>
            <a:endParaRPr lang="en-US"/>
          </a:p>
        </p:txBody>
      </p:sp>
    </p:spTree>
    <p:extLst>
      <p:ext uri="{BB962C8B-B14F-4D97-AF65-F5344CB8AC3E}">
        <p14:creationId xmlns:p14="http://schemas.microsoft.com/office/powerpoint/2010/main" val="172020214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199"/>
            <a:ext cx="8229600" cy="533401"/>
          </a:xfrm>
        </p:spPr>
        <p:txBody>
          <a:bodyPr>
            <a:normAutofit/>
          </a:bodyPr>
          <a:lstStyle/>
          <a:p>
            <a:r>
              <a:rPr lang="en-US" sz="2800" b="1" dirty="0">
                <a:solidFill>
                  <a:srgbClr val="FF0000"/>
                </a:solidFill>
                <a:effectLst>
                  <a:outerShdw blurRad="38100" dist="38100" dir="2700000" algn="tl">
                    <a:srgbClr val="000000">
                      <a:alpha val="43137"/>
                    </a:srgbClr>
                  </a:outerShdw>
                </a:effectLst>
                <a:latin typeface="Arial Narrow" panose="020B0606020202030204" pitchFamily="34" charset="0"/>
              </a:rPr>
              <a:t>FINANCIAL PERFORMANCE-EXPENDITURE</a:t>
            </a:r>
          </a:p>
        </p:txBody>
      </p:sp>
      <p:graphicFrame>
        <p:nvGraphicFramePr>
          <p:cNvPr id="7" name="Table 6"/>
          <p:cNvGraphicFramePr>
            <a:graphicFrameLocks noGrp="1"/>
          </p:cNvGraphicFramePr>
          <p:nvPr>
            <p:extLst>
              <p:ext uri="{D42A27DB-BD31-4B8C-83A1-F6EECF244321}">
                <p14:modId xmlns:p14="http://schemas.microsoft.com/office/powerpoint/2010/main" val="3424175359"/>
              </p:ext>
            </p:extLst>
          </p:nvPr>
        </p:nvGraphicFramePr>
        <p:xfrm>
          <a:off x="152400" y="1286826"/>
          <a:ext cx="8599614" cy="4497527"/>
        </p:xfrm>
        <a:graphic>
          <a:graphicData uri="http://schemas.openxmlformats.org/drawingml/2006/table">
            <a:tbl>
              <a:tblPr/>
              <a:tblGrid>
                <a:gridCol w="1219199"/>
                <a:gridCol w="1066800"/>
                <a:gridCol w="1066800"/>
                <a:gridCol w="1042988"/>
                <a:gridCol w="1014412"/>
                <a:gridCol w="1110298"/>
                <a:gridCol w="1099503"/>
                <a:gridCol w="979614"/>
              </a:tblGrid>
              <a:tr h="553099">
                <a:tc gridSpan="8">
                  <a:txBody>
                    <a:bodyPr/>
                    <a:lstStyle/>
                    <a:p>
                      <a:pPr algn="ctr" fontAlgn="b"/>
                      <a:r>
                        <a:rPr lang="en-US" sz="1400" b="1" i="0" u="none" strike="noStrike" dirty="0" smtClean="0">
                          <a:solidFill>
                            <a:srgbClr val="000000"/>
                          </a:solidFill>
                          <a:effectLst/>
                          <a:latin typeface="Arial Narrow" panose="020B0606020202030204" pitchFamily="34" charset="0"/>
                        </a:rPr>
                        <a:t>EXPENDITURE</a:t>
                      </a:r>
                      <a:r>
                        <a:rPr lang="en-US" sz="1400" b="1" i="0" u="none" strike="noStrike" baseline="0" dirty="0" smtClean="0">
                          <a:solidFill>
                            <a:srgbClr val="000000"/>
                          </a:solidFill>
                          <a:effectLst/>
                          <a:latin typeface="Arial Narrow" panose="020B0606020202030204" pitchFamily="34" charset="0"/>
                        </a:rPr>
                        <a:t> </a:t>
                      </a:r>
                      <a:r>
                        <a:rPr lang="en-US" sz="1400" b="1" i="0" u="none" strike="noStrike" dirty="0" smtClean="0">
                          <a:solidFill>
                            <a:srgbClr val="000000"/>
                          </a:solidFill>
                          <a:effectLst/>
                          <a:latin typeface="Arial Narrow" panose="020B0606020202030204" pitchFamily="34" charset="0"/>
                        </a:rPr>
                        <a:t>PERFORMANCE (ALL DEPARTMENTS) IGF ONLY</a:t>
                      </a:r>
                      <a:endParaRPr lang="en-US" sz="1400" b="1" i="0" u="none" strike="noStrike" dirty="0">
                        <a:solidFill>
                          <a:srgbClr val="000000"/>
                        </a:solidFill>
                        <a:effectLst/>
                        <a:latin typeface="Arial Narrow" panose="020B0606020202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algn="ctr" fontAlgn="b"/>
                      <a:endParaRPr lang="en-US" sz="1100" b="0" i="0" u="none" strike="noStrike" dirty="0">
                        <a:solidFill>
                          <a:srgbClr val="000000"/>
                        </a:solidFill>
                        <a:effectLst/>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00983">
                <a:tc rowSpan="2">
                  <a:txBody>
                    <a:bodyPr/>
                    <a:lstStyle/>
                    <a:p>
                      <a:pPr algn="ctr" fontAlgn="b"/>
                      <a:r>
                        <a:rPr lang="en-US" sz="1400" b="1" i="0" u="none" strike="noStrike" dirty="0">
                          <a:solidFill>
                            <a:srgbClr val="000000"/>
                          </a:solidFill>
                          <a:effectLst/>
                          <a:latin typeface="Arial Narrow" panose="020B0606020202030204" pitchFamily="34" charset="0"/>
                        </a:rPr>
                        <a:t>Expenditure</a:t>
                      </a:r>
                    </a:p>
                    <a:p>
                      <a:pPr algn="l" fontAlgn="b"/>
                      <a:r>
                        <a:rPr lang="en-US" sz="1400" b="0" i="0" u="none" strike="noStrike" dirty="0">
                          <a:solidFill>
                            <a:srgbClr val="000000"/>
                          </a:solidFill>
                          <a:effectLst/>
                          <a:latin typeface="Arial Narrow" panose="020B0606020202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400" b="1" i="0" u="none" strike="noStrike" dirty="0" smtClean="0">
                          <a:solidFill>
                            <a:srgbClr val="000000"/>
                          </a:solidFill>
                          <a:effectLst/>
                          <a:latin typeface="Arial Narrow" panose="020B0606020202030204" pitchFamily="34" charset="0"/>
                        </a:rPr>
                        <a:t>2017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dirty="0"/>
                    </a:p>
                  </a:txBody>
                  <a:tcPr marL="9525" marR="9525" marT="9525" marB="0" anchor="b"/>
                </a:tc>
                <a:tc gridSpan="2">
                  <a:txBody>
                    <a:bodyPr/>
                    <a:lstStyle/>
                    <a:p>
                      <a:pPr marL="0" algn="ctr" defTabSz="914400" rtl="0" eaLnBrk="1" fontAlgn="b" latinLnBrk="0" hangingPunct="1"/>
                      <a:r>
                        <a:rPr lang="en-US" sz="1400" b="1" i="0" u="none" strike="noStrike" kern="1200" dirty="0" smtClean="0">
                          <a:solidFill>
                            <a:srgbClr val="000000"/>
                          </a:solidFill>
                          <a:effectLst/>
                          <a:latin typeface="Arial Narrow" panose="020B0606020202030204" pitchFamily="34" charset="0"/>
                          <a:ea typeface="+mn-ea"/>
                          <a:cs typeface="+mn-cs"/>
                        </a:rPr>
                        <a:t>2018</a:t>
                      </a:r>
                      <a:endParaRPr lang="en-US" sz="1400" b="1" i="0" u="none" strike="noStrike" kern="1200" dirty="0">
                        <a:solidFill>
                          <a:srgbClr val="000000"/>
                        </a:solidFill>
                        <a:effectLst/>
                        <a:latin typeface="Arial Narrow" panose="020B0606020202030204" pitchFamily="34" charset="0"/>
                        <a:ea typeface="+mn-ea"/>
                        <a:cs typeface="+mn-cs"/>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marL="0" algn="ctr" defTabSz="914400" rtl="0" eaLnBrk="1" fontAlgn="b" latinLnBrk="0" hangingPunct="1"/>
                      <a:endParaRPr lang="en-US" sz="1100" b="1" i="0" u="none" strike="noStrike" kern="1200" dirty="0">
                        <a:solidFill>
                          <a:srgbClr val="000000"/>
                        </a:solidFill>
                        <a:effectLst/>
                        <a:latin typeface="Calibri"/>
                        <a:ea typeface="+mn-ea"/>
                        <a:cs typeface="+mn-cs"/>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r>
                        <a:rPr lang="en-US" dirty="0" smtClean="0"/>
                        <a:t>2019</a:t>
                      </a:r>
                      <a:endParaRPr lang="en-US" dirty="0"/>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marL="0" algn="ctr" defTabSz="914400" rtl="0" eaLnBrk="1" fontAlgn="b" latinLnBrk="0" hangingPunct="1"/>
                      <a:endParaRPr lang="en-US" sz="1100" b="1" i="0" u="none" strike="noStrike" kern="1200" dirty="0">
                        <a:solidFill>
                          <a:srgbClr val="000000"/>
                        </a:solidFill>
                        <a:effectLst/>
                        <a:latin typeface="Calibri"/>
                        <a:ea typeface="+mn-ea"/>
                        <a:cs typeface="+mn-cs"/>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marL="0" algn="ctr" defTabSz="914400" rtl="0" eaLnBrk="1" fontAlgn="b" latinLnBrk="0" hangingPunct="1"/>
                      <a:r>
                        <a:rPr lang="en-US" sz="1400" b="1" i="0" u="none" strike="noStrike" kern="1200" dirty="0" smtClean="0">
                          <a:solidFill>
                            <a:srgbClr val="000000"/>
                          </a:solidFill>
                          <a:effectLst/>
                          <a:latin typeface="Arial Narrow" panose="020B0606020202030204" pitchFamily="34" charset="0"/>
                          <a:ea typeface="+mn-ea"/>
                          <a:cs typeface="+mn-cs"/>
                        </a:rPr>
                        <a:t>% age</a:t>
                      </a:r>
                    </a:p>
                    <a:p>
                      <a:pPr marL="0" algn="ctr" defTabSz="914400" rtl="0" eaLnBrk="1" fontAlgn="b" latinLnBrk="0" hangingPunct="1"/>
                      <a:r>
                        <a:rPr lang="en-US" sz="1400" b="1" i="0" u="none" strike="noStrike" kern="1200" dirty="0" smtClean="0">
                          <a:solidFill>
                            <a:srgbClr val="000000"/>
                          </a:solidFill>
                          <a:effectLst/>
                          <a:latin typeface="Arial Narrow" panose="020B0606020202030204" pitchFamily="34" charset="0"/>
                          <a:ea typeface="+mn-ea"/>
                          <a:cs typeface="+mn-cs"/>
                        </a:rPr>
                        <a:t>Performance (as at July 2019</a:t>
                      </a:r>
                      <a:endParaRPr lang="en-US" sz="1400" b="1" i="0" u="none" strike="noStrike" kern="1200" dirty="0">
                        <a:solidFill>
                          <a:srgbClr val="000000"/>
                        </a:solidFill>
                        <a:effectLst/>
                        <a:latin typeface="Arial Narrow" panose="020B0606020202030204" pitchFamily="34" charset="0"/>
                        <a:ea typeface="+mn-ea"/>
                        <a:cs typeface="+mn-cs"/>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22141">
                <a:tc vMerge="1">
                  <a:txBody>
                    <a:bodyPr/>
                    <a:lstStyle/>
                    <a:p>
                      <a:pPr algn="l" fontAlgn="b"/>
                      <a:endParaRPr lang="en-US" sz="1400" b="0" i="0" u="none" strike="noStrike" dirty="0">
                        <a:solidFill>
                          <a:srgbClr val="000000"/>
                        </a:solidFill>
                        <a:effectLst/>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a:solidFill>
                            <a:srgbClr val="000000"/>
                          </a:solidFill>
                          <a:effectLst/>
                          <a:latin typeface="Arial Narrow" panose="020B0606020202030204" pitchFamily="34" charset="0"/>
                        </a:rPr>
                        <a:t>Budget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smtClean="0">
                          <a:solidFill>
                            <a:srgbClr val="000000"/>
                          </a:solidFill>
                          <a:effectLst/>
                          <a:latin typeface="Arial Narrow" panose="020B0606020202030204" pitchFamily="34" charset="0"/>
                        </a:rPr>
                        <a:t>Actual</a:t>
                      </a:r>
                      <a:endParaRPr lang="en-US" sz="1400" b="1" i="0" u="none" strike="noStrike" dirty="0">
                        <a:solidFill>
                          <a:srgbClr val="000000"/>
                        </a:solidFill>
                        <a:effectLst/>
                        <a:latin typeface="Arial Narrow" panose="020B060602020203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a:solidFill>
                            <a:srgbClr val="000000"/>
                          </a:solidFill>
                          <a:effectLst/>
                          <a:latin typeface="Arial Narrow" panose="020B0606020202030204" pitchFamily="34" charset="0"/>
                        </a:rPr>
                        <a:t>Budget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r>
                        <a:rPr lang="en-US" sz="1400" dirty="0" smtClean="0"/>
                        <a:t>Actual</a:t>
                      </a:r>
                      <a:endParaRPr lang="en-US" sz="1400" dirty="0"/>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r>
                        <a:rPr lang="en-US" sz="1400" dirty="0" smtClean="0"/>
                        <a:t>Budget</a:t>
                      </a:r>
                      <a:endParaRPr lang="en-US" sz="1400" dirty="0"/>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a:solidFill>
                            <a:srgbClr val="000000"/>
                          </a:solidFill>
                          <a:effectLst/>
                          <a:latin typeface="Arial Narrow" panose="020B0606020202030204" pitchFamily="34" charset="0"/>
                        </a:rPr>
                        <a:t>Actual as at </a:t>
                      </a:r>
                      <a:r>
                        <a:rPr lang="en-US" sz="1400" b="1" i="0" u="none" strike="noStrike" dirty="0" smtClean="0">
                          <a:solidFill>
                            <a:srgbClr val="000000"/>
                          </a:solidFill>
                          <a:effectLst/>
                          <a:latin typeface="Arial Narrow" panose="020B0606020202030204" pitchFamily="34" charset="0"/>
                        </a:rPr>
                        <a:t>July.</a:t>
                      </a:r>
                      <a:endParaRPr lang="en-US" sz="1400" b="1" i="0" u="none" strike="noStrike" dirty="0">
                        <a:solidFill>
                          <a:srgbClr val="000000"/>
                        </a:solidFill>
                        <a:effectLst/>
                        <a:latin typeface="Arial Narrow" panose="020B060602020203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marL="0" algn="ctr" defTabSz="914400" rtl="0" eaLnBrk="1" fontAlgn="b" latinLnBrk="0" hangingPunct="1"/>
                      <a:endParaRPr lang="en-US" sz="1400" b="1" i="0" u="none" strike="noStrike" kern="1200" dirty="0">
                        <a:solidFill>
                          <a:srgbClr val="000000"/>
                        </a:solidFill>
                        <a:effectLst/>
                        <a:latin typeface="Calibri"/>
                        <a:ea typeface="+mn-ea"/>
                        <a:cs typeface="+mn-cs"/>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46951">
                <a:tc>
                  <a:txBody>
                    <a:bodyPr/>
                    <a:lstStyle/>
                    <a:p>
                      <a:pPr algn="l" fontAlgn="b"/>
                      <a:r>
                        <a:rPr lang="en-US" sz="1600" b="0" i="0" u="none" strike="noStrike" dirty="0">
                          <a:solidFill>
                            <a:srgbClr val="000000"/>
                          </a:solidFill>
                          <a:effectLst/>
                          <a:latin typeface="Arial Narrow" panose="020B0606020202030204" pitchFamily="34" charset="0"/>
                        </a:rPr>
                        <a:t>Compensation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smtClean="0">
                          <a:solidFill>
                            <a:srgbClr val="000000"/>
                          </a:solidFill>
                          <a:effectLst/>
                          <a:latin typeface="Arial Narrow" panose="020B0606020202030204" pitchFamily="34" charset="0"/>
                        </a:rPr>
                        <a:t>260,221.00</a:t>
                      </a:r>
                      <a:endParaRPr lang="en-US" sz="1400" b="0" i="0" u="none" strike="noStrike" dirty="0">
                        <a:solidFill>
                          <a:srgbClr val="000000"/>
                        </a:solidFill>
                        <a:effectLst/>
                        <a:latin typeface="Arial Narrow" panose="020B0606020202030204" pitchFamily="34"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a:r>
                        <a:rPr lang="en-US" sz="1400" dirty="0" smtClean="0">
                          <a:latin typeface="Arial Narrow" panose="020B0606020202030204" pitchFamily="34" charset="0"/>
                        </a:rPr>
                        <a:t>237,989.89</a:t>
                      </a:r>
                      <a:endParaRPr lang="en-US" sz="1400" dirty="0">
                        <a:latin typeface="Arial Narrow" panose="020B0606020202030204" pitchFamily="34"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r>
                        <a:rPr lang="en-US" sz="1400" b="0" dirty="0" smtClean="0">
                          <a:latin typeface="Arial Narrow" pitchFamily="34" charset="0"/>
                        </a:rPr>
                        <a:t>280,530.57</a:t>
                      </a:r>
                      <a:endParaRPr lang="en-US" sz="1400" b="0" dirty="0">
                        <a:latin typeface="Arial Narrow" pitchFamily="34"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r>
                        <a:rPr lang="en-US" sz="1400" b="0" dirty="0" smtClean="0"/>
                        <a:t>271,072.00</a:t>
                      </a:r>
                      <a:endParaRPr lang="en-US" sz="1400" b="0" dirty="0"/>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1" i="0" u="none" strike="noStrike" dirty="0" smtClean="0">
                          <a:solidFill>
                            <a:srgbClr val="000000"/>
                          </a:solidFill>
                          <a:effectLst/>
                          <a:latin typeface="Calibri"/>
                        </a:rPr>
                        <a:t>281,020.21</a:t>
                      </a:r>
                    </a:p>
                    <a:p>
                      <a:pPr algn="l" fontAlgn="b"/>
                      <a:endParaRPr lang="en-US" sz="1400" b="1" i="0" u="none" strike="noStrike" dirty="0">
                        <a:solidFill>
                          <a:srgbClr val="000000"/>
                        </a:solidFill>
                        <a:effectLst/>
                        <a:latin typeface="Calibri"/>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smtClean="0">
                          <a:solidFill>
                            <a:srgbClr val="000000"/>
                          </a:solidFill>
                          <a:effectLst/>
                          <a:latin typeface="Arial Narrow" panose="020B0606020202030204" pitchFamily="34" charset="0"/>
                        </a:rPr>
                        <a:t>102,967.37</a:t>
                      </a:r>
                      <a:endParaRPr lang="en-US" sz="1400" b="0" i="0" u="none" strike="noStrike" dirty="0">
                        <a:solidFill>
                          <a:srgbClr val="000000"/>
                        </a:solidFill>
                        <a:effectLst/>
                        <a:latin typeface="Arial Narrow" panose="020B0606020202030204" pitchFamily="34"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1" i="0" u="none" strike="noStrike" dirty="0" smtClean="0">
                          <a:solidFill>
                            <a:srgbClr val="C00000"/>
                          </a:solidFill>
                          <a:effectLst>
                            <a:outerShdw blurRad="38100" dist="38100" dir="2700000" algn="tl">
                              <a:srgbClr val="000000">
                                <a:alpha val="43137"/>
                              </a:srgbClr>
                            </a:outerShdw>
                          </a:effectLst>
                          <a:latin typeface="Arial Narrow" panose="020B0606020202030204" pitchFamily="34" charset="0"/>
                        </a:rPr>
                        <a:t>36.6</a:t>
                      </a:r>
                      <a:endParaRPr lang="en-US" sz="1400" b="1" i="0" u="none" strike="noStrike" dirty="0">
                        <a:solidFill>
                          <a:srgbClr val="C00000"/>
                        </a:solidFill>
                        <a:effectLst>
                          <a:outerShdw blurRad="38100" dist="38100" dir="2700000" algn="tl">
                            <a:srgbClr val="000000">
                              <a:alpha val="43137"/>
                            </a:srgbClr>
                          </a:outerShdw>
                        </a:effectLst>
                        <a:latin typeface="Arial Narrow" panose="020B0606020202030204" pitchFamily="34"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877561">
                <a:tc>
                  <a:txBody>
                    <a:bodyPr/>
                    <a:lstStyle/>
                    <a:p>
                      <a:pPr algn="l" fontAlgn="b"/>
                      <a:r>
                        <a:rPr lang="en-US" sz="1600" b="0" i="0" u="none" strike="noStrike" dirty="0">
                          <a:solidFill>
                            <a:srgbClr val="000000"/>
                          </a:solidFill>
                          <a:effectLst/>
                          <a:latin typeface="Arial Narrow" panose="020B0606020202030204" pitchFamily="34" charset="0"/>
                        </a:rPr>
                        <a:t>Goods and Services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en-US" sz="1400" b="0" i="0" u="none" strike="noStrike" dirty="0" smtClean="0">
                        <a:solidFill>
                          <a:srgbClr val="000000"/>
                        </a:solidFill>
                        <a:effectLst/>
                        <a:latin typeface="Arial Narrow" panose="020B0606020202030204" pitchFamily="34" charset="0"/>
                      </a:endParaRPr>
                    </a:p>
                    <a:p>
                      <a:pPr algn="r" fontAlgn="b"/>
                      <a:endParaRPr lang="en-US" sz="1400" b="0" i="0" u="none" strike="noStrike" dirty="0" smtClean="0">
                        <a:solidFill>
                          <a:srgbClr val="000000"/>
                        </a:solidFill>
                        <a:effectLst/>
                        <a:latin typeface="Arial Narrow" panose="020B0606020202030204" pitchFamily="34" charset="0"/>
                      </a:endParaRPr>
                    </a:p>
                    <a:p>
                      <a:pPr algn="r" fontAlgn="b"/>
                      <a:r>
                        <a:rPr lang="en-US" sz="1400" b="0" i="0" u="none" strike="noStrike" dirty="0">
                          <a:solidFill>
                            <a:srgbClr val="000000"/>
                          </a:solidFill>
                          <a:effectLst/>
                          <a:latin typeface="Arial Narrow" panose="020B0606020202030204" pitchFamily="34" charset="0"/>
                        </a:rPr>
                        <a:t> </a:t>
                      </a:r>
                      <a:r>
                        <a:rPr lang="en-US" sz="1400" b="0" i="0" u="none" strike="noStrike" dirty="0" smtClean="0">
                          <a:solidFill>
                            <a:srgbClr val="000000"/>
                          </a:solidFill>
                          <a:effectLst/>
                          <a:latin typeface="Arial Narrow" panose="020B0606020202030204" pitchFamily="34" charset="0"/>
                        </a:rPr>
                        <a:t>739,007.00</a:t>
                      </a:r>
                      <a:endParaRPr lang="en-US" sz="1400" b="0" i="0" u="none" strike="noStrike" dirty="0">
                        <a:solidFill>
                          <a:srgbClr val="000000"/>
                        </a:solidFill>
                        <a:effectLst/>
                        <a:latin typeface="Arial Narrow" panose="020B0606020202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a:endParaRPr lang="en-US" sz="1400" dirty="0" smtClean="0">
                        <a:latin typeface="Arial Narrow" panose="020B0606020202030204" pitchFamily="34" charset="0"/>
                      </a:endParaRPr>
                    </a:p>
                    <a:p>
                      <a:pPr algn="r"/>
                      <a:endParaRPr lang="en-US" sz="1400" dirty="0" smtClean="0">
                        <a:latin typeface="Arial Narrow" panose="020B0606020202030204" pitchFamily="34" charset="0"/>
                      </a:endParaRPr>
                    </a:p>
                    <a:p>
                      <a:pPr algn="r"/>
                      <a:r>
                        <a:rPr lang="en-US" sz="1400" dirty="0" smtClean="0">
                          <a:latin typeface="Arial Narrow" panose="020B0606020202030204" pitchFamily="34" charset="0"/>
                        </a:rPr>
                        <a:t>304,510.50</a:t>
                      </a:r>
                      <a:endParaRPr lang="en-US" sz="1400" dirty="0">
                        <a:latin typeface="Arial Narrow" panose="020B0606020202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r>
                        <a:rPr lang="en-US" sz="1400" b="0" dirty="0" smtClean="0">
                          <a:latin typeface="Arial Narrow" pitchFamily="34" charset="0"/>
                        </a:rPr>
                        <a:t>888,887.50</a:t>
                      </a:r>
                      <a:endParaRPr lang="en-US" sz="1400" b="0" dirty="0">
                        <a:latin typeface="Arial Narrow"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endParaRPr lang="en-US" sz="1400" dirty="0" smtClean="0"/>
                    </a:p>
                    <a:p>
                      <a:endParaRPr lang="en-US" sz="1400" dirty="0" smtClean="0"/>
                    </a:p>
                    <a:p>
                      <a:endParaRPr lang="en-US" sz="1400" dirty="0" smtClean="0"/>
                    </a:p>
                    <a:p>
                      <a:r>
                        <a:rPr lang="en-US" sz="1400" dirty="0" smtClean="0"/>
                        <a:t>214,836.20</a:t>
                      </a:r>
                      <a:endParaRPr lang="en-US" sz="1400" dirty="0"/>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endParaRPr lang="en-US" sz="1400" dirty="0" smtClean="0"/>
                    </a:p>
                    <a:p>
                      <a:endParaRPr lang="en-US" sz="1400" dirty="0" smtClean="0"/>
                    </a:p>
                    <a:p>
                      <a:endParaRPr lang="en-US" sz="1400" dirty="0" smtClean="0"/>
                    </a:p>
                    <a:p>
                      <a:r>
                        <a:rPr lang="en-US" sz="1400" dirty="0" smtClean="0"/>
                        <a:t>904,190.26</a:t>
                      </a:r>
                      <a:endParaRPr lang="en-US" sz="1400" dirty="0"/>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en-US" sz="1400" b="0" i="0" u="none" strike="noStrike" dirty="0" smtClean="0">
                        <a:solidFill>
                          <a:srgbClr val="000000"/>
                        </a:solidFill>
                        <a:effectLst/>
                        <a:latin typeface="Arial Narrow" panose="020B0606020202030204" pitchFamily="34" charset="0"/>
                      </a:endParaRPr>
                    </a:p>
                    <a:p>
                      <a:pPr algn="r" fontAlgn="b"/>
                      <a:endParaRPr lang="en-US" sz="1400" b="0" i="0" u="none" strike="noStrike" dirty="0" smtClean="0">
                        <a:solidFill>
                          <a:srgbClr val="000000"/>
                        </a:solidFill>
                        <a:effectLst/>
                        <a:latin typeface="Arial Narrow" panose="020B0606020202030204" pitchFamily="34" charset="0"/>
                      </a:endParaRPr>
                    </a:p>
                    <a:p>
                      <a:pPr algn="r" fontAlgn="b"/>
                      <a:endParaRPr lang="en-US" sz="1400" b="0" i="0" u="none" strike="noStrike" dirty="0" smtClean="0">
                        <a:solidFill>
                          <a:srgbClr val="000000"/>
                        </a:solidFill>
                        <a:effectLst/>
                        <a:latin typeface="Arial Narrow" panose="020B0606020202030204" pitchFamily="34" charset="0"/>
                      </a:endParaRPr>
                    </a:p>
                    <a:p>
                      <a:pPr algn="r" fontAlgn="b"/>
                      <a:r>
                        <a:rPr lang="en-US" sz="1400" b="0" i="0" u="none" strike="noStrike" dirty="0" smtClean="0">
                          <a:solidFill>
                            <a:srgbClr val="000000"/>
                          </a:solidFill>
                          <a:effectLst/>
                          <a:latin typeface="Arial Narrow" panose="020B0606020202030204" pitchFamily="34" charset="0"/>
                        </a:rPr>
                        <a:t>401,852.38</a:t>
                      </a:r>
                      <a:endParaRPr lang="en-US" sz="1400" b="0" i="0" u="none" strike="noStrike" dirty="0">
                        <a:solidFill>
                          <a:srgbClr val="000000"/>
                        </a:solidFill>
                        <a:effectLst/>
                        <a:latin typeface="Arial Narrow" panose="020B0606020202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1" i="0" u="none" strike="noStrike" dirty="0" smtClean="0">
                          <a:solidFill>
                            <a:srgbClr val="C00000"/>
                          </a:solidFill>
                          <a:effectLst>
                            <a:outerShdw blurRad="38100" dist="38100" dir="2700000" algn="tl">
                              <a:srgbClr val="000000">
                                <a:alpha val="43137"/>
                              </a:srgbClr>
                            </a:outerShdw>
                          </a:effectLst>
                          <a:latin typeface="Arial Narrow" panose="020B0606020202030204" pitchFamily="34" charset="0"/>
                        </a:rPr>
                        <a:t>44.4</a:t>
                      </a:r>
                      <a:endParaRPr lang="en-US" sz="1400" b="1" i="0" u="none" strike="noStrike" dirty="0">
                        <a:solidFill>
                          <a:srgbClr val="C00000"/>
                        </a:solidFill>
                        <a:effectLst>
                          <a:outerShdw blurRad="38100" dist="38100" dir="2700000" algn="tl">
                            <a:srgbClr val="000000">
                              <a:alpha val="43137"/>
                            </a:srgbClr>
                          </a:outerShdw>
                        </a:effectLst>
                        <a:latin typeface="Arial Narrow" panose="020B0606020202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47187">
                <a:tc>
                  <a:txBody>
                    <a:bodyPr/>
                    <a:lstStyle/>
                    <a:p>
                      <a:pPr algn="l" fontAlgn="b"/>
                      <a:r>
                        <a:rPr lang="en-US" sz="1600" b="0" i="0" u="none" strike="noStrike" dirty="0">
                          <a:solidFill>
                            <a:srgbClr val="000000"/>
                          </a:solidFill>
                          <a:effectLst/>
                          <a:latin typeface="Arial Narrow" panose="020B0606020202030204" pitchFamily="34" charset="0"/>
                        </a:rPr>
                        <a:t>Assets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smtClean="0">
                          <a:solidFill>
                            <a:srgbClr val="000000"/>
                          </a:solidFill>
                          <a:effectLst/>
                          <a:latin typeface="Arial Narrow" panose="020B0606020202030204" pitchFamily="34" charset="0"/>
                        </a:rPr>
                        <a:t>185,852.00</a:t>
                      </a:r>
                      <a:endParaRPr lang="en-US" sz="1400" b="0" i="0" u="none" strike="noStrike" dirty="0">
                        <a:solidFill>
                          <a:srgbClr val="000000"/>
                        </a:solidFill>
                        <a:effectLst/>
                        <a:latin typeface="Arial Narrow" panose="020B060602020203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a:r>
                        <a:rPr lang="en-US" sz="1400" dirty="0" smtClean="0">
                          <a:latin typeface="Arial Narrow" panose="020B0606020202030204" pitchFamily="34" charset="0"/>
                        </a:rPr>
                        <a:t>72,910.45</a:t>
                      </a:r>
                      <a:endParaRPr lang="en-US" sz="1400" dirty="0">
                        <a:latin typeface="Arial Narrow" panose="020B060602020203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r>
                        <a:rPr lang="en-US" sz="1400" b="0" dirty="0" smtClean="0">
                          <a:latin typeface="Arial Narrow" pitchFamily="34" charset="0"/>
                        </a:rPr>
                        <a:t>106,443.00</a:t>
                      </a:r>
                      <a:endParaRPr lang="en-US" sz="1400" b="0" dirty="0">
                        <a:latin typeface="Arial Narrow"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r>
                        <a:rPr lang="en-US" sz="1400" dirty="0" smtClean="0"/>
                        <a:t>20,500.00</a:t>
                      </a:r>
                      <a:endParaRPr lang="en-US" sz="1400" dirty="0"/>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r>
                        <a:rPr lang="en-US" sz="1400" dirty="0" smtClean="0"/>
                        <a:t>220,270.00</a:t>
                      </a:r>
                      <a:endParaRPr lang="en-US" sz="1400" dirty="0"/>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smtClean="0">
                          <a:solidFill>
                            <a:srgbClr val="000000"/>
                          </a:solidFill>
                          <a:effectLst/>
                          <a:latin typeface="Arial Narrow" panose="020B0606020202030204" pitchFamily="34" charset="0"/>
                        </a:rPr>
                        <a:t>43,500.00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1" i="0" u="none" strike="noStrike" dirty="0" smtClean="0">
                          <a:solidFill>
                            <a:srgbClr val="C00000"/>
                          </a:solidFill>
                          <a:effectLst>
                            <a:outerShdw blurRad="38100" dist="38100" dir="2700000" algn="tl">
                              <a:srgbClr val="000000">
                                <a:alpha val="43137"/>
                              </a:srgbClr>
                            </a:outerShdw>
                          </a:effectLst>
                          <a:latin typeface="Arial Narrow" panose="020B0606020202030204" pitchFamily="34" charset="0"/>
                        </a:rPr>
                        <a:t>19.7</a:t>
                      </a:r>
                      <a:endParaRPr lang="en-US" sz="1400" b="1" i="0" u="none" strike="noStrike" dirty="0">
                        <a:solidFill>
                          <a:srgbClr val="C00000"/>
                        </a:solidFill>
                        <a:effectLst>
                          <a:outerShdw blurRad="38100" dist="38100" dir="2700000" algn="tl">
                            <a:srgbClr val="000000">
                              <a:alpha val="43137"/>
                            </a:srgbClr>
                          </a:outerShdw>
                        </a:effectLst>
                        <a:latin typeface="Arial Narrow" panose="020B060602020203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38235">
                <a:tc>
                  <a:txBody>
                    <a:bodyPr/>
                    <a:lstStyle/>
                    <a:p>
                      <a:pPr algn="l" fontAlgn="b"/>
                      <a:r>
                        <a:rPr lang="en-US" sz="1600" b="0" i="0" u="none" strike="noStrike" dirty="0">
                          <a:solidFill>
                            <a:srgbClr val="C00000"/>
                          </a:solidFill>
                          <a:effectLst/>
                          <a:latin typeface="Arial Narrow" panose="020B0606020202030204" pitchFamily="34" charset="0"/>
                        </a:rPr>
                        <a:t>Total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en-US" sz="1400" b="1" i="0" u="none" strike="noStrike" dirty="0" smtClean="0">
                        <a:solidFill>
                          <a:srgbClr val="C00000"/>
                        </a:solidFill>
                        <a:effectLst/>
                        <a:latin typeface="Arial Narrow" panose="020B0606020202030204" pitchFamily="34" charset="0"/>
                      </a:endParaRPr>
                    </a:p>
                    <a:p>
                      <a:pPr algn="r" fontAlgn="b"/>
                      <a:endParaRPr lang="en-US" sz="1400" b="1" i="0" u="none" strike="noStrike" dirty="0" smtClean="0">
                        <a:solidFill>
                          <a:srgbClr val="C00000"/>
                        </a:solidFill>
                        <a:effectLst/>
                        <a:latin typeface="Arial Narrow" panose="020B0606020202030204" pitchFamily="34" charset="0"/>
                      </a:endParaRPr>
                    </a:p>
                    <a:p>
                      <a:pPr algn="r" fontAlgn="b"/>
                      <a:r>
                        <a:rPr lang="en-US" sz="1400" b="1" i="0" u="none" strike="noStrike" dirty="0" smtClean="0">
                          <a:solidFill>
                            <a:srgbClr val="C00000"/>
                          </a:solidFill>
                          <a:effectLst/>
                          <a:latin typeface="Arial Narrow" panose="020B0606020202030204" pitchFamily="34" charset="0"/>
                        </a:rPr>
                        <a:t>1,036,432.20</a:t>
                      </a:r>
                      <a:endParaRPr lang="en-US" sz="1400" b="1" i="0" u="none" strike="noStrike" dirty="0">
                        <a:solidFill>
                          <a:srgbClr val="C00000"/>
                        </a:solidFill>
                        <a:effectLst/>
                        <a:latin typeface="Arial Narrow" panose="020B0606020202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a:endParaRPr lang="en-US" sz="1400" b="1" dirty="0" smtClean="0">
                        <a:solidFill>
                          <a:srgbClr val="C00000"/>
                        </a:solidFill>
                        <a:latin typeface="Arial Narrow" panose="020B0606020202030204" pitchFamily="34" charset="0"/>
                      </a:endParaRPr>
                    </a:p>
                    <a:p>
                      <a:pPr algn="r"/>
                      <a:endParaRPr lang="en-US" sz="1400" b="1" dirty="0" smtClean="0">
                        <a:solidFill>
                          <a:srgbClr val="C00000"/>
                        </a:solidFill>
                        <a:latin typeface="Arial Narrow" panose="020B0606020202030204" pitchFamily="34" charset="0"/>
                      </a:endParaRPr>
                    </a:p>
                    <a:p>
                      <a:pPr algn="r"/>
                      <a:r>
                        <a:rPr lang="en-US" sz="1400" b="1" dirty="0" smtClean="0">
                          <a:solidFill>
                            <a:srgbClr val="C00000"/>
                          </a:solidFill>
                          <a:latin typeface="Arial Narrow" panose="020B0606020202030204" pitchFamily="34" charset="0"/>
                        </a:rPr>
                        <a:t>615,410.84</a:t>
                      </a:r>
                      <a:endParaRPr lang="en-US" sz="1400" b="1" dirty="0">
                        <a:solidFill>
                          <a:srgbClr val="C00000"/>
                        </a:solidFill>
                        <a:latin typeface="Arial Narrow" panose="020B0606020202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r>
                        <a:rPr lang="en-US" sz="1400" b="0" dirty="0" smtClean="0">
                          <a:latin typeface="Arial Narrow" pitchFamily="34" charset="0"/>
                        </a:rPr>
                        <a:t>1,275,860.21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endParaRPr lang="en-US" sz="1400" dirty="0" smtClean="0"/>
                    </a:p>
                    <a:p>
                      <a:endParaRPr lang="en-US" sz="1400" dirty="0" smtClean="0"/>
                    </a:p>
                    <a:p>
                      <a:r>
                        <a:rPr lang="en-US" sz="1400" dirty="0" smtClean="0"/>
                        <a:t>506,408.20</a:t>
                      </a:r>
                      <a:endParaRPr lang="en-US" sz="1400" dirty="0"/>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endParaRPr lang="en-US" sz="1400" dirty="0" smtClean="0"/>
                    </a:p>
                    <a:p>
                      <a:endParaRPr lang="en-US" sz="1400" dirty="0" smtClean="0"/>
                    </a:p>
                    <a:p>
                      <a:r>
                        <a:rPr lang="en-US" sz="1400" dirty="0" smtClean="0"/>
                        <a:t>1,420,371.20</a:t>
                      </a:r>
                      <a:endParaRPr lang="en-US" sz="1400" dirty="0"/>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en-US" sz="1400" b="1" i="0" u="none" strike="noStrike" dirty="0" smtClean="0">
                        <a:solidFill>
                          <a:srgbClr val="C00000"/>
                        </a:solidFill>
                        <a:effectLst/>
                        <a:latin typeface="Arial Narrow" panose="020B0606020202030204" pitchFamily="34" charset="0"/>
                      </a:endParaRPr>
                    </a:p>
                    <a:p>
                      <a:pPr algn="r" fontAlgn="b"/>
                      <a:endParaRPr lang="en-US" sz="1400" b="1" i="0" u="none" strike="noStrike" dirty="0" smtClean="0">
                        <a:solidFill>
                          <a:srgbClr val="C00000"/>
                        </a:solidFill>
                        <a:effectLst/>
                        <a:latin typeface="Arial Narrow" panose="020B0606020202030204" pitchFamily="34" charset="0"/>
                      </a:endParaRPr>
                    </a:p>
                    <a:p>
                      <a:pPr algn="r" fontAlgn="b"/>
                      <a:r>
                        <a:rPr lang="en-US" sz="1400" b="1" i="0" u="none" strike="noStrike" dirty="0" smtClean="0">
                          <a:solidFill>
                            <a:srgbClr val="C00000"/>
                          </a:solidFill>
                          <a:effectLst/>
                          <a:latin typeface="Arial Narrow" panose="020B0606020202030204" pitchFamily="34" charset="0"/>
                        </a:rPr>
                        <a:t>548,319.75</a:t>
                      </a:r>
                      <a:endParaRPr lang="en-US" sz="1400" b="1" i="0" u="none" strike="noStrike" dirty="0">
                        <a:solidFill>
                          <a:srgbClr val="C00000"/>
                        </a:solidFill>
                        <a:effectLst/>
                        <a:latin typeface="Arial Narrow" panose="020B0606020202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en-US" sz="1400" b="1" i="0" u="none" strike="noStrike" dirty="0" smtClean="0">
                        <a:solidFill>
                          <a:srgbClr val="C00000"/>
                        </a:solidFill>
                        <a:effectLst/>
                        <a:latin typeface="Arial Narrow" panose="020B0606020202030204" pitchFamily="34" charset="0"/>
                      </a:endParaRPr>
                    </a:p>
                    <a:p>
                      <a:pPr algn="r" fontAlgn="b"/>
                      <a:endParaRPr lang="en-US" sz="1400" b="1" i="0" u="none" strike="noStrike" dirty="0" smtClean="0">
                        <a:solidFill>
                          <a:srgbClr val="C00000"/>
                        </a:solidFill>
                        <a:effectLst/>
                        <a:latin typeface="Arial Narrow" panose="020B0606020202030204" pitchFamily="34" charset="0"/>
                      </a:endParaRPr>
                    </a:p>
                    <a:p>
                      <a:pPr algn="r" fontAlgn="b"/>
                      <a:r>
                        <a:rPr lang="en-US" sz="1400" b="1" i="0" u="none" strike="noStrike" dirty="0" smtClean="0">
                          <a:solidFill>
                            <a:srgbClr val="C00000"/>
                          </a:solidFill>
                          <a:effectLst/>
                          <a:latin typeface="Arial Narrow" panose="020B0606020202030204" pitchFamily="34" charset="0"/>
                        </a:rPr>
                        <a:t>38.6</a:t>
                      </a:r>
                      <a:endParaRPr lang="en-US" sz="1400" b="1" i="0" u="none" strike="noStrike" dirty="0">
                        <a:solidFill>
                          <a:srgbClr val="C00000"/>
                        </a:solidFill>
                        <a:effectLst/>
                        <a:latin typeface="Arial Narrow" panose="020B0606020202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3" name="Slide Number Placeholder 2"/>
          <p:cNvSpPr>
            <a:spLocks noGrp="1"/>
          </p:cNvSpPr>
          <p:nvPr>
            <p:ph type="sldNum" sz="quarter" idx="12"/>
          </p:nvPr>
        </p:nvSpPr>
        <p:spPr/>
        <p:txBody>
          <a:bodyPr/>
          <a:lstStyle/>
          <a:p>
            <a:fld id="{571CD3C2-A472-4BA3-88D7-833F7D0C5725}" type="slidenum">
              <a:rPr lang="en-US" smtClean="0"/>
              <a:t>16</a:t>
            </a:fld>
            <a:endParaRPr lang="en-US"/>
          </a:p>
        </p:txBody>
      </p:sp>
    </p:spTree>
    <p:extLst>
      <p:ext uri="{BB962C8B-B14F-4D97-AF65-F5344CB8AC3E}">
        <p14:creationId xmlns:p14="http://schemas.microsoft.com/office/powerpoint/2010/main" val="146414380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882144805"/>
              </p:ext>
            </p:extLst>
          </p:nvPr>
        </p:nvGraphicFramePr>
        <p:xfrm>
          <a:off x="457201" y="822886"/>
          <a:ext cx="8305800" cy="5143538"/>
        </p:xfrm>
        <a:graphic>
          <a:graphicData uri="http://schemas.openxmlformats.org/drawingml/2006/table">
            <a:tbl>
              <a:tblPr/>
              <a:tblGrid>
                <a:gridCol w="915046"/>
                <a:gridCol w="1126210"/>
                <a:gridCol w="1126210"/>
                <a:gridCol w="1126210"/>
                <a:gridCol w="1126210"/>
                <a:gridCol w="1126210"/>
                <a:gridCol w="998233"/>
                <a:gridCol w="761471"/>
              </a:tblGrid>
              <a:tr h="553781">
                <a:tc gridSpan="8">
                  <a:txBody>
                    <a:bodyPr/>
                    <a:lstStyle/>
                    <a:p>
                      <a:pPr algn="ctr" fontAlgn="b"/>
                      <a:r>
                        <a:rPr lang="en-US" sz="1300" b="1" i="0" u="none" strike="noStrike" dirty="0" smtClean="0">
                          <a:solidFill>
                            <a:srgbClr val="000000"/>
                          </a:solidFill>
                          <a:effectLst/>
                          <a:latin typeface="Arial Narrow" panose="020B0606020202030204" pitchFamily="34" charset="0"/>
                        </a:rPr>
                        <a:t>EXPENDITURE</a:t>
                      </a:r>
                      <a:r>
                        <a:rPr lang="en-US" sz="1300" b="1" i="0" u="none" strike="noStrike" baseline="0" dirty="0" smtClean="0">
                          <a:solidFill>
                            <a:srgbClr val="000000"/>
                          </a:solidFill>
                          <a:effectLst/>
                          <a:latin typeface="Arial Narrow" panose="020B0606020202030204" pitchFamily="34" charset="0"/>
                        </a:rPr>
                        <a:t> </a:t>
                      </a:r>
                      <a:r>
                        <a:rPr lang="en-US" sz="1300" b="1" i="0" u="none" strike="noStrike" dirty="0" smtClean="0">
                          <a:solidFill>
                            <a:srgbClr val="000000"/>
                          </a:solidFill>
                          <a:effectLst/>
                          <a:latin typeface="Arial Narrow" panose="020B0606020202030204" pitchFamily="34" charset="0"/>
                        </a:rPr>
                        <a:t>PERFORMANCE (ALL DEPARTMENTS) GOG ONLY</a:t>
                      </a:r>
                      <a:endParaRPr lang="en-US" sz="1300" b="1" i="0" u="none" strike="noStrike" dirty="0">
                        <a:solidFill>
                          <a:srgbClr val="000000"/>
                        </a:solidFill>
                        <a:effectLst/>
                        <a:latin typeface="Arial Narrow" panose="020B0606020202030204" pitchFamily="34"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algn="ctr" fontAlgn="b"/>
                      <a:endParaRPr lang="en-US" sz="1100" b="0" i="0" u="none" strike="noStrike" dirty="0">
                        <a:solidFill>
                          <a:srgbClr val="000000"/>
                        </a:solidFill>
                        <a:effectLst/>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59112">
                <a:tc rowSpan="2">
                  <a:txBody>
                    <a:bodyPr/>
                    <a:lstStyle/>
                    <a:p>
                      <a:pPr algn="ctr" fontAlgn="b"/>
                      <a:r>
                        <a:rPr lang="en-US" sz="1300" b="1" i="0" u="none" strike="noStrike" dirty="0">
                          <a:solidFill>
                            <a:srgbClr val="000000"/>
                          </a:solidFill>
                          <a:effectLst/>
                          <a:latin typeface="Arial Narrow" panose="020B0606020202030204" pitchFamily="34" charset="0"/>
                        </a:rPr>
                        <a:t>Expenditure</a:t>
                      </a:r>
                    </a:p>
                    <a:p>
                      <a:pPr algn="l" fontAlgn="b"/>
                      <a:r>
                        <a:rPr lang="en-US" sz="1300" b="0" i="0" u="none" strike="noStrike" dirty="0">
                          <a:solidFill>
                            <a:srgbClr val="000000"/>
                          </a:solidFill>
                          <a:effectLst/>
                          <a:latin typeface="Arial Narrow" panose="020B0606020202030204" pitchFamily="34" charset="0"/>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300" b="1" i="0" u="none" strike="noStrike" dirty="0" smtClean="0">
                          <a:solidFill>
                            <a:srgbClr val="000000"/>
                          </a:solidFill>
                          <a:effectLst/>
                          <a:latin typeface="Arial Narrow" panose="020B0606020202030204" pitchFamily="34" charset="0"/>
                        </a:rPr>
                        <a:t>2017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dirty="0"/>
                    </a:p>
                  </a:txBody>
                  <a:tcPr marL="9525" marR="9525" marT="9525" marB="0" anchor="b"/>
                </a:tc>
                <a:tc gridSpan="2">
                  <a:txBody>
                    <a:bodyPr/>
                    <a:lstStyle/>
                    <a:p>
                      <a:pPr marL="0" algn="ctr" defTabSz="914400" rtl="0" eaLnBrk="1" fontAlgn="b" latinLnBrk="0" hangingPunct="1"/>
                      <a:r>
                        <a:rPr lang="en-US" sz="1300" b="1" i="0" u="none" strike="noStrike" kern="1200" dirty="0" smtClean="0">
                          <a:solidFill>
                            <a:srgbClr val="000000"/>
                          </a:solidFill>
                          <a:effectLst/>
                          <a:latin typeface="Arial Narrow" panose="020B0606020202030204" pitchFamily="34" charset="0"/>
                          <a:ea typeface="+mn-ea"/>
                          <a:cs typeface="+mn-cs"/>
                        </a:rPr>
                        <a:t>2018</a:t>
                      </a:r>
                      <a:endParaRPr lang="en-US" sz="1300" b="1" i="0" u="none" strike="noStrike" kern="1200" dirty="0">
                        <a:solidFill>
                          <a:srgbClr val="000000"/>
                        </a:solidFill>
                        <a:effectLst/>
                        <a:latin typeface="Arial Narrow" panose="020B0606020202030204" pitchFamily="34" charset="0"/>
                        <a:ea typeface="+mn-ea"/>
                        <a:cs typeface="+mn-cs"/>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marL="0" algn="ctr" defTabSz="914400" rtl="0" eaLnBrk="1" fontAlgn="b" latinLnBrk="0" hangingPunct="1"/>
                      <a:endParaRPr lang="en-US" sz="1100" b="1" i="0" u="none" strike="noStrike" kern="1200" dirty="0">
                        <a:solidFill>
                          <a:srgbClr val="000000"/>
                        </a:solidFill>
                        <a:effectLst/>
                        <a:latin typeface="Calibri"/>
                        <a:ea typeface="+mn-ea"/>
                        <a:cs typeface="+mn-cs"/>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r>
                        <a:rPr lang="en-US" sz="1200" dirty="0" smtClean="0">
                          <a:latin typeface="Arial Narrow" pitchFamily="34" charset="0"/>
                        </a:rPr>
                        <a:t>              </a:t>
                      </a:r>
                      <a:r>
                        <a:rPr lang="en-US" sz="1200" b="1" dirty="0" smtClean="0">
                          <a:latin typeface="Arial Narrow" pitchFamily="34" charset="0"/>
                        </a:rPr>
                        <a:t>2019</a:t>
                      </a:r>
                      <a:endParaRPr lang="en-US" sz="1200" b="1" dirty="0">
                        <a:latin typeface="Arial Narrow" pitchFamily="34"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marL="0" algn="ctr" defTabSz="914400" rtl="0" eaLnBrk="1" fontAlgn="b" latinLnBrk="0" hangingPunct="1"/>
                      <a:endParaRPr lang="en-US" sz="1100" b="1" i="0" u="none" strike="noStrike" kern="1200" dirty="0">
                        <a:solidFill>
                          <a:srgbClr val="000000"/>
                        </a:solidFill>
                        <a:effectLst/>
                        <a:latin typeface="Calibri"/>
                        <a:ea typeface="+mn-ea"/>
                        <a:cs typeface="+mn-cs"/>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marL="0" algn="ctr" defTabSz="914400" rtl="0" eaLnBrk="1" fontAlgn="b" latinLnBrk="0" hangingPunct="1"/>
                      <a:r>
                        <a:rPr lang="en-US" sz="1300" b="1" i="0" u="none" strike="noStrike" kern="1200" dirty="0" smtClean="0">
                          <a:solidFill>
                            <a:srgbClr val="000000"/>
                          </a:solidFill>
                          <a:effectLst/>
                          <a:latin typeface="Arial Narrow" panose="020B0606020202030204" pitchFamily="34" charset="0"/>
                          <a:ea typeface="+mn-ea"/>
                          <a:cs typeface="+mn-cs"/>
                        </a:rPr>
                        <a:t>% age</a:t>
                      </a:r>
                    </a:p>
                    <a:p>
                      <a:pPr marL="0" algn="ctr" defTabSz="914400" rtl="0" eaLnBrk="1" fontAlgn="b" latinLnBrk="0" hangingPunct="1"/>
                      <a:r>
                        <a:rPr lang="en-US" sz="1300" b="1" i="0" u="none" strike="noStrike" kern="1200" dirty="0" smtClean="0">
                          <a:solidFill>
                            <a:srgbClr val="000000"/>
                          </a:solidFill>
                          <a:effectLst/>
                          <a:latin typeface="Arial Narrow" panose="020B0606020202030204" pitchFamily="34" charset="0"/>
                          <a:ea typeface="+mn-ea"/>
                          <a:cs typeface="+mn-cs"/>
                        </a:rPr>
                        <a:t>Performance (as at July 2019</a:t>
                      </a:r>
                      <a:endParaRPr lang="en-US" sz="1300" b="1" i="0" u="none" strike="noStrike" kern="1200" dirty="0">
                        <a:solidFill>
                          <a:srgbClr val="000000"/>
                        </a:solidFill>
                        <a:effectLst/>
                        <a:latin typeface="Arial Narrow" panose="020B0606020202030204" pitchFamily="34" charset="0"/>
                        <a:ea typeface="+mn-ea"/>
                        <a:cs typeface="+mn-cs"/>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318225">
                <a:tc vMerge="1">
                  <a:txBody>
                    <a:bodyPr/>
                    <a:lstStyle/>
                    <a:p>
                      <a:pPr algn="l" fontAlgn="b"/>
                      <a:endParaRPr lang="en-US" sz="1400" b="0" i="0" u="none" strike="noStrike" dirty="0">
                        <a:solidFill>
                          <a:srgbClr val="000000"/>
                        </a:solidFill>
                        <a:effectLst/>
                        <a:latin typeface="Arial Narrow" panose="020B0606020202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300" b="1" i="0" u="none" strike="noStrike" dirty="0">
                          <a:solidFill>
                            <a:srgbClr val="000000"/>
                          </a:solidFill>
                          <a:effectLst/>
                          <a:latin typeface="Arial Narrow" panose="020B0606020202030204" pitchFamily="34" charset="0"/>
                        </a:rPr>
                        <a:t>Budget</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300" b="1" i="0" u="none" strike="noStrike" dirty="0" smtClean="0">
                          <a:solidFill>
                            <a:srgbClr val="000000"/>
                          </a:solidFill>
                          <a:effectLst/>
                          <a:latin typeface="Arial Narrow" panose="020B0606020202030204" pitchFamily="34" charset="0"/>
                        </a:rPr>
                        <a:t>Actual</a:t>
                      </a:r>
                      <a:endParaRPr lang="en-US" sz="1300" b="1" i="0" u="none" strike="noStrike" dirty="0">
                        <a:solidFill>
                          <a:srgbClr val="000000"/>
                        </a:solidFill>
                        <a:effectLst/>
                        <a:latin typeface="Arial Narrow" panose="020B0606020202030204" pitchFamily="34"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300" b="1" i="0" u="none" strike="noStrike" dirty="0">
                          <a:solidFill>
                            <a:srgbClr val="000000"/>
                          </a:solidFill>
                          <a:effectLst/>
                          <a:latin typeface="Arial Narrow" panose="020B0606020202030204" pitchFamily="34" charset="0"/>
                        </a:rPr>
                        <a:t>Budget</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endParaRPr lang="en-US" dirty="0"/>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endParaRPr lang="en-US" dirty="0"/>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300" b="1" i="0" u="none" strike="noStrike" dirty="0">
                          <a:solidFill>
                            <a:srgbClr val="000000"/>
                          </a:solidFill>
                          <a:effectLst/>
                          <a:latin typeface="Arial Narrow" panose="020B0606020202030204" pitchFamily="34" charset="0"/>
                        </a:rPr>
                        <a:t>Actual as at </a:t>
                      </a:r>
                      <a:r>
                        <a:rPr lang="en-US" sz="1300" b="1" i="0" u="none" strike="noStrike" dirty="0" smtClean="0">
                          <a:solidFill>
                            <a:srgbClr val="000000"/>
                          </a:solidFill>
                          <a:effectLst/>
                          <a:latin typeface="Arial Narrow" panose="020B0606020202030204" pitchFamily="34" charset="0"/>
                        </a:rPr>
                        <a:t>July</a:t>
                      </a:r>
                      <a:endParaRPr lang="en-US" sz="1300" b="1" i="0" u="none" strike="noStrike" dirty="0">
                        <a:solidFill>
                          <a:srgbClr val="000000"/>
                        </a:solidFill>
                        <a:effectLst/>
                        <a:latin typeface="Arial Narrow" panose="020B0606020202030204" pitchFamily="34"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marL="0" algn="ctr" defTabSz="914400" rtl="0" eaLnBrk="1" fontAlgn="b" latinLnBrk="0" hangingPunct="1"/>
                      <a:endParaRPr lang="en-US" sz="1400" b="1" i="0" u="none" strike="noStrike" kern="1200" dirty="0">
                        <a:solidFill>
                          <a:srgbClr val="000000"/>
                        </a:solidFill>
                        <a:effectLst/>
                        <a:latin typeface="Arial Narrow" panose="020B0606020202030204" pitchFamily="34" charset="0"/>
                        <a:ea typeface="+mn-ea"/>
                        <a:cs typeface="+mn-cs"/>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32836">
                <a:tc>
                  <a:txBody>
                    <a:bodyPr/>
                    <a:lstStyle/>
                    <a:p>
                      <a:pPr algn="l" fontAlgn="b"/>
                      <a:r>
                        <a:rPr lang="en-US" sz="1300" b="0" i="0" u="none" strike="noStrike" dirty="0">
                          <a:solidFill>
                            <a:srgbClr val="000000"/>
                          </a:solidFill>
                          <a:effectLst/>
                          <a:latin typeface="Arial Narrow" panose="020B0606020202030204" pitchFamily="34" charset="0"/>
                        </a:rPr>
                        <a:t>Compensation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300" dirty="0" smtClean="0">
                          <a:latin typeface="Arial" panose="020B0604020202020204" pitchFamily="34" charset="0"/>
                          <a:cs typeface="Arial" panose="020B0604020202020204" pitchFamily="34" charset="0"/>
                        </a:rPr>
                        <a:t>2,184,594.00</a:t>
                      </a:r>
                      <a:endParaRPr lang="en-US" sz="1300" dirty="0">
                        <a:latin typeface="Arial" panose="020B0604020202020204" pitchFamily="34" charset="0"/>
                        <a:cs typeface="Arial" panose="020B060402020202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300" dirty="0" smtClean="0">
                          <a:latin typeface="Arial" panose="020B0604020202020204" pitchFamily="34" charset="0"/>
                          <a:cs typeface="Arial" panose="020B0604020202020204" pitchFamily="34" charset="0"/>
                        </a:rPr>
                        <a:t>2,182,773.05</a:t>
                      </a:r>
                      <a:endParaRPr lang="en-US" sz="1300" dirty="0">
                        <a:latin typeface="Arial" panose="020B0604020202020204" pitchFamily="34" charset="0"/>
                        <a:cs typeface="Arial" panose="020B060402020202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300" dirty="0" smtClean="0">
                          <a:latin typeface="Arial" panose="020B0604020202020204" pitchFamily="34" charset="0"/>
                          <a:cs typeface="Arial" panose="020B0604020202020204" pitchFamily="34" charset="0"/>
                        </a:rPr>
                        <a:t>2,459,864.60</a:t>
                      </a:r>
                      <a:endParaRPr lang="en-US" sz="1300" dirty="0">
                        <a:latin typeface="Arial" panose="020B0604020202020204" pitchFamily="34" charset="0"/>
                        <a:cs typeface="Arial" panose="020B060402020202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r>
                        <a:rPr lang="en-US" sz="1300" dirty="0" smtClean="0"/>
                        <a:t>1,821,918.84</a:t>
                      </a:r>
                      <a:endParaRPr lang="en-US" sz="1300" dirty="0"/>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r>
                        <a:rPr lang="en-US" sz="1300" dirty="0" smtClean="0"/>
                        <a:t>2,459,864.72</a:t>
                      </a:r>
                      <a:endParaRPr lang="en-US" sz="1300" dirty="0"/>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300" b="0" i="0" u="none" strike="noStrike" dirty="0" smtClean="0">
                          <a:solidFill>
                            <a:srgbClr val="000000"/>
                          </a:solidFill>
                          <a:effectLst/>
                          <a:latin typeface="Arial" panose="020B0604020202020204" pitchFamily="34" charset="0"/>
                          <a:cs typeface="Arial" panose="020B0604020202020204" pitchFamily="34" charset="0"/>
                        </a:rPr>
                        <a:t>1,261,695.75</a:t>
                      </a:r>
                      <a:endParaRPr lang="en-US" sz="13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300" b="1" i="0" u="none" strike="noStrike" dirty="0" smtClean="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51.3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61360">
                <a:tc>
                  <a:txBody>
                    <a:bodyPr/>
                    <a:lstStyle/>
                    <a:p>
                      <a:pPr algn="l" fontAlgn="b"/>
                      <a:r>
                        <a:rPr lang="en-US" sz="1300" b="0" i="0" u="none" strike="noStrike" dirty="0">
                          <a:solidFill>
                            <a:srgbClr val="000000"/>
                          </a:solidFill>
                          <a:effectLst/>
                          <a:latin typeface="Arial Narrow" panose="020B0606020202030204" pitchFamily="34" charset="0"/>
                        </a:rPr>
                        <a:t>Goods and Services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300" dirty="0">
                          <a:solidFill>
                            <a:schemeClr val="tx1"/>
                          </a:solidFill>
                          <a:effectLst/>
                          <a:latin typeface="Arial" panose="020B0604020202020204" pitchFamily="34" charset="0"/>
                          <a:cs typeface="Arial" panose="020B0604020202020204" pitchFamily="34" charset="0"/>
                        </a:rPr>
                        <a:t> </a:t>
                      </a:r>
                      <a:r>
                        <a:rPr lang="en-US" sz="1300" dirty="0" smtClean="0">
                          <a:solidFill>
                            <a:schemeClr val="tx1"/>
                          </a:solidFill>
                          <a:effectLst/>
                          <a:latin typeface="Arial" panose="020B0604020202020204" pitchFamily="34" charset="0"/>
                          <a:cs typeface="Arial" panose="020B0604020202020204" pitchFamily="34" charset="0"/>
                        </a:rPr>
                        <a:t>41,765.00</a:t>
                      </a:r>
                      <a:endParaRPr lang="en-US" sz="1300" dirty="0">
                        <a:solidFill>
                          <a:schemeClr val="tx1"/>
                        </a:solidFill>
                        <a:effectLst/>
                        <a:latin typeface="Arial" panose="020B0604020202020204" pitchFamily="34" charset="0"/>
                        <a:ea typeface="Calibri"/>
                        <a:cs typeface="Arial" panose="020B0604020202020204" pitchFamily="34" charset="0"/>
                      </a:endParaRPr>
                    </a:p>
                  </a:txBody>
                  <a:tcPr marL="68580" marR="6858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300" dirty="0" smtClean="0">
                          <a:latin typeface="Arial" panose="020B0604020202020204" pitchFamily="34" charset="0"/>
                          <a:cs typeface="Arial" panose="020B0604020202020204" pitchFamily="34" charset="0"/>
                        </a:rPr>
                        <a:t>20,000.00</a:t>
                      </a:r>
                      <a:endParaRPr lang="en-US" sz="1300" dirty="0">
                        <a:latin typeface="Arial" panose="020B0604020202020204" pitchFamily="34" charset="0"/>
                        <a:cs typeface="Arial" panose="020B060402020202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300" u="none" strike="noStrike" dirty="0">
                          <a:effectLst/>
                          <a:latin typeface="Arial" panose="020B0604020202020204" pitchFamily="34" charset="0"/>
                          <a:cs typeface="Arial" panose="020B0604020202020204" pitchFamily="34" charset="0"/>
                        </a:rPr>
                        <a:t> </a:t>
                      </a:r>
                      <a:r>
                        <a:rPr lang="en-US" sz="1300" u="none" strike="noStrike" dirty="0" smtClean="0">
                          <a:effectLst/>
                          <a:latin typeface="Arial" panose="020B0604020202020204" pitchFamily="34" charset="0"/>
                          <a:cs typeface="Arial" panose="020B0604020202020204" pitchFamily="34" charset="0"/>
                        </a:rPr>
                        <a:t>100,831.31</a:t>
                      </a:r>
                      <a:endParaRPr lang="en-US" sz="1300" b="0" i="0" u="none" strike="noStrike" dirty="0">
                        <a:solidFill>
                          <a:srgbClr val="000000"/>
                        </a:solidFill>
                        <a:effectLst/>
                        <a:latin typeface="Arial" panose="020B0604020202020204" pitchFamily="34" charset="0"/>
                        <a:cs typeface="Arial" panose="020B0604020202020204" pitchFamily="34" charset="0"/>
                      </a:endParaRPr>
                    </a:p>
                  </a:txBody>
                  <a:tcPr marL="2422" marR="2422" marT="24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r>
                        <a:rPr lang="en-US" sz="1300" dirty="0" smtClean="0"/>
                        <a:t>158,042.37</a:t>
                      </a:r>
                      <a:endParaRPr lang="en-US" sz="1300" dirty="0"/>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r>
                        <a:rPr lang="en-US" sz="1300" dirty="0" smtClean="0"/>
                        <a:t>110,470.00</a:t>
                      </a:r>
                      <a:endParaRPr lang="en-US" sz="1300" dirty="0"/>
                    </a:p>
                  </a:txBody>
                  <a:tcPr marL="2422" marR="2422" marT="24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300" b="0" i="0" u="none" strike="noStrike" dirty="0" smtClean="0">
                          <a:solidFill>
                            <a:srgbClr val="000000"/>
                          </a:solidFill>
                          <a:effectLst/>
                          <a:latin typeface="Arial" panose="020B0604020202020204" pitchFamily="34" charset="0"/>
                          <a:cs typeface="Arial" panose="020B0604020202020204" pitchFamily="34" charset="0"/>
                        </a:rPr>
                        <a:t>-</a:t>
                      </a:r>
                      <a:endParaRPr lang="en-US" sz="13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300" b="1" i="0" u="none" strike="noStrike"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59112">
                <a:tc>
                  <a:txBody>
                    <a:bodyPr/>
                    <a:lstStyle/>
                    <a:p>
                      <a:pPr algn="l" fontAlgn="b"/>
                      <a:r>
                        <a:rPr lang="en-US" sz="1300" b="0" i="0" u="none" strike="noStrike" dirty="0">
                          <a:solidFill>
                            <a:srgbClr val="000000"/>
                          </a:solidFill>
                          <a:effectLst/>
                          <a:latin typeface="Arial Narrow" panose="020B0606020202030204" pitchFamily="34" charset="0"/>
                        </a:rPr>
                        <a:t>Assets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300" dirty="0" smtClean="0">
                          <a:latin typeface="Arial" panose="020B0604020202020204" pitchFamily="34" charset="0"/>
                          <a:cs typeface="Arial" panose="020B0604020202020204" pitchFamily="34" charset="0"/>
                        </a:rPr>
                        <a:t>-</a:t>
                      </a:r>
                      <a:endParaRPr lang="en-US" sz="1300" dirty="0">
                        <a:latin typeface="Arial" panose="020B0604020202020204" pitchFamily="34" charset="0"/>
                        <a:cs typeface="Arial" panose="020B060402020202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300" dirty="0" smtClean="0">
                          <a:latin typeface="Arial" panose="020B0604020202020204" pitchFamily="34" charset="0"/>
                          <a:cs typeface="Arial" panose="020B0604020202020204" pitchFamily="34" charset="0"/>
                        </a:rPr>
                        <a:t>-</a:t>
                      </a:r>
                      <a:endParaRPr lang="en-US" sz="1300" dirty="0">
                        <a:latin typeface="Arial" panose="020B0604020202020204" pitchFamily="34" charset="0"/>
                        <a:cs typeface="Arial" panose="020B060402020202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300" dirty="0" smtClean="0">
                          <a:latin typeface="Arial" panose="020B0604020202020204" pitchFamily="34" charset="0"/>
                          <a:cs typeface="Arial" panose="020B0604020202020204" pitchFamily="34" charset="0"/>
                        </a:rPr>
                        <a:t>-</a:t>
                      </a:r>
                      <a:endParaRPr lang="en-US" sz="1300" dirty="0">
                        <a:latin typeface="Arial" panose="020B0604020202020204" pitchFamily="34" charset="0"/>
                        <a:cs typeface="Arial" panose="020B060402020202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r>
                        <a:rPr lang="en-US" sz="1300" dirty="0" smtClean="0"/>
                        <a:t>-</a:t>
                      </a:r>
                      <a:endParaRPr lang="en-US" sz="1300" dirty="0"/>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r>
                        <a:rPr lang="en-US" sz="1300" dirty="0" smtClean="0"/>
                        <a:t>     -</a:t>
                      </a:r>
                      <a:endParaRPr lang="en-US" sz="1300" dirty="0"/>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300" b="0" i="0" u="none" strike="noStrike" dirty="0" smtClean="0">
                          <a:solidFill>
                            <a:srgbClr val="000000"/>
                          </a:solidFill>
                          <a:effectLst/>
                          <a:latin typeface="Arial" panose="020B0604020202020204" pitchFamily="34" charset="0"/>
                          <a:cs typeface="Arial" panose="020B0604020202020204" pitchFamily="34" charset="0"/>
                        </a:rPr>
                        <a:t>   -</a:t>
                      </a:r>
                      <a:endParaRPr lang="en-US" sz="13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300" b="1" i="0" u="none" strike="noStrike"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59112">
                <a:tc>
                  <a:txBody>
                    <a:bodyPr/>
                    <a:lstStyle/>
                    <a:p>
                      <a:pPr algn="l" fontAlgn="b"/>
                      <a:r>
                        <a:rPr lang="en-US" sz="1300" b="1" i="0" u="none" strike="noStrike" dirty="0">
                          <a:solidFill>
                            <a:srgbClr val="C00000"/>
                          </a:solidFill>
                          <a:effectLst>
                            <a:outerShdw blurRad="38100" dist="38100" dir="2700000" algn="tl">
                              <a:srgbClr val="000000">
                                <a:alpha val="43137"/>
                              </a:srgbClr>
                            </a:outerShdw>
                          </a:effectLst>
                          <a:latin typeface="Arial Narrow" panose="020B0606020202030204" pitchFamily="34" charset="0"/>
                        </a:rPr>
                        <a:t>Total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300" b="1" dirty="0" smtClean="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2,184,594.00</a:t>
                      </a:r>
                      <a:endParaRPr lang="en-US" sz="13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300" b="1" dirty="0" smtClean="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2,202,773.05</a:t>
                      </a:r>
                      <a:endParaRPr lang="en-US" sz="13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300" b="1" dirty="0" smtClean="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2,536,584.99</a:t>
                      </a:r>
                      <a:endParaRPr lang="en-US" sz="13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r>
                        <a:rPr lang="en-US" sz="1300" dirty="0" smtClean="0"/>
                        <a:t>1,979,961.21</a:t>
                      </a:r>
                      <a:endParaRPr lang="en-US" sz="1300" dirty="0"/>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r>
                        <a:rPr lang="en-US" sz="1300" dirty="0" smtClean="0"/>
                        <a:t>2,570,334,.72</a:t>
                      </a:r>
                      <a:endParaRPr lang="en-US" sz="1300" dirty="0"/>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300" b="1" i="0" u="none" strike="noStrike" dirty="0" smtClean="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1,261,695.75</a:t>
                      </a:r>
                      <a:endParaRPr lang="en-US" sz="1300" b="1" i="0" u="none" strike="noStrike"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300" b="1" i="0" u="none" strike="noStrike" dirty="0" smtClean="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49.1</a:t>
                      </a:r>
                      <a:endParaRPr lang="en-US" sz="1300" b="1" i="0" u="none" strike="noStrike"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3" name="Title 2"/>
          <p:cNvSpPr>
            <a:spLocks noGrp="1"/>
          </p:cNvSpPr>
          <p:nvPr>
            <p:ph type="title"/>
          </p:nvPr>
        </p:nvSpPr>
        <p:spPr>
          <a:xfrm>
            <a:off x="457200" y="228600"/>
            <a:ext cx="8229600" cy="457200"/>
          </a:xfrm>
        </p:spPr>
        <p:txBody>
          <a:bodyPr>
            <a:normAutofit fontScale="90000"/>
          </a:bodyPr>
          <a:lstStyle/>
          <a:p>
            <a:r>
              <a:rPr lang="en-US" sz="2800" b="1" dirty="0">
                <a:solidFill>
                  <a:srgbClr val="FF0000"/>
                </a:solidFill>
                <a:effectLst>
                  <a:outerShdw blurRad="38100" dist="38100" dir="2700000" algn="tl">
                    <a:srgbClr val="000000">
                      <a:alpha val="43137"/>
                    </a:srgbClr>
                  </a:outerShdw>
                </a:effectLst>
              </a:rPr>
              <a:t>FINANCIAL </a:t>
            </a:r>
            <a:r>
              <a:rPr lang="en-US" sz="2800" b="1" dirty="0" smtClean="0">
                <a:solidFill>
                  <a:srgbClr val="FF0000"/>
                </a:solidFill>
                <a:effectLst>
                  <a:outerShdw blurRad="38100" dist="38100" dir="2700000" algn="tl">
                    <a:srgbClr val="000000">
                      <a:alpha val="43137"/>
                    </a:srgbClr>
                  </a:outerShdw>
                </a:effectLst>
              </a:rPr>
              <a:t>PERFORMANCE-EXPENDITURE</a:t>
            </a:r>
            <a:endParaRPr lang="en-US" sz="2800" b="1" dirty="0">
              <a:solidFill>
                <a:srgbClr val="FF0000"/>
              </a:solidFill>
              <a:effectLst>
                <a:outerShdw blurRad="38100" dist="38100" dir="2700000" algn="tl">
                  <a:srgbClr val="000000">
                    <a:alpha val="43137"/>
                  </a:srgbClr>
                </a:outerShdw>
              </a:effectLst>
            </a:endParaRPr>
          </a:p>
        </p:txBody>
      </p:sp>
      <p:sp>
        <p:nvSpPr>
          <p:cNvPr id="4" name="Slide Number Placeholder 3"/>
          <p:cNvSpPr>
            <a:spLocks noGrp="1"/>
          </p:cNvSpPr>
          <p:nvPr>
            <p:ph type="sldNum" sz="quarter" idx="12"/>
          </p:nvPr>
        </p:nvSpPr>
        <p:spPr/>
        <p:txBody>
          <a:bodyPr/>
          <a:lstStyle/>
          <a:p>
            <a:fld id="{571CD3C2-A472-4BA3-88D7-833F7D0C5725}" type="slidenum">
              <a:rPr lang="en-US" smtClean="0"/>
              <a:t>17</a:t>
            </a:fld>
            <a:endParaRPr lang="en-US"/>
          </a:p>
        </p:txBody>
      </p:sp>
    </p:spTree>
    <p:extLst>
      <p:ext uri="{BB962C8B-B14F-4D97-AF65-F5344CB8AC3E}">
        <p14:creationId xmlns:p14="http://schemas.microsoft.com/office/powerpoint/2010/main" val="404986064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C00000"/>
                </a:solidFill>
              </a:rPr>
              <a:t>2019 KEY ACHIEVEMENTS</a:t>
            </a:r>
            <a:endParaRPr lang="en-US" dirty="0">
              <a:solidFill>
                <a:srgbClr val="C00000"/>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83855973"/>
              </p:ext>
            </p:extLst>
          </p:nvPr>
        </p:nvGraphicFramePr>
        <p:xfrm>
          <a:off x="457200" y="1219197"/>
          <a:ext cx="7543800" cy="4452339"/>
        </p:xfrm>
        <a:graphic>
          <a:graphicData uri="http://schemas.openxmlformats.org/drawingml/2006/table">
            <a:tbl>
              <a:tblPr firstRow="1" bandRow="1">
                <a:tableStyleId>{5940675A-B579-460E-94D1-54222C63F5DA}</a:tableStyleId>
              </a:tblPr>
              <a:tblGrid>
                <a:gridCol w="914400"/>
                <a:gridCol w="6629400"/>
              </a:tblGrid>
              <a:tr h="406298">
                <a:tc>
                  <a:txBody>
                    <a:bodyPr/>
                    <a:lstStyle/>
                    <a:p>
                      <a:pPr algn="l"/>
                      <a:r>
                        <a:rPr lang="en-US" sz="2000" dirty="0" smtClean="0">
                          <a:solidFill>
                            <a:schemeClr val="tx1"/>
                          </a:solidFill>
                        </a:rPr>
                        <a:t>S/N</a:t>
                      </a:r>
                      <a:endParaRPr lang="en-US" sz="2000" dirty="0">
                        <a:solidFill>
                          <a:schemeClr val="tx1"/>
                        </a:solidFill>
                      </a:endParaRPr>
                    </a:p>
                  </a:txBody>
                  <a:tcPr/>
                </a:tc>
                <a:tc>
                  <a:txBody>
                    <a:bodyPr/>
                    <a:lstStyle/>
                    <a:p>
                      <a:pPr algn="l"/>
                      <a:r>
                        <a:rPr lang="en-US" sz="2000" dirty="0" smtClean="0">
                          <a:solidFill>
                            <a:schemeClr val="tx1"/>
                          </a:solidFill>
                        </a:rPr>
                        <a:t>PROGRAMME</a:t>
                      </a:r>
                      <a:r>
                        <a:rPr lang="en-US" sz="2000" baseline="0" dirty="0" smtClean="0">
                          <a:solidFill>
                            <a:schemeClr val="tx1"/>
                          </a:solidFill>
                        </a:rPr>
                        <a:t> /PROJECTS</a:t>
                      </a:r>
                      <a:endParaRPr lang="en-US" sz="2000" dirty="0">
                        <a:solidFill>
                          <a:schemeClr val="tx1"/>
                        </a:solidFill>
                      </a:endParaRPr>
                    </a:p>
                  </a:txBody>
                  <a:tcPr/>
                </a:tc>
              </a:tr>
              <a:tr h="406298">
                <a:tc>
                  <a:txBody>
                    <a:bodyPr/>
                    <a:lstStyle/>
                    <a:p>
                      <a:pPr marL="0" indent="0" algn="l">
                        <a:buFontTx/>
                        <a:buNone/>
                      </a:pPr>
                      <a:r>
                        <a:rPr lang="en-US" sz="2000" dirty="0" smtClean="0">
                          <a:solidFill>
                            <a:schemeClr val="tx1"/>
                          </a:solidFill>
                        </a:rPr>
                        <a:t>1</a:t>
                      </a:r>
                      <a:endParaRPr lang="en-US" sz="2000" dirty="0">
                        <a:solidFill>
                          <a:schemeClr val="tx1"/>
                        </a:solidFill>
                      </a:endParaRPr>
                    </a:p>
                  </a:txBody>
                  <a:tcPr/>
                </a:tc>
                <a:tc>
                  <a:txBody>
                    <a:bodyPr/>
                    <a:lstStyle/>
                    <a:p>
                      <a:pPr algn="l" fontAlgn="ctr"/>
                      <a:r>
                        <a:rPr lang="en-US" sz="2000" u="none" strike="noStrike" dirty="0" smtClean="0">
                          <a:solidFill>
                            <a:schemeClr val="tx1"/>
                          </a:solidFill>
                          <a:effectLst/>
                        </a:rPr>
                        <a:t>Rehabilitation of Odumase</a:t>
                      </a:r>
                      <a:r>
                        <a:rPr lang="en-US" sz="2000" u="none" strike="noStrike" baseline="0" dirty="0" smtClean="0">
                          <a:solidFill>
                            <a:schemeClr val="tx1"/>
                          </a:solidFill>
                          <a:effectLst/>
                        </a:rPr>
                        <a:t> market</a:t>
                      </a:r>
                      <a:endParaRPr lang="en-US" sz="2000" b="0" i="0" u="none" strike="noStrike" dirty="0">
                        <a:solidFill>
                          <a:schemeClr val="tx1"/>
                        </a:solidFill>
                        <a:effectLst/>
                        <a:latin typeface="+mj-lt"/>
                      </a:endParaRPr>
                    </a:p>
                  </a:txBody>
                  <a:tcPr marL="9525" marR="9525" marT="9525" marB="0" anchor="ctr"/>
                </a:tc>
              </a:tr>
              <a:tr h="406298">
                <a:tc>
                  <a:txBody>
                    <a:bodyPr/>
                    <a:lstStyle/>
                    <a:p>
                      <a:pPr marL="0" indent="0" algn="l">
                        <a:buFontTx/>
                        <a:buNone/>
                      </a:pPr>
                      <a:r>
                        <a:rPr lang="en-US" sz="2000" dirty="0" smtClean="0">
                          <a:solidFill>
                            <a:schemeClr val="tx1"/>
                          </a:solidFill>
                        </a:rPr>
                        <a:t>2</a:t>
                      </a:r>
                      <a:endParaRPr lang="en-US" sz="2000" dirty="0">
                        <a:solidFill>
                          <a:schemeClr val="tx1"/>
                        </a:solidFill>
                      </a:endParaRPr>
                    </a:p>
                  </a:txBody>
                  <a:tcPr/>
                </a:tc>
                <a:tc>
                  <a:txBody>
                    <a:bodyPr/>
                    <a:lstStyle/>
                    <a:p>
                      <a:pPr algn="l" fontAlgn="ctr"/>
                      <a:r>
                        <a:rPr lang="en-US" sz="2000" u="none" strike="noStrike" dirty="0">
                          <a:solidFill>
                            <a:schemeClr val="tx1"/>
                          </a:solidFill>
                          <a:effectLst/>
                        </a:rPr>
                        <a:t>Completion of 1 No 3Unit Classroom Block at </a:t>
                      </a:r>
                      <a:r>
                        <a:rPr lang="en-US" sz="2000" u="none" strike="noStrike" dirty="0" err="1">
                          <a:solidFill>
                            <a:schemeClr val="tx1"/>
                          </a:solidFill>
                          <a:effectLst/>
                        </a:rPr>
                        <a:t>Kyekyebease</a:t>
                      </a:r>
                      <a:endParaRPr lang="en-US" sz="2000" b="0" i="0" u="none" strike="noStrike" dirty="0">
                        <a:solidFill>
                          <a:schemeClr val="tx1"/>
                        </a:solidFill>
                        <a:effectLst/>
                        <a:latin typeface="+mj-lt"/>
                      </a:endParaRPr>
                    </a:p>
                  </a:txBody>
                  <a:tcPr marL="9525" marR="9525" marT="9525" marB="0" anchor="ctr"/>
                </a:tc>
              </a:tr>
              <a:tr h="406298">
                <a:tc>
                  <a:txBody>
                    <a:bodyPr/>
                    <a:lstStyle/>
                    <a:p>
                      <a:pPr marL="0" indent="0" algn="l">
                        <a:buFontTx/>
                        <a:buNone/>
                      </a:pPr>
                      <a:r>
                        <a:rPr lang="en-US" sz="2000" dirty="0" smtClean="0">
                          <a:solidFill>
                            <a:schemeClr val="tx1"/>
                          </a:solidFill>
                        </a:rPr>
                        <a:t>3</a:t>
                      </a:r>
                      <a:endParaRPr lang="en-US" sz="2000" dirty="0">
                        <a:solidFill>
                          <a:schemeClr val="tx1"/>
                        </a:solidFill>
                      </a:endParaRPr>
                    </a:p>
                  </a:txBody>
                  <a:tcPr/>
                </a:tc>
                <a:tc>
                  <a:txBody>
                    <a:bodyPr/>
                    <a:lstStyle/>
                    <a:p>
                      <a:pPr algn="l" fontAlgn="ctr"/>
                      <a:r>
                        <a:rPr lang="en-US" sz="2000" u="none" strike="noStrike" dirty="0">
                          <a:solidFill>
                            <a:schemeClr val="tx1"/>
                          </a:solidFill>
                          <a:effectLst/>
                        </a:rPr>
                        <a:t>Completion of ICT Centre at Dwease</a:t>
                      </a:r>
                      <a:endParaRPr lang="en-US" sz="2000" b="0" i="0" u="none" strike="noStrike" dirty="0">
                        <a:solidFill>
                          <a:schemeClr val="tx1"/>
                        </a:solidFill>
                        <a:effectLst/>
                        <a:latin typeface="+mj-lt"/>
                      </a:endParaRPr>
                    </a:p>
                  </a:txBody>
                  <a:tcPr marL="9525" marR="9525" marT="9525" marB="0" anchor="ctr"/>
                </a:tc>
              </a:tr>
              <a:tr h="614456">
                <a:tc>
                  <a:txBody>
                    <a:bodyPr/>
                    <a:lstStyle/>
                    <a:p>
                      <a:pPr marL="0" indent="0" algn="l">
                        <a:buFontTx/>
                        <a:buNone/>
                      </a:pPr>
                      <a:r>
                        <a:rPr lang="en-US" sz="2000" dirty="0" smtClean="0">
                          <a:solidFill>
                            <a:schemeClr val="tx1"/>
                          </a:solidFill>
                        </a:rPr>
                        <a:t>4</a:t>
                      </a:r>
                      <a:endParaRPr lang="en-US" sz="2000" dirty="0">
                        <a:solidFill>
                          <a:schemeClr val="tx1"/>
                        </a:solidFill>
                      </a:endParaRPr>
                    </a:p>
                  </a:txBody>
                  <a:tcPr/>
                </a:tc>
                <a:tc>
                  <a:txBody>
                    <a:bodyPr/>
                    <a:lstStyle/>
                    <a:p>
                      <a:pPr marL="0" marR="0" algn="l" defTabSz="914400" rtl="0" eaLnBrk="1" latinLnBrk="0" hangingPunct="1">
                        <a:lnSpc>
                          <a:spcPct val="115000"/>
                        </a:lnSpc>
                        <a:spcBef>
                          <a:spcPts val="0"/>
                        </a:spcBef>
                        <a:spcAft>
                          <a:spcPts val="0"/>
                        </a:spcAft>
                      </a:pPr>
                      <a:r>
                        <a:rPr lang="en-US" sz="2000" kern="1200" dirty="0" smtClean="0">
                          <a:solidFill>
                            <a:schemeClr val="tx1"/>
                          </a:solidFill>
                          <a:effectLst/>
                        </a:rPr>
                        <a:t>Construction</a:t>
                      </a:r>
                      <a:r>
                        <a:rPr lang="en-US" sz="2000" kern="1200" baseline="0" dirty="0" smtClean="0">
                          <a:solidFill>
                            <a:schemeClr val="tx1"/>
                          </a:solidFill>
                          <a:effectLst/>
                        </a:rPr>
                        <a:t> of 1 No. 3 unit classroom block at </a:t>
                      </a:r>
                      <a:r>
                        <a:rPr lang="en-US" sz="2000" kern="1200" baseline="0" dirty="0" err="1" smtClean="0">
                          <a:solidFill>
                            <a:schemeClr val="tx1"/>
                          </a:solidFill>
                          <a:effectLst/>
                        </a:rPr>
                        <a:t>Abosometweagya</a:t>
                      </a:r>
                      <a:r>
                        <a:rPr lang="en-US" sz="2000" kern="1200" baseline="0" dirty="0" smtClean="0">
                          <a:solidFill>
                            <a:schemeClr val="tx1"/>
                          </a:solidFill>
                          <a:effectLst/>
                        </a:rPr>
                        <a:t> with ancillary facilities</a:t>
                      </a:r>
                      <a:endParaRPr lang="en-US" sz="2000" b="0" kern="1200" dirty="0">
                        <a:solidFill>
                          <a:schemeClr val="tx1"/>
                        </a:solidFill>
                        <a:effectLst/>
                        <a:latin typeface="+mj-lt"/>
                        <a:ea typeface="+mn-ea"/>
                        <a:cs typeface="+mn-cs"/>
                      </a:endParaRPr>
                    </a:p>
                  </a:txBody>
                  <a:tcPr marL="68580" marR="68580" marT="0" marB="0"/>
                </a:tc>
              </a:tr>
              <a:tr h="406298">
                <a:tc>
                  <a:txBody>
                    <a:bodyPr/>
                    <a:lstStyle/>
                    <a:p>
                      <a:pPr marL="0" indent="0" algn="l">
                        <a:buFontTx/>
                        <a:buNone/>
                      </a:pPr>
                      <a:r>
                        <a:rPr lang="en-US" sz="2000" dirty="0" smtClean="0">
                          <a:solidFill>
                            <a:schemeClr val="tx1"/>
                          </a:solidFill>
                        </a:rPr>
                        <a:t>5</a:t>
                      </a:r>
                      <a:endParaRPr lang="en-US" sz="2000" dirty="0">
                        <a:solidFill>
                          <a:schemeClr val="tx1"/>
                        </a:solidFill>
                      </a:endParaRPr>
                    </a:p>
                  </a:txBody>
                  <a:tcPr/>
                </a:tc>
                <a:tc>
                  <a:txBody>
                    <a:bodyPr/>
                    <a:lstStyle/>
                    <a:p>
                      <a:pPr algn="l"/>
                      <a:r>
                        <a:rPr lang="en-US" sz="2000" dirty="0" smtClean="0">
                          <a:solidFill>
                            <a:schemeClr val="tx1"/>
                          </a:solidFill>
                        </a:rPr>
                        <a:t>Supply of Electrical Accessories</a:t>
                      </a:r>
                      <a:endParaRPr lang="en-US" sz="2000" b="0" dirty="0">
                        <a:solidFill>
                          <a:schemeClr val="tx1"/>
                        </a:solidFill>
                        <a:latin typeface="+mj-lt"/>
                      </a:endParaRPr>
                    </a:p>
                  </a:txBody>
                  <a:tcPr/>
                </a:tc>
              </a:tr>
              <a:tr h="406298">
                <a:tc>
                  <a:txBody>
                    <a:bodyPr/>
                    <a:lstStyle/>
                    <a:p>
                      <a:pPr marL="0" indent="0" algn="l">
                        <a:buFontTx/>
                        <a:buNone/>
                      </a:pPr>
                      <a:r>
                        <a:rPr lang="en-US" sz="2000" dirty="0" smtClean="0">
                          <a:solidFill>
                            <a:schemeClr val="tx1"/>
                          </a:solidFill>
                        </a:rPr>
                        <a:t>6</a:t>
                      </a:r>
                      <a:endParaRPr lang="en-US" sz="2000" dirty="0">
                        <a:solidFill>
                          <a:schemeClr val="tx1"/>
                        </a:solidFill>
                      </a:endParaRPr>
                    </a:p>
                  </a:txBody>
                  <a:tcPr/>
                </a:tc>
                <a:tc>
                  <a:txBody>
                    <a:bodyPr/>
                    <a:lstStyle/>
                    <a:p>
                      <a:pPr algn="l"/>
                      <a:r>
                        <a:rPr lang="en-US" sz="2000" dirty="0" smtClean="0">
                          <a:solidFill>
                            <a:schemeClr val="tx1"/>
                          </a:solidFill>
                        </a:rPr>
                        <a:t>Reshaping</a:t>
                      </a:r>
                      <a:r>
                        <a:rPr lang="en-US" sz="2000" baseline="0" dirty="0" smtClean="0">
                          <a:solidFill>
                            <a:schemeClr val="tx1"/>
                          </a:solidFill>
                        </a:rPr>
                        <a:t> of 15km Selected Roads in the Municipality</a:t>
                      </a:r>
                      <a:endParaRPr lang="en-US" sz="2000" b="0" dirty="0">
                        <a:solidFill>
                          <a:schemeClr val="tx1"/>
                        </a:solidFill>
                        <a:latin typeface="+mj-lt"/>
                      </a:endParaRPr>
                    </a:p>
                  </a:txBody>
                  <a:tcPr/>
                </a:tc>
              </a:tr>
              <a:tr h="500915">
                <a:tc>
                  <a:txBody>
                    <a:bodyPr/>
                    <a:lstStyle/>
                    <a:p>
                      <a:pPr marL="0" indent="0" algn="l">
                        <a:buFontTx/>
                        <a:buNone/>
                      </a:pPr>
                      <a:r>
                        <a:rPr lang="en-US" sz="2000" dirty="0" smtClean="0">
                          <a:solidFill>
                            <a:schemeClr val="tx1"/>
                          </a:solidFill>
                        </a:rPr>
                        <a:t>7</a:t>
                      </a:r>
                      <a:endParaRPr lang="en-US" sz="200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u="none" strike="noStrike" dirty="0" smtClean="0">
                          <a:solidFill>
                            <a:schemeClr val="tx1"/>
                          </a:solidFill>
                          <a:effectLst/>
                        </a:rPr>
                        <a:t>Provision of ancillary facilities for slaughter house </a:t>
                      </a:r>
                      <a:endParaRPr lang="en-US" sz="2000" b="0" i="0" u="none" strike="noStrike" dirty="0" smtClean="0">
                        <a:solidFill>
                          <a:schemeClr val="tx1"/>
                        </a:solidFill>
                        <a:effectLst/>
                        <a:latin typeface="+mj-lt"/>
                      </a:endParaRPr>
                    </a:p>
                  </a:txBody>
                  <a:tcPr/>
                </a:tc>
              </a:tr>
              <a:tr h="406298">
                <a:tc>
                  <a:txBody>
                    <a:bodyPr/>
                    <a:lstStyle/>
                    <a:p>
                      <a:pPr marL="0" indent="0" algn="l">
                        <a:buFontTx/>
                        <a:buNone/>
                      </a:pPr>
                      <a:r>
                        <a:rPr lang="en-US" sz="2000" dirty="0" smtClean="0">
                          <a:solidFill>
                            <a:schemeClr val="tx1"/>
                          </a:solidFill>
                        </a:rPr>
                        <a:t>8</a:t>
                      </a:r>
                      <a:endParaRPr lang="en-US" sz="2000" dirty="0">
                        <a:solidFill>
                          <a:schemeClr val="tx1"/>
                        </a:solidFill>
                      </a:endParaRPr>
                    </a:p>
                  </a:txBody>
                  <a:tcPr/>
                </a:tc>
                <a:tc>
                  <a:txBody>
                    <a:bodyPr/>
                    <a:lstStyle/>
                    <a:p>
                      <a:pPr algn="l"/>
                      <a:r>
                        <a:rPr lang="en-US" sz="2000" dirty="0" smtClean="0">
                          <a:solidFill>
                            <a:schemeClr val="tx1"/>
                          </a:solidFill>
                        </a:rPr>
                        <a:t>Drilling and </a:t>
                      </a:r>
                      <a:r>
                        <a:rPr lang="en-US" sz="2000" dirty="0" err="1" smtClean="0">
                          <a:solidFill>
                            <a:schemeClr val="tx1"/>
                          </a:solidFill>
                        </a:rPr>
                        <a:t>Mechanisation</a:t>
                      </a:r>
                      <a:r>
                        <a:rPr lang="en-US" sz="2000" dirty="0" smtClean="0">
                          <a:solidFill>
                            <a:schemeClr val="tx1"/>
                          </a:solidFill>
                        </a:rPr>
                        <a:t> of 3No. Borehole</a:t>
                      </a:r>
                      <a:endParaRPr lang="en-US" sz="2000" dirty="0">
                        <a:solidFill>
                          <a:schemeClr val="tx1"/>
                        </a:solidFill>
                      </a:endParaRPr>
                    </a:p>
                  </a:txBody>
                  <a:tcPr/>
                </a:tc>
              </a:tr>
              <a:tr h="406298">
                <a:tc>
                  <a:txBody>
                    <a:bodyPr/>
                    <a:lstStyle/>
                    <a:p>
                      <a:pPr marL="0" indent="0">
                        <a:buFontTx/>
                        <a:buNone/>
                      </a:pPr>
                      <a:r>
                        <a:rPr lang="en-US" dirty="0" smtClean="0">
                          <a:solidFill>
                            <a:srgbClr val="C00000"/>
                          </a:solidFill>
                        </a:rPr>
                        <a:t>9</a:t>
                      </a:r>
                      <a:endParaRPr lang="en-US" dirty="0">
                        <a:solidFill>
                          <a:srgbClr val="C00000"/>
                        </a:solidFill>
                      </a:endParaRPr>
                    </a:p>
                  </a:txBody>
                  <a:tcPr/>
                </a:tc>
                <a:tc>
                  <a:txBody>
                    <a:bodyPr/>
                    <a:lstStyle/>
                    <a:p>
                      <a:endParaRPr lang="en-US" dirty="0">
                        <a:solidFill>
                          <a:srgbClr val="C00000"/>
                        </a:solidFill>
                      </a:endParaRPr>
                    </a:p>
                  </a:txBody>
                  <a:tcPr/>
                </a:tc>
              </a:tr>
            </a:tbl>
          </a:graphicData>
        </a:graphic>
      </p:graphicFrame>
      <p:sp>
        <p:nvSpPr>
          <p:cNvPr id="4" name="Slide Number Placeholder 3"/>
          <p:cNvSpPr>
            <a:spLocks noGrp="1"/>
          </p:cNvSpPr>
          <p:nvPr>
            <p:ph type="sldNum" sz="quarter" idx="12"/>
          </p:nvPr>
        </p:nvSpPr>
        <p:spPr/>
        <p:txBody>
          <a:bodyPr/>
          <a:lstStyle/>
          <a:p>
            <a:fld id="{571CD3C2-A472-4BA3-88D7-833F7D0C5725}" type="slidenum">
              <a:rPr lang="en-US" smtClean="0"/>
              <a:t>18</a:t>
            </a:fld>
            <a:endParaRPr lang="en-US"/>
          </a:p>
        </p:txBody>
      </p:sp>
    </p:spTree>
    <p:extLst>
      <p:ext uri="{BB962C8B-B14F-4D97-AF65-F5344CB8AC3E}">
        <p14:creationId xmlns:p14="http://schemas.microsoft.com/office/powerpoint/2010/main" val="413039330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9592"/>
            <a:ext cx="8229600" cy="334962"/>
          </a:xfrm>
        </p:spPr>
        <p:txBody>
          <a:bodyPr>
            <a:normAutofit fontScale="90000"/>
          </a:bodyPr>
          <a:lstStyle/>
          <a:p>
            <a:r>
              <a:rPr lang="en-US" sz="2500" b="1" dirty="0" smtClean="0">
                <a:solidFill>
                  <a:srgbClr val="C00000"/>
                </a:solidFill>
                <a:effectLst>
                  <a:outerShdw blurRad="38100" dist="38100" dir="2700000" algn="tl">
                    <a:srgbClr val="000000">
                      <a:alpha val="43137"/>
                    </a:srgbClr>
                  </a:outerShdw>
                </a:effectLst>
              </a:rPr>
              <a:t>2019 BUDGET PROGRAMME PERFORMANCE </a:t>
            </a:r>
            <a:endParaRPr lang="en-US" sz="2500" b="1" dirty="0">
              <a:solidFill>
                <a:srgbClr val="C00000"/>
              </a:solidFill>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45945853"/>
              </p:ext>
            </p:extLst>
          </p:nvPr>
        </p:nvGraphicFramePr>
        <p:xfrm>
          <a:off x="609600" y="761999"/>
          <a:ext cx="8229600" cy="4712215"/>
        </p:xfrm>
        <a:graphic>
          <a:graphicData uri="http://schemas.openxmlformats.org/drawingml/2006/table">
            <a:tbl>
              <a:tblPr firstRow="1" bandRow="1">
                <a:tableStyleId>{5940675A-B579-460E-94D1-54222C63F5DA}</a:tableStyleId>
              </a:tblPr>
              <a:tblGrid>
                <a:gridCol w="3277892"/>
                <a:gridCol w="2510725"/>
                <a:gridCol w="2440983"/>
              </a:tblGrid>
              <a:tr h="797562">
                <a:tc>
                  <a:txBody>
                    <a:bodyPr/>
                    <a:lstStyle/>
                    <a:p>
                      <a:pPr algn="ctr"/>
                      <a:r>
                        <a:rPr lang="en-US" sz="2000" b="1" dirty="0" smtClean="0">
                          <a:effectLst>
                            <a:outerShdw blurRad="38100" dist="38100" dir="2700000" algn="tl">
                              <a:srgbClr val="000000">
                                <a:alpha val="43137"/>
                              </a:srgbClr>
                            </a:outerShdw>
                          </a:effectLst>
                        </a:rPr>
                        <a:t>Name</a:t>
                      </a:r>
                      <a:r>
                        <a:rPr lang="en-US" sz="2000" b="1" baseline="0" dirty="0" smtClean="0">
                          <a:effectLst>
                            <a:outerShdw blurRad="38100" dist="38100" dir="2700000" algn="tl">
                              <a:srgbClr val="000000">
                                <a:alpha val="43137"/>
                              </a:srgbClr>
                            </a:outerShdw>
                          </a:effectLst>
                        </a:rPr>
                        <a:t> of Budget </a:t>
                      </a:r>
                      <a:r>
                        <a:rPr lang="en-US" sz="2000" b="1" dirty="0" smtClean="0">
                          <a:effectLst>
                            <a:outerShdw blurRad="38100" dist="38100" dir="2700000" algn="tl">
                              <a:srgbClr val="000000">
                                <a:alpha val="43137"/>
                              </a:srgbClr>
                            </a:outerShdw>
                          </a:effectLst>
                        </a:rPr>
                        <a:t>Programme</a:t>
                      </a:r>
                      <a:endParaRPr lang="en-US" sz="2000" b="1" dirty="0">
                        <a:effectLst>
                          <a:outerShdw blurRad="38100" dist="38100" dir="2700000" algn="tl">
                            <a:srgbClr val="000000">
                              <a:alpha val="43137"/>
                            </a:srgbClr>
                          </a:outerShdw>
                        </a:effectLst>
                      </a:endParaRPr>
                    </a:p>
                  </a:txBody>
                  <a:tcPr/>
                </a:tc>
                <a:tc>
                  <a:txBody>
                    <a:bodyPr/>
                    <a:lstStyle/>
                    <a:p>
                      <a:pPr algn="ctr"/>
                      <a:r>
                        <a:rPr lang="en-US" sz="2000" b="1" dirty="0" smtClean="0">
                          <a:effectLst>
                            <a:outerShdw blurRad="38100" dist="38100" dir="2700000" algn="tl">
                              <a:srgbClr val="000000">
                                <a:alpha val="43137"/>
                              </a:srgbClr>
                            </a:outerShdw>
                          </a:effectLst>
                        </a:rPr>
                        <a:t>Budget </a:t>
                      </a:r>
                      <a:endParaRPr lang="en-US" sz="2000" b="1" dirty="0">
                        <a:effectLst>
                          <a:outerShdw blurRad="38100" dist="38100" dir="2700000" algn="tl">
                            <a:srgbClr val="000000">
                              <a:alpha val="43137"/>
                            </a:srgbClr>
                          </a:outerShdw>
                        </a:effectLst>
                      </a:endParaRPr>
                    </a:p>
                  </a:txBody>
                  <a:tcPr/>
                </a:tc>
                <a:tc>
                  <a:txBody>
                    <a:bodyPr/>
                    <a:lstStyle/>
                    <a:p>
                      <a:pPr algn="ctr"/>
                      <a:r>
                        <a:rPr lang="en-US" sz="2000" b="1" dirty="0" smtClean="0">
                          <a:effectLst>
                            <a:outerShdw blurRad="38100" dist="38100" dir="2700000" algn="tl">
                              <a:srgbClr val="000000">
                                <a:alpha val="43137"/>
                              </a:srgbClr>
                            </a:outerShdw>
                          </a:effectLst>
                        </a:rPr>
                        <a:t>Actual as at July 2019</a:t>
                      </a:r>
                      <a:endParaRPr lang="en-US" sz="2000" b="1" dirty="0">
                        <a:effectLst>
                          <a:outerShdw blurRad="38100" dist="38100" dir="2700000" algn="tl">
                            <a:srgbClr val="000000">
                              <a:alpha val="43137"/>
                            </a:srgbClr>
                          </a:outerShdw>
                        </a:effectLst>
                      </a:endParaRPr>
                    </a:p>
                  </a:txBody>
                  <a:tcPr/>
                </a:tc>
              </a:tr>
              <a:tr h="883918">
                <a:tc>
                  <a:txBody>
                    <a:bodyPr/>
                    <a:lstStyle/>
                    <a:p>
                      <a:pPr marL="0" marR="0" algn="l" defTabSz="914400" rtl="0" eaLnBrk="1" latinLnBrk="0" hangingPunct="1">
                        <a:lnSpc>
                          <a:spcPct val="115000"/>
                        </a:lnSpc>
                        <a:spcBef>
                          <a:spcPts val="0"/>
                        </a:spcBef>
                        <a:spcAft>
                          <a:spcPts val="0"/>
                        </a:spcAft>
                      </a:pPr>
                      <a:r>
                        <a:rPr lang="en-US" sz="2000" kern="1200" dirty="0" smtClean="0">
                          <a:effectLst/>
                        </a:rPr>
                        <a:t>Management and Administration</a:t>
                      </a:r>
                      <a:endParaRPr lang="en-US" sz="2000" b="1" kern="1200" dirty="0">
                        <a:solidFill>
                          <a:schemeClr val="tx1"/>
                        </a:solidFill>
                        <a:effectLst/>
                        <a:latin typeface="+mn-lt"/>
                        <a:ea typeface="+mn-ea"/>
                        <a:cs typeface="+mn-cs"/>
                      </a:endParaRPr>
                    </a:p>
                  </a:txBody>
                  <a:tcPr marL="68580" marR="68580" marT="0" marB="0"/>
                </a:tc>
                <a:tc>
                  <a:txBody>
                    <a:bodyPr/>
                    <a:lstStyle/>
                    <a:p>
                      <a:r>
                        <a:rPr lang="en-US" sz="2000" dirty="0" smtClean="0"/>
                        <a:t>3,239,969.49</a:t>
                      </a:r>
                      <a:endParaRPr lang="en-US" sz="20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1,059,434.44</a:t>
                      </a:r>
                    </a:p>
                    <a:p>
                      <a:endParaRPr lang="en-US" sz="2000" dirty="0"/>
                    </a:p>
                  </a:txBody>
                  <a:tcPr/>
                </a:tc>
              </a:tr>
              <a:tr h="414732">
                <a:tc>
                  <a:txBody>
                    <a:bodyPr/>
                    <a:lstStyle/>
                    <a:p>
                      <a:pPr marL="0" marR="0" algn="l" defTabSz="914400" rtl="0" eaLnBrk="1" latinLnBrk="0" hangingPunct="1">
                        <a:lnSpc>
                          <a:spcPct val="115000"/>
                        </a:lnSpc>
                        <a:spcBef>
                          <a:spcPts val="0"/>
                        </a:spcBef>
                        <a:spcAft>
                          <a:spcPts val="0"/>
                        </a:spcAft>
                      </a:pPr>
                      <a:r>
                        <a:rPr lang="en-US" sz="2000" kern="1200" dirty="0" smtClean="0">
                          <a:effectLst/>
                        </a:rPr>
                        <a:t>Social</a:t>
                      </a:r>
                      <a:r>
                        <a:rPr lang="en-US" sz="2000" kern="1200" baseline="0" dirty="0" smtClean="0">
                          <a:effectLst/>
                        </a:rPr>
                        <a:t> Service Delivery</a:t>
                      </a:r>
                      <a:endParaRPr lang="en-US" sz="2000" b="1" kern="1200" dirty="0">
                        <a:solidFill>
                          <a:schemeClr val="tx1"/>
                        </a:solidFill>
                        <a:effectLst/>
                        <a:latin typeface="+mn-lt"/>
                        <a:ea typeface="+mn-ea"/>
                        <a:cs typeface="+mn-cs"/>
                      </a:endParaRPr>
                    </a:p>
                  </a:txBody>
                  <a:tcPr marL="68580" marR="68580" marT="0" marB="0"/>
                </a:tc>
                <a:tc>
                  <a:txBody>
                    <a:bodyPr/>
                    <a:lstStyle/>
                    <a:p>
                      <a:r>
                        <a:rPr lang="en-US" sz="2000" dirty="0" smtClean="0"/>
                        <a:t>2,868,002.02</a:t>
                      </a:r>
                      <a:endParaRPr lang="en-US" sz="2000" dirty="0"/>
                    </a:p>
                  </a:txBody>
                  <a:tcPr/>
                </a:tc>
                <a:tc>
                  <a:txBody>
                    <a:bodyPr/>
                    <a:lstStyle/>
                    <a:p>
                      <a:r>
                        <a:rPr lang="en-US" sz="2000" dirty="0" smtClean="0"/>
                        <a:t>882,862.03</a:t>
                      </a:r>
                      <a:endParaRPr lang="en-US" sz="2000" dirty="0"/>
                    </a:p>
                  </a:txBody>
                  <a:tcPr/>
                </a:tc>
              </a:tr>
              <a:tr h="733757">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2000" kern="1200" dirty="0">
                          <a:effectLst/>
                        </a:rPr>
                        <a:t> </a:t>
                      </a:r>
                      <a:r>
                        <a:rPr lang="en-US" sz="2000" kern="1200" dirty="0" smtClean="0">
                          <a:effectLst/>
                        </a:rPr>
                        <a:t>Infrastructural</a:t>
                      </a:r>
                      <a:r>
                        <a:rPr lang="en-US" sz="2000" kern="1200" baseline="0" dirty="0" smtClean="0">
                          <a:effectLst/>
                        </a:rPr>
                        <a:t> Delivery and Management</a:t>
                      </a:r>
                      <a:endParaRPr lang="en-US" sz="2000" b="1" kern="1200" dirty="0" smtClean="0">
                        <a:solidFill>
                          <a:schemeClr val="tx1"/>
                        </a:solidFill>
                        <a:effectLst/>
                        <a:latin typeface="+mn-lt"/>
                        <a:ea typeface="+mn-ea"/>
                        <a:cs typeface="+mn-cs"/>
                      </a:endParaRPr>
                    </a:p>
                  </a:txBody>
                  <a:tcPr marL="68580" marR="68580" marT="0" marB="0"/>
                </a:tc>
                <a:tc>
                  <a:txBody>
                    <a:bodyPr/>
                    <a:lstStyle/>
                    <a:p>
                      <a:r>
                        <a:rPr lang="en-US" sz="2000" dirty="0" smtClean="0"/>
                        <a:t>2,087,002.10</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1,139,677.88</a:t>
                      </a:r>
                    </a:p>
                  </a:txBody>
                  <a:tcPr/>
                </a:tc>
              </a:tr>
              <a:tr h="733757">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2000" kern="1200" dirty="0">
                          <a:effectLst/>
                        </a:rPr>
                        <a:t> </a:t>
                      </a:r>
                      <a:endParaRPr lang="en-US" sz="2000" kern="1200" dirty="0" smtClean="0">
                        <a:effectLst/>
                      </a:endParaRPr>
                    </a:p>
                    <a:p>
                      <a:pPr marL="0" marR="0" indent="0" algn="l" defTabSz="914400" rtl="0" eaLnBrk="1" fontAlgn="auto" latinLnBrk="0" hangingPunct="1">
                        <a:lnSpc>
                          <a:spcPct val="115000"/>
                        </a:lnSpc>
                        <a:spcBef>
                          <a:spcPts val="0"/>
                        </a:spcBef>
                        <a:spcAft>
                          <a:spcPts val="0"/>
                        </a:spcAft>
                        <a:buClrTx/>
                        <a:buSzTx/>
                        <a:buFontTx/>
                        <a:buNone/>
                        <a:tabLst/>
                        <a:defRPr/>
                      </a:pPr>
                      <a:r>
                        <a:rPr lang="en-US" sz="2000" kern="1200" dirty="0" smtClean="0">
                          <a:effectLst/>
                        </a:rPr>
                        <a:t>Economic Development</a:t>
                      </a:r>
                      <a:endParaRPr lang="en-US" sz="2000" b="1" kern="1200" dirty="0" smtClean="0">
                        <a:solidFill>
                          <a:schemeClr val="tx1"/>
                        </a:solidFill>
                        <a:effectLst/>
                        <a:latin typeface="+mn-lt"/>
                        <a:ea typeface="+mn-ea"/>
                        <a:cs typeface="+mn-cs"/>
                      </a:endParaRPr>
                    </a:p>
                  </a:txBody>
                  <a:tcPr marL="68580" marR="68580" marT="0" marB="0"/>
                </a:tc>
                <a:tc>
                  <a:txBody>
                    <a:bodyPr/>
                    <a:lstStyle/>
                    <a:p>
                      <a:r>
                        <a:rPr lang="en-US" sz="2000" dirty="0" smtClean="0"/>
                        <a:t>1,657,516.24</a:t>
                      </a:r>
                      <a:endParaRPr lang="en-US" sz="2000" dirty="0"/>
                    </a:p>
                  </a:txBody>
                  <a:tcPr/>
                </a:tc>
                <a:tc>
                  <a:txBody>
                    <a:bodyPr/>
                    <a:lstStyle/>
                    <a:p>
                      <a:r>
                        <a:rPr lang="en-US" sz="2000" dirty="0" smtClean="0"/>
                        <a:t>423,773.78</a:t>
                      </a:r>
                      <a:endParaRPr lang="en-US" sz="2000" dirty="0"/>
                    </a:p>
                  </a:txBody>
                  <a:tcPr/>
                </a:tc>
              </a:tr>
              <a:tr h="733757">
                <a:tc>
                  <a:txBody>
                    <a:bodyPr/>
                    <a:lstStyle/>
                    <a:p>
                      <a:pPr marL="0" marR="0" algn="l" defTabSz="914400" rtl="0" eaLnBrk="1" latinLnBrk="0" hangingPunct="1">
                        <a:lnSpc>
                          <a:spcPct val="115000"/>
                        </a:lnSpc>
                        <a:spcBef>
                          <a:spcPts val="0"/>
                        </a:spcBef>
                        <a:spcAft>
                          <a:spcPts val="0"/>
                        </a:spcAft>
                      </a:pPr>
                      <a:r>
                        <a:rPr lang="en-US" sz="2000" kern="1200" dirty="0" smtClean="0">
                          <a:effectLst/>
                        </a:rPr>
                        <a:t>Environmental</a:t>
                      </a:r>
                      <a:r>
                        <a:rPr lang="en-US" sz="2000" kern="1200" baseline="0" dirty="0" smtClean="0">
                          <a:effectLst/>
                        </a:rPr>
                        <a:t> management</a:t>
                      </a:r>
                      <a:endParaRPr lang="en-US" sz="2000" b="1" kern="1200" dirty="0">
                        <a:solidFill>
                          <a:schemeClr val="tx1"/>
                        </a:solidFill>
                        <a:effectLst/>
                        <a:latin typeface="+mn-lt"/>
                        <a:ea typeface="+mn-ea"/>
                        <a:cs typeface="+mn-cs"/>
                      </a:endParaRPr>
                    </a:p>
                  </a:txBody>
                  <a:tcPr marL="68580" marR="68580" marT="0" marB="0"/>
                </a:tc>
                <a:tc>
                  <a:txBody>
                    <a:bodyPr/>
                    <a:lstStyle/>
                    <a:p>
                      <a:r>
                        <a:rPr lang="en-US" sz="2000" dirty="0" smtClean="0"/>
                        <a:t>67,000.00</a:t>
                      </a:r>
                    </a:p>
                    <a:p>
                      <a:endParaRPr lang="en-US" sz="2000" dirty="0"/>
                    </a:p>
                  </a:txBody>
                  <a:tcPr/>
                </a:tc>
                <a:tc>
                  <a:txBody>
                    <a:bodyPr/>
                    <a:lstStyle/>
                    <a:p>
                      <a:r>
                        <a:rPr lang="en-US" sz="2000" dirty="0" smtClean="0"/>
                        <a:t>25,700.00</a:t>
                      </a:r>
                      <a:endParaRPr lang="en-US" sz="2000" dirty="0"/>
                    </a:p>
                  </a:txBody>
                  <a:tcPr/>
                </a:tc>
              </a:tr>
              <a:tr h="414732">
                <a:tc>
                  <a:txBody>
                    <a:bodyPr/>
                    <a:lstStyle/>
                    <a:p>
                      <a:r>
                        <a:rPr lang="en-US" sz="2000" b="1" dirty="0" smtClean="0">
                          <a:solidFill>
                            <a:srgbClr val="C00000"/>
                          </a:solidFill>
                          <a:effectLst>
                            <a:outerShdw blurRad="38100" dist="38100" dir="2700000" algn="tl">
                              <a:srgbClr val="000000">
                                <a:alpha val="43137"/>
                              </a:srgbClr>
                            </a:outerShdw>
                          </a:effectLst>
                        </a:rPr>
                        <a:t>TOTAL</a:t>
                      </a:r>
                      <a:endParaRPr lang="en-US" sz="2000" b="1" dirty="0">
                        <a:solidFill>
                          <a:srgbClr val="C00000"/>
                        </a:solidFill>
                        <a:effectLst>
                          <a:outerShdw blurRad="38100" dist="38100" dir="2700000" algn="tl">
                            <a:srgbClr val="000000">
                              <a:alpha val="43137"/>
                            </a:srgbClr>
                          </a:outerShdw>
                        </a:effectLst>
                      </a:endParaRPr>
                    </a:p>
                  </a:txBody>
                  <a:tcPr/>
                </a:tc>
                <a:tc>
                  <a:txBody>
                    <a:bodyPr/>
                    <a:lstStyle/>
                    <a:p>
                      <a:r>
                        <a:rPr lang="en-US" sz="2000" b="1" dirty="0" smtClean="0">
                          <a:solidFill>
                            <a:srgbClr val="C00000"/>
                          </a:solidFill>
                          <a:effectLst>
                            <a:outerShdw blurRad="38100" dist="38100" dir="2700000" algn="tl">
                              <a:srgbClr val="000000">
                                <a:alpha val="43137"/>
                              </a:srgbClr>
                            </a:outerShdw>
                          </a:effectLst>
                        </a:rPr>
                        <a:t>9,090,731.70</a:t>
                      </a:r>
                    </a:p>
                  </a:txBody>
                  <a:tcPr/>
                </a:tc>
                <a:tc>
                  <a:txBody>
                    <a:bodyPr/>
                    <a:lstStyle/>
                    <a:p>
                      <a:r>
                        <a:rPr lang="en-US" sz="2000" b="1" dirty="0" smtClean="0">
                          <a:solidFill>
                            <a:srgbClr val="C00000"/>
                          </a:solidFill>
                          <a:effectLst>
                            <a:outerShdw blurRad="38100" dist="38100" dir="2700000" algn="tl">
                              <a:srgbClr val="000000">
                                <a:alpha val="43137"/>
                              </a:srgbClr>
                            </a:outerShdw>
                          </a:effectLst>
                        </a:rPr>
                        <a:t>3,531,448.13</a:t>
                      </a:r>
                      <a:endParaRPr lang="en-US" sz="2000" b="1" dirty="0">
                        <a:solidFill>
                          <a:srgbClr val="C00000"/>
                        </a:solidFill>
                        <a:effectLst>
                          <a:outerShdw blurRad="38100" dist="38100" dir="2700000" algn="tl">
                            <a:srgbClr val="000000">
                              <a:alpha val="43137"/>
                            </a:srgbClr>
                          </a:outerShdw>
                        </a:effectLst>
                      </a:endParaRPr>
                    </a:p>
                  </a:txBody>
                  <a:tcPr/>
                </a:tc>
              </a:tr>
            </a:tbl>
          </a:graphicData>
        </a:graphic>
      </p:graphicFrame>
      <p:sp>
        <p:nvSpPr>
          <p:cNvPr id="3" name="Slide Number Placeholder 2"/>
          <p:cNvSpPr>
            <a:spLocks noGrp="1"/>
          </p:cNvSpPr>
          <p:nvPr>
            <p:ph type="sldNum" sz="quarter" idx="12"/>
          </p:nvPr>
        </p:nvSpPr>
        <p:spPr/>
        <p:txBody>
          <a:bodyPr/>
          <a:lstStyle/>
          <a:p>
            <a:fld id="{571CD3C2-A472-4BA3-88D7-833F7D0C5725}" type="slidenum">
              <a:rPr lang="en-US" smtClean="0"/>
              <a:t>19</a:t>
            </a:fld>
            <a:endParaRPr lang="en-US"/>
          </a:p>
        </p:txBody>
      </p:sp>
    </p:spTree>
    <p:extLst>
      <p:ext uri="{BB962C8B-B14F-4D97-AF65-F5344CB8AC3E}">
        <p14:creationId xmlns:p14="http://schemas.microsoft.com/office/powerpoint/2010/main" val="37004891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855"/>
            <a:ext cx="8229600" cy="563562"/>
          </a:xfrm>
        </p:spPr>
        <p:txBody>
          <a:bodyPr>
            <a:normAutofit fontScale="90000"/>
          </a:bodyPr>
          <a:lstStyle/>
          <a:p>
            <a:pPr lvl="0"/>
            <a:r>
              <a:rPr lang="en-US" sz="3600" b="1" dirty="0" smtClean="0"/>
              <a:t/>
            </a:r>
            <a:br>
              <a:rPr lang="en-US" sz="3600" b="1" dirty="0" smtClean="0"/>
            </a:br>
            <a:r>
              <a:rPr lang="en-US" sz="3600" b="1" dirty="0" smtClean="0">
                <a:solidFill>
                  <a:srgbClr val="FF0000"/>
                </a:solidFill>
                <a:effectLst>
                  <a:outerShdw blurRad="38100" dist="38100" dir="2700000" algn="tl">
                    <a:srgbClr val="000000">
                      <a:alpha val="43137"/>
                    </a:srgbClr>
                  </a:outerShdw>
                </a:effectLst>
              </a:rPr>
              <a:t>INTRODUCTION</a:t>
            </a:r>
            <a:r>
              <a:rPr lang="en-US" sz="4000" dirty="0"/>
              <a:t/>
            </a:r>
            <a:br>
              <a:rPr lang="en-US" sz="4000" dirty="0"/>
            </a:br>
            <a:endParaRPr lang="en-US" dirty="0"/>
          </a:p>
        </p:txBody>
      </p:sp>
      <p:sp>
        <p:nvSpPr>
          <p:cNvPr id="3" name="Content Placeholder 2"/>
          <p:cNvSpPr>
            <a:spLocks noGrp="1"/>
          </p:cNvSpPr>
          <p:nvPr>
            <p:ph idx="1"/>
          </p:nvPr>
        </p:nvSpPr>
        <p:spPr>
          <a:xfrm>
            <a:off x="457200" y="577417"/>
            <a:ext cx="8382000" cy="5975783"/>
          </a:xfrm>
        </p:spPr>
        <p:txBody>
          <a:bodyPr>
            <a:normAutofit fontScale="85000" lnSpcReduction="10000"/>
          </a:bodyPr>
          <a:lstStyle/>
          <a:p>
            <a:pPr marL="0" indent="0" algn="just">
              <a:buNone/>
            </a:pPr>
            <a:r>
              <a:rPr lang="en-GB" sz="3300" b="1" i="1" dirty="0">
                <a:solidFill>
                  <a:srgbClr val="FF0000"/>
                </a:solidFill>
              </a:rPr>
              <a:t>1.0 Establishment of the District</a:t>
            </a:r>
            <a:endParaRPr lang="en-US" sz="3300" b="1" i="1" dirty="0">
              <a:solidFill>
                <a:srgbClr val="FF0000"/>
              </a:solidFill>
            </a:endParaRPr>
          </a:p>
          <a:p>
            <a:pPr marL="0" indent="0" algn="just">
              <a:buNone/>
            </a:pPr>
            <a:r>
              <a:rPr lang="en-GB" dirty="0" smtClean="0"/>
              <a:t>The </a:t>
            </a:r>
            <a:r>
              <a:rPr lang="en-GB" dirty="0"/>
              <a:t>Asante Akim Central Municipality is one of the </a:t>
            </a:r>
            <a:r>
              <a:rPr lang="en-GB" dirty="0" smtClean="0"/>
              <a:t>forty-Three </a:t>
            </a:r>
            <a:r>
              <a:rPr lang="en-GB" dirty="0" smtClean="0"/>
              <a:t>(</a:t>
            </a:r>
            <a:r>
              <a:rPr lang="en-GB" dirty="0" smtClean="0"/>
              <a:t>43) </a:t>
            </a:r>
            <a:r>
              <a:rPr lang="en-GB" dirty="0"/>
              <a:t>Districts in the Ashanti Region. It was created by Legislative Instrument (L.I) 2056 in 2012 and it has Konongo – Odumasi as its twin Capital Town. </a:t>
            </a:r>
            <a:endParaRPr lang="en-US" dirty="0"/>
          </a:p>
          <a:p>
            <a:pPr marL="0" indent="0" algn="just">
              <a:buNone/>
            </a:pPr>
            <a:endParaRPr lang="en-US" sz="2800" dirty="0">
              <a:latin typeface="Arial Narrow" panose="020B0606020202030204" pitchFamily="34" charset="0"/>
            </a:endParaRPr>
          </a:p>
          <a:p>
            <a:pPr marL="0" indent="0">
              <a:buNone/>
            </a:pPr>
            <a:r>
              <a:rPr lang="en-GB" sz="3000" b="1" i="1" dirty="0">
                <a:solidFill>
                  <a:srgbClr val="FF0000"/>
                </a:solidFill>
                <a:effectLst>
                  <a:outerShdw blurRad="38100" dist="38100" dir="2700000" algn="tl">
                    <a:srgbClr val="000000">
                      <a:alpha val="43137"/>
                    </a:srgbClr>
                  </a:outerShdw>
                </a:effectLst>
              </a:rPr>
              <a:t>2.0 Population </a:t>
            </a:r>
            <a:endParaRPr lang="en-US" sz="3000" b="1" i="1" dirty="0">
              <a:solidFill>
                <a:srgbClr val="FF0000"/>
              </a:solidFill>
              <a:effectLst>
                <a:outerShdw blurRad="38100" dist="38100" dir="2700000" algn="tl">
                  <a:srgbClr val="000000">
                    <a:alpha val="43137"/>
                  </a:srgbClr>
                </a:outerShdw>
              </a:effectLst>
            </a:endParaRPr>
          </a:p>
          <a:p>
            <a:pPr marL="0" indent="0" algn="just">
              <a:buNone/>
            </a:pPr>
            <a:r>
              <a:rPr lang="en-GB" sz="3300" dirty="0"/>
              <a:t>The population of the Municipality, according to the 2010 Population and Housing Census is 71,508. </a:t>
            </a:r>
            <a:r>
              <a:rPr lang="en-GB" sz="3300" dirty="0" smtClean="0"/>
              <a:t>This comprises of 33,942 males (47.5%) and 37,566 (52.5%) females. With a growth rate of 2.7%, the population of the municipality for the year 2019 and 2020 is estimated to be 91,178 and 93, 673 respectively</a:t>
            </a:r>
            <a:endParaRPr lang="en-US" sz="3300" b="1" dirty="0" smtClean="0">
              <a:solidFill>
                <a:srgbClr val="FF0000"/>
              </a:solidFill>
              <a:effectLst>
                <a:outerShdw blurRad="38100" dist="38100" dir="2700000" algn="tl">
                  <a:srgbClr val="000000">
                    <a:alpha val="43137"/>
                  </a:srgbClr>
                </a:outerShdw>
              </a:effectLst>
              <a:latin typeface="Arial Narrow" panose="020B0606020202030204" pitchFamily="34" charset="0"/>
            </a:endParaRPr>
          </a:p>
          <a:p>
            <a:pPr marL="457200" lvl="1" indent="0">
              <a:buNone/>
            </a:pPr>
            <a:r>
              <a:rPr lang="en-US" sz="2200" dirty="0" smtClean="0">
                <a:latin typeface="Arial Unicode MS" pitchFamily="34" charset="-128"/>
                <a:ea typeface="Arial Unicode MS" pitchFamily="34" charset="-128"/>
                <a:cs typeface="Arial Unicode MS" pitchFamily="34" charset="-128"/>
              </a:rPr>
              <a:t>	</a:t>
            </a:r>
          </a:p>
          <a:p>
            <a:pPr lvl="1"/>
            <a:endParaRPr lang="en-US" sz="2400" dirty="0"/>
          </a:p>
          <a:p>
            <a:pPr lvl="2"/>
            <a:endParaRPr lang="en-US" sz="2000" dirty="0"/>
          </a:p>
          <a:p>
            <a:endParaRPr lang="en-US" dirty="0"/>
          </a:p>
        </p:txBody>
      </p:sp>
      <p:sp>
        <p:nvSpPr>
          <p:cNvPr id="4" name="Slide Number Placeholder 3"/>
          <p:cNvSpPr>
            <a:spLocks noGrp="1"/>
          </p:cNvSpPr>
          <p:nvPr>
            <p:ph type="sldNum" sz="quarter" idx="12"/>
          </p:nvPr>
        </p:nvSpPr>
        <p:spPr/>
        <p:txBody>
          <a:bodyPr/>
          <a:lstStyle/>
          <a:p>
            <a:fld id="{571CD3C2-A472-4BA3-88D7-833F7D0C5725}" type="slidenum">
              <a:rPr lang="en-US" smtClean="0"/>
              <a:t>2</a:t>
            </a:fld>
            <a:endParaRPr lang="en-US"/>
          </a:p>
        </p:txBody>
      </p:sp>
    </p:spTree>
    <p:extLst>
      <p:ext uri="{BB962C8B-B14F-4D97-AF65-F5344CB8AC3E}">
        <p14:creationId xmlns:p14="http://schemas.microsoft.com/office/powerpoint/2010/main" val="379742644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6849"/>
            <a:ext cx="9220200" cy="374151"/>
          </a:xfrm>
        </p:spPr>
        <p:txBody>
          <a:bodyPr>
            <a:noAutofit/>
          </a:bodyPr>
          <a:lstStyle/>
          <a:p>
            <a:r>
              <a:rPr lang="en-US" sz="2800" b="1" dirty="0" smtClean="0">
                <a:solidFill>
                  <a:srgbClr val="C00000"/>
                </a:solidFill>
                <a:effectLst>
                  <a:outerShdw blurRad="38100" dist="38100" dir="2700000" algn="tl">
                    <a:srgbClr val="000000">
                      <a:alpha val="43137"/>
                    </a:srgbClr>
                  </a:outerShdw>
                </a:effectLst>
              </a:rPr>
              <a:t>2019 KEY PROJECTS AND PROGRAMMES FROM ALL SOURCES </a:t>
            </a:r>
            <a:endParaRPr lang="en-US" sz="2800" b="1" dirty="0">
              <a:solidFill>
                <a:srgbClr val="C00000"/>
              </a:solidFill>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125527449"/>
              </p:ext>
            </p:extLst>
          </p:nvPr>
        </p:nvGraphicFramePr>
        <p:xfrm>
          <a:off x="228600" y="606233"/>
          <a:ext cx="8814370" cy="6251767"/>
        </p:xfrm>
        <a:graphic>
          <a:graphicData uri="http://schemas.openxmlformats.org/drawingml/2006/table">
            <a:tbl>
              <a:tblPr firstRow="1" bandRow="1">
                <a:tableStyleId>{5940675A-B579-460E-94D1-54222C63F5DA}</a:tableStyleId>
              </a:tblPr>
              <a:tblGrid>
                <a:gridCol w="584770"/>
                <a:gridCol w="3507616"/>
                <a:gridCol w="1608260"/>
                <a:gridCol w="1589725"/>
                <a:gridCol w="1523999"/>
              </a:tblGrid>
              <a:tr h="609600">
                <a:tc>
                  <a:txBody>
                    <a:bodyPr/>
                    <a:lstStyle/>
                    <a:p>
                      <a:r>
                        <a:rPr lang="en-US" sz="1800" b="1" dirty="0" smtClean="0"/>
                        <a:t>S/N</a:t>
                      </a:r>
                      <a:endParaRPr lang="en-US" sz="1800" b="1" dirty="0"/>
                    </a:p>
                  </a:txBody>
                  <a:tcPr/>
                </a:tc>
                <a:tc>
                  <a:txBody>
                    <a:bodyPr/>
                    <a:lstStyle/>
                    <a:p>
                      <a:r>
                        <a:rPr lang="en-US" sz="1800" b="1" dirty="0" smtClean="0"/>
                        <a:t>Name</a:t>
                      </a:r>
                      <a:r>
                        <a:rPr lang="en-US" sz="1800" b="1" baseline="0" dirty="0" smtClean="0"/>
                        <a:t> of Budget </a:t>
                      </a:r>
                      <a:r>
                        <a:rPr lang="en-US" sz="1800" b="1" dirty="0" smtClean="0"/>
                        <a:t>Project</a:t>
                      </a:r>
                      <a:endParaRPr lang="en-US" sz="1800" b="1" dirty="0"/>
                    </a:p>
                  </a:txBody>
                  <a:tcPr/>
                </a:tc>
                <a:tc>
                  <a:txBody>
                    <a:bodyPr/>
                    <a:lstStyle/>
                    <a:p>
                      <a:r>
                        <a:rPr lang="en-US" sz="1800" b="1" dirty="0" smtClean="0"/>
                        <a:t>Budget </a:t>
                      </a:r>
                      <a:endParaRPr lang="en-US" sz="1800" b="1" dirty="0"/>
                    </a:p>
                  </a:txBody>
                  <a:tcPr/>
                </a:tc>
                <a:tc>
                  <a:txBody>
                    <a:bodyPr/>
                    <a:lstStyle/>
                    <a:p>
                      <a:r>
                        <a:rPr lang="en-US" sz="1800" b="1" dirty="0" smtClean="0"/>
                        <a:t>Actual as at July 2019</a:t>
                      </a:r>
                      <a:endParaRPr lang="en-US" sz="1800" b="1" dirty="0"/>
                    </a:p>
                  </a:txBody>
                  <a:tcPr/>
                </a:tc>
                <a:tc>
                  <a:txBody>
                    <a:bodyPr/>
                    <a:lstStyle/>
                    <a:p>
                      <a:r>
                        <a:rPr lang="en-US" sz="1800" b="1" dirty="0" smtClean="0"/>
                        <a:t>Outstanding Payment</a:t>
                      </a:r>
                      <a:endParaRPr lang="en-US" sz="1800" b="1" dirty="0"/>
                    </a:p>
                  </a:txBody>
                  <a:tcPr/>
                </a:tc>
              </a:tr>
              <a:tr h="426720">
                <a:tc>
                  <a:txBody>
                    <a:bodyPr/>
                    <a:lstStyle/>
                    <a:p>
                      <a:pPr marL="0" marR="0" algn="l" defTabSz="914400" rtl="0" eaLnBrk="1" latinLnBrk="0" hangingPunct="1">
                        <a:lnSpc>
                          <a:spcPct val="115000"/>
                        </a:lnSpc>
                        <a:spcBef>
                          <a:spcPts val="0"/>
                        </a:spcBef>
                        <a:spcAft>
                          <a:spcPts val="0"/>
                        </a:spcAft>
                      </a:pPr>
                      <a:r>
                        <a:rPr lang="en-US" sz="1800" kern="1200" dirty="0" smtClean="0">
                          <a:effectLst/>
                        </a:rPr>
                        <a:t>1.</a:t>
                      </a:r>
                      <a:endParaRPr lang="en-US" sz="1800" b="1" kern="1200" dirty="0">
                        <a:solidFill>
                          <a:schemeClr val="tx1"/>
                        </a:solidFill>
                        <a:effectLst/>
                        <a:latin typeface="+mn-lt"/>
                        <a:ea typeface="+mn-ea"/>
                        <a:cs typeface="+mn-cs"/>
                      </a:endParaRPr>
                    </a:p>
                  </a:txBody>
                  <a:tcPr marL="68580" marR="68580" marT="0" marB="0"/>
                </a:tc>
                <a:tc>
                  <a:txBody>
                    <a:bodyPr/>
                    <a:lstStyle/>
                    <a:p>
                      <a:pPr algn="l" fontAlgn="ctr"/>
                      <a:r>
                        <a:rPr lang="en-US" sz="1800" b="0" i="0" u="none" strike="noStrike" dirty="0">
                          <a:solidFill>
                            <a:srgbClr val="000000"/>
                          </a:solidFill>
                          <a:effectLst/>
                          <a:latin typeface="Arial"/>
                        </a:rPr>
                        <a:t>Construction of </a:t>
                      </a:r>
                      <a:r>
                        <a:rPr lang="en-US" sz="1800" b="0" i="0" u="none" strike="noStrike" dirty="0" smtClean="0">
                          <a:solidFill>
                            <a:srgbClr val="000000"/>
                          </a:solidFill>
                          <a:effectLst/>
                          <a:latin typeface="Arial"/>
                        </a:rPr>
                        <a:t>Pavilion </a:t>
                      </a:r>
                      <a:r>
                        <a:rPr lang="en-US" sz="1800" b="0" i="0" u="none" strike="noStrike" dirty="0">
                          <a:solidFill>
                            <a:srgbClr val="000000"/>
                          </a:solidFill>
                          <a:effectLst/>
                          <a:latin typeface="Arial"/>
                        </a:rPr>
                        <a:t>at St. Mary and Wesley High School </a:t>
                      </a:r>
                    </a:p>
                  </a:txBody>
                  <a:tcPr marL="9525" marR="9525" marT="9525" marB="0" anchor="ctr"/>
                </a:tc>
                <a:tc>
                  <a:txBody>
                    <a:bodyPr/>
                    <a:lstStyle/>
                    <a:p>
                      <a:pPr algn="ctr"/>
                      <a:r>
                        <a:rPr lang="en-US" sz="1800" dirty="0" smtClean="0"/>
                        <a:t>200,000.00</a:t>
                      </a:r>
                      <a:endParaRPr lang="en-US" sz="1800" dirty="0"/>
                    </a:p>
                  </a:txBody>
                  <a:tcPr/>
                </a:tc>
                <a:tc>
                  <a:txBody>
                    <a:bodyPr/>
                    <a:lstStyle/>
                    <a:p>
                      <a:pPr algn="ctr"/>
                      <a:r>
                        <a:rPr lang="en-US" sz="1800" dirty="0" smtClean="0"/>
                        <a:t>86,351.40</a:t>
                      </a:r>
                    </a:p>
                  </a:txBody>
                  <a:tcPr/>
                </a:tc>
                <a:tc>
                  <a:txBody>
                    <a:bodyPr/>
                    <a:lstStyle/>
                    <a:p>
                      <a:pPr algn="ctr"/>
                      <a:r>
                        <a:rPr lang="en-US" sz="1800" dirty="0" smtClean="0"/>
                        <a:t>113,648.6</a:t>
                      </a:r>
                      <a:endParaRPr lang="en-US" sz="1800" dirty="0"/>
                    </a:p>
                  </a:txBody>
                  <a:tcPr/>
                </a:tc>
              </a:tr>
              <a:tr h="914400">
                <a:tc>
                  <a:txBody>
                    <a:bodyPr/>
                    <a:lstStyle/>
                    <a:p>
                      <a:pPr marL="0" marR="0" algn="l" defTabSz="914400" rtl="0" eaLnBrk="1" latinLnBrk="0" hangingPunct="1">
                        <a:lnSpc>
                          <a:spcPct val="115000"/>
                        </a:lnSpc>
                        <a:spcBef>
                          <a:spcPts val="0"/>
                        </a:spcBef>
                        <a:spcAft>
                          <a:spcPts val="0"/>
                        </a:spcAft>
                      </a:pPr>
                      <a:r>
                        <a:rPr lang="en-US" sz="1800" kern="1200" dirty="0" smtClean="0">
                          <a:solidFill>
                            <a:schemeClr val="tx1"/>
                          </a:solidFill>
                          <a:effectLst/>
                        </a:rPr>
                        <a:t>2.</a:t>
                      </a:r>
                      <a:endParaRPr lang="en-US" sz="1800" b="1" kern="1200" dirty="0">
                        <a:solidFill>
                          <a:schemeClr val="tx1"/>
                        </a:solidFill>
                        <a:effectLst/>
                        <a:latin typeface="+mn-lt"/>
                        <a:ea typeface="+mn-ea"/>
                        <a:cs typeface="+mn-cs"/>
                      </a:endParaRPr>
                    </a:p>
                  </a:txBody>
                  <a:tcPr marL="68580" marR="68580" marT="0" marB="0"/>
                </a:tc>
                <a:tc>
                  <a:txBody>
                    <a:bodyPr/>
                    <a:lstStyle/>
                    <a:p>
                      <a:pPr algn="l" fontAlgn="ctr"/>
                      <a:r>
                        <a:rPr lang="en-US" sz="1800" b="0" i="0" u="none" strike="noStrike" dirty="0" smtClean="0">
                          <a:solidFill>
                            <a:srgbClr val="000000"/>
                          </a:solidFill>
                          <a:effectLst/>
                          <a:latin typeface="Arial"/>
                        </a:rPr>
                        <a:t>Rehabilitation of Odumase</a:t>
                      </a:r>
                      <a:r>
                        <a:rPr lang="en-US" sz="1800" b="0" i="0" u="none" strike="noStrike" baseline="0" dirty="0" smtClean="0">
                          <a:solidFill>
                            <a:srgbClr val="000000"/>
                          </a:solidFill>
                          <a:effectLst/>
                          <a:latin typeface="Arial"/>
                        </a:rPr>
                        <a:t> market</a:t>
                      </a:r>
                      <a:endParaRPr lang="en-US" sz="1800" b="0" i="0" u="none" strike="noStrike" dirty="0">
                        <a:solidFill>
                          <a:srgbClr val="000000"/>
                        </a:solidFill>
                        <a:effectLst/>
                        <a:latin typeface="Arial"/>
                      </a:endParaRPr>
                    </a:p>
                  </a:txBody>
                  <a:tcPr marL="9525" marR="9525" marT="9525" marB="0" anchor="ctr"/>
                </a:tc>
                <a:tc>
                  <a:txBody>
                    <a:bodyPr/>
                    <a:lstStyle/>
                    <a:p>
                      <a:pPr algn="ctr"/>
                      <a:r>
                        <a:rPr lang="en-US" sz="1800" dirty="0" smtClean="0"/>
                        <a:t>521,892.69</a:t>
                      </a:r>
                    </a:p>
                    <a:p>
                      <a:pPr algn="ctr"/>
                      <a:endParaRPr lang="en-US" sz="1800" dirty="0"/>
                    </a:p>
                  </a:txBody>
                  <a:tcPr/>
                </a:tc>
                <a:tc>
                  <a:txBody>
                    <a:bodyPr/>
                    <a:lstStyle/>
                    <a:p>
                      <a:pPr algn="ctr"/>
                      <a:r>
                        <a:rPr lang="en-US" sz="1800" dirty="0" smtClean="0"/>
                        <a:t>469,563.95</a:t>
                      </a:r>
                    </a:p>
                    <a:p>
                      <a:pPr algn="ctr"/>
                      <a:endParaRPr lang="en-US" sz="1800" dirty="0"/>
                    </a:p>
                  </a:txBody>
                  <a:tcPr/>
                </a:tc>
                <a:tc>
                  <a:txBody>
                    <a:bodyPr/>
                    <a:lstStyle/>
                    <a:p>
                      <a:pPr algn="ctr"/>
                      <a:r>
                        <a:rPr lang="en-US" sz="1800" dirty="0" smtClean="0"/>
                        <a:t>52,328.74</a:t>
                      </a:r>
                      <a:endParaRPr lang="en-US" sz="1800" dirty="0"/>
                    </a:p>
                  </a:txBody>
                  <a:tcPr/>
                </a:tc>
              </a:tr>
              <a:tr h="655320">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800" kern="1200" dirty="0" smtClean="0">
                          <a:effectLst/>
                        </a:rPr>
                        <a:t>4.</a:t>
                      </a:r>
                      <a:endParaRPr lang="en-US" sz="1800" b="1" kern="1200" dirty="0" smtClean="0">
                        <a:solidFill>
                          <a:schemeClr val="tx1"/>
                        </a:solidFill>
                        <a:effectLst/>
                        <a:latin typeface="+mn-lt"/>
                        <a:ea typeface="+mn-ea"/>
                        <a:cs typeface="+mn-cs"/>
                      </a:endParaRPr>
                    </a:p>
                  </a:txBody>
                  <a:tcPr marL="68580" marR="68580" marT="0" marB="0"/>
                </a:tc>
                <a:tc>
                  <a:txBody>
                    <a:bodyPr/>
                    <a:lstStyle/>
                    <a:p>
                      <a:pPr algn="l" fontAlgn="ctr"/>
                      <a:r>
                        <a:rPr lang="en-US" sz="1800" b="0" i="0" u="none" strike="noStrike" dirty="0">
                          <a:solidFill>
                            <a:srgbClr val="000000"/>
                          </a:solidFill>
                          <a:effectLst/>
                          <a:latin typeface="Arial"/>
                        </a:rPr>
                        <a:t>Completion of 1 No 3Unit Classroom Block at </a:t>
                      </a:r>
                      <a:r>
                        <a:rPr lang="en-US" sz="1800" b="0" i="0" u="none" strike="noStrike" dirty="0" smtClean="0">
                          <a:solidFill>
                            <a:srgbClr val="000000"/>
                          </a:solidFill>
                          <a:effectLst/>
                          <a:latin typeface="Arial"/>
                        </a:rPr>
                        <a:t>Kyekyebiase</a:t>
                      </a:r>
                      <a:endParaRPr lang="en-US" sz="1800" b="0" i="0" u="none" strike="noStrike" dirty="0">
                        <a:solidFill>
                          <a:srgbClr val="000000"/>
                        </a:solidFill>
                        <a:effectLst/>
                        <a:latin typeface="Arial"/>
                      </a:endParaRPr>
                    </a:p>
                  </a:txBody>
                  <a:tcPr marL="9525" marR="9525" marT="9525" marB="0" anchor="ctr"/>
                </a:tc>
                <a:tc>
                  <a:txBody>
                    <a:bodyPr/>
                    <a:lstStyle/>
                    <a:p>
                      <a:pPr algn="ctr" fontAlgn="ctr"/>
                      <a:r>
                        <a:rPr lang="en-US" sz="1800" b="0" i="0" u="none" strike="noStrike" dirty="0">
                          <a:solidFill>
                            <a:srgbClr val="000000"/>
                          </a:solidFill>
                          <a:effectLst/>
                          <a:latin typeface="Arial"/>
                        </a:rPr>
                        <a:t>       </a:t>
                      </a:r>
                      <a:r>
                        <a:rPr lang="en-US" sz="1800" b="0" i="0" u="none" strike="noStrike" dirty="0" smtClean="0">
                          <a:solidFill>
                            <a:srgbClr val="000000"/>
                          </a:solidFill>
                          <a:effectLst/>
                          <a:latin typeface="Arial"/>
                        </a:rPr>
                        <a:t>236,808.83</a:t>
                      </a:r>
                    </a:p>
                  </a:txBody>
                  <a:tcPr marL="9525" marR="9525" marT="9525" marB="0" anchor="ctr"/>
                </a:tc>
                <a:tc>
                  <a:txBody>
                    <a:bodyPr/>
                    <a:lstStyle/>
                    <a:p>
                      <a:pPr algn="ctr"/>
                      <a:endParaRPr lang="en-US" sz="1800" dirty="0" smtClean="0"/>
                    </a:p>
                    <a:p>
                      <a:pPr algn="ctr"/>
                      <a:r>
                        <a:rPr lang="en-US" sz="1800" dirty="0" smtClean="0"/>
                        <a:t>207,106.59</a:t>
                      </a:r>
                      <a:endParaRPr lang="en-US" sz="1800" dirty="0"/>
                    </a:p>
                  </a:txBody>
                  <a:tcPr/>
                </a:tc>
                <a:tc>
                  <a:txBody>
                    <a:bodyPr/>
                    <a:lstStyle/>
                    <a:p>
                      <a:pPr algn="ctr"/>
                      <a:r>
                        <a:rPr lang="en-US" sz="1800" dirty="0" smtClean="0"/>
                        <a:t>29,702.24</a:t>
                      </a:r>
                    </a:p>
                    <a:p>
                      <a:pPr algn="ctr"/>
                      <a:endParaRPr lang="en-US" sz="1800" dirty="0"/>
                    </a:p>
                  </a:txBody>
                  <a:tcPr/>
                </a:tc>
              </a:tr>
              <a:tr h="635446">
                <a:tc>
                  <a:txBody>
                    <a:bodyPr/>
                    <a:lstStyle/>
                    <a:p>
                      <a:pPr marL="0" marR="0" algn="l" defTabSz="914400" rtl="0" eaLnBrk="1" latinLnBrk="0" hangingPunct="1">
                        <a:lnSpc>
                          <a:spcPct val="115000"/>
                        </a:lnSpc>
                        <a:spcBef>
                          <a:spcPts val="0"/>
                        </a:spcBef>
                        <a:spcAft>
                          <a:spcPts val="0"/>
                        </a:spcAft>
                      </a:pPr>
                      <a:r>
                        <a:rPr lang="en-US" sz="1800" kern="1200" dirty="0" smtClean="0">
                          <a:effectLst/>
                        </a:rPr>
                        <a:t>5</a:t>
                      </a:r>
                      <a:endParaRPr lang="en-US" sz="1800" b="1" kern="1200" dirty="0">
                        <a:solidFill>
                          <a:schemeClr val="tx1"/>
                        </a:solidFill>
                        <a:effectLst/>
                        <a:latin typeface="+mn-lt"/>
                        <a:ea typeface="+mn-ea"/>
                        <a:cs typeface="+mn-cs"/>
                      </a:endParaRPr>
                    </a:p>
                  </a:txBody>
                  <a:tcPr marL="68580" marR="68580" marT="0" marB="0"/>
                </a:tc>
                <a:tc>
                  <a:txBody>
                    <a:bodyPr/>
                    <a:lstStyle/>
                    <a:p>
                      <a:pPr algn="l" fontAlgn="ctr"/>
                      <a:r>
                        <a:rPr lang="en-US" sz="1800" b="0" i="0" u="none" strike="noStrike" dirty="0">
                          <a:solidFill>
                            <a:srgbClr val="000000"/>
                          </a:solidFill>
                          <a:effectLst/>
                          <a:latin typeface="Arial"/>
                        </a:rPr>
                        <a:t>Completion of ICT Centre at Dwease</a:t>
                      </a:r>
                    </a:p>
                  </a:txBody>
                  <a:tcPr marL="9525" marR="9525" marT="9525" marB="0" anchor="ctr"/>
                </a:tc>
                <a:tc>
                  <a:txBody>
                    <a:bodyPr/>
                    <a:lstStyle/>
                    <a:p>
                      <a:pPr algn="ctr" fontAlgn="ctr"/>
                      <a:r>
                        <a:rPr lang="en-US" sz="1800" b="0" i="0" u="none" strike="noStrike" dirty="0">
                          <a:solidFill>
                            <a:srgbClr val="000000"/>
                          </a:solidFill>
                          <a:effectLst/>
                          <a:latin typeface="Arial"/>
                        </a:rPr>
                        <a:t>         </a:t>
                      </a:r>
                      <a:r>
                        <a:rPr lang="en-US" sz="1800" b="0" i="0" u="none" strike="noStrike" dirty="0" smtClean="0">
                          <a:solidFill>
                            <a:srgbClr val="000000"/>
                          </a:solidFill>
                          <a:effectLst/>
                          <a:latin typeface="Arial"/>
                        </a:rPr>
                        <a:t>199,419.85 </a:t>
                      </a:r>
                      <a:endParaRPr lang="en-US" sz="1800" b="0" i="0" u="none" strike="noStrike" dirty="0">
                        <a:solidFill>
                          <a:srgbClr val="000000"/>
                        </a:solidFill>
                        <a:effectLst/>
                        <a:latin typeface="Arial"/>
                      </a:endParaRPr>
                    </a:p>
                  </a:txBody>
                  <a:tcPr marL="9525" marR="9525" marT="9525" marB="0" anchor="ctr"/>
                </a:tc>
                <a:tc>
                  <a:txBody>
                    <a:bodyPr/>
                    <a:lstStyle/>
                    <a:p>
                      <a:pPr algn="ctr"/>
                      <a:r>
                        <a:rPr lang="en-US" sz="1800" dirty="0" smtClean="0"/>
                        <a:t>174,250.35</a:t>
                      </a:r>
                      <a:endParaRPr lang="en-US" sz="1800" dirty="0"/>
                    </a:p>
                  </a:txBody>
                  <a:tcPr/>
                </a:tc>
                <a:tc>
                  <a:txBody>
                    <a:bodyPr/>
                    <a:lstStyle/>
                    <a:p>
                      <a:pPr algn="ctr"/>
                      <a:r>
                        <a:rPr lang="en-US" sz="1800" dirty="0" smtClean="0"/>
                        <a:t>25,169.50</a:t>
                      </a:r>
                    </a:p>
                    <a:p>
                      <a:pPr algn="ctr"/>
                      <a:endParaRPr lang="en-US" sz="1800" dirty="0" smtClean="0"/>
                    </a:p>
                  </a:txBody>
                  <a:tcPr/>
                </a:tc>
              </a:tr>
              <a:tr h="635446">
                <a:tc>
                  <a:txBody>
                    <a:bodyPr/>
                    <a:lstStyle/>
                    <a:p>
                      <a:pPr marL="0" marR="0" algn="l" defTabSz="914400" rtl="0" eaLnBrk="1" latinLnBrk="0" hangingPunct="1">
                        <a:lnSpc>
                          <a:spcPct val="115000"/>
                        </a:lnSpc>
                        <a:spcBef>
                          <a:spcPts val="0"/>
                        </a:spcBef>
                        <a:spcAft>
                          <a:spcPts val="0"/>
                        </a:spcAft>
                      </a:pPr>
                      <a:r>
                        <a:rPr lang="en-US" sz="1800" b="1" kern="1200" dirty="0" smtClean="0">
                          <a:solidFill>
                            <a:schemeClr val="tx1"/>
                          </a:solidFill>
                          <a:effectLst/>
                          <a:latin typeface="+mn-lt"/>
                          <a:ea typeface="+mn-ea"/>
                          <a:cs typeface="+mn-cs"/>
                        </a:rPr>
                        <a:t>6</a:t>
                      </a:r>
                      <a:endParaRPr lang="en-US" sz="1800" b="1" kern="1200" dirty="0">
                        <a:solidFill>
                          <a:schemeClr val="tx1"/>
                        </a:solidFill>
                        <a:effectLst/>
                        <a:latin typeface="+mn-lt"/>
                        <a:ea typeface="+mn-ea"/>
                        <a:cs typeface="+mn-cs"/>
                      </a:endParaRPr>
                    </a:p>
                  </a:txBody>
                  <a:tcPr marL="68580" marR="68580" marT="0" marB="0"/>
                </a:tc>
                <a:tc>
                  <a:txBody>
                    <a:bodyPr/>
                    <a:lstStyle/>
                    <a:p>
                      <a:pPr marL="0" marR="0" algn="l" defTabSz="914400" rtl="0" eaLnBrk="1" latinLnBrk="0" hangingPunct="1">
                        <a:lnSpc>
                          <a:spcPct val="115000"/>
                        </a:lnSpc>
                        <a:spcBef>
                          <a:spcPts val="0"/>
                        </a:spcBef>
                        <a:spcAft>
                          <a:spcPts val="0"/>
                        </a:spcAft>
                      </a:pPr>
                      <a:r>
                        <a:rPr lang="en-US" sz="1800" b="0" kern="1200" dirty="0" smtClean="0">
                          <a:solidFill>
                            <a:schemeClr val="tx1"/>
                          </a:solidFill>
                          <a:effectLst/>
                          <a:latin typeface="+mn-lt"/>
                          <a:ea typeface="+mn-ea"/>
                          <a:cs typeface="+mn-cs"/>
                        </a:rPr>
                        <a:t>Construction</a:t>
                      </a:r>
                      <a:r>
                        <a:rPr lang="en-US" sz="1800" b="0" kern="1200" baseline="0" dirty="0" smtClean="0">
                          <a:solidFill>
                            <a:schemeClr val="tx1"/>
                          </a:solidFill>
                          <a:effectLst/>
                          <a:latin typeface="+mn-lt"/>
                          <a:ea typeface="+mn-ea"/>
                          <a:cs typeface="+mn-cs"/>
                        </a:rPr>
                        <a:t> of 1 No. 3 unit classroom block at </a:t>
                      </a:r>
                      <a:r>
                        <a:rPr lang="en-US" sz="1800" b="0" kern="1200" baseline="0" dirty="0" err="1" smtClean="0">
                          <a:solidFill>
                            <a:schemeClr val="tx1"/>
                          </a:solidFill>
                          <a:effectLst/>
                          <a:latin typeface="+mn-lt"/>
                          <a:ea typeface="+mn-ea"/>
                          <a:cs typeface="+mn-cs"/>
                        </a:rPr>
                        <a:t>Abosometweagya</a:t>
                      </a:r>
                      <a:r>
                        <a:rPr lang="en-US" sz="1800" b="0" kern="1200" baseline="0" dirty="0" smtClean="0">
                          <a:solidFill>
                            <a:schemeClr val="tx1"/>
                          </a:solidFill>
                          <a:effectLst/>
                          <a:latin typeface="+mn-lt"/>
                          <a:ea typeface="+mn-ea"/>
                          <a:cs typeface="+mn-cs"/>
                        </a:rPr>
                        <a:t> with ancillary facilities</a:t>
                      </a:r>
                      <a:endParaRPr lang="en-US" sz="1800" b="0" kern="1200" dirty="0">
                        <a:solidFill>
                          <a:schemeClr val="tx1"/>
                        </a:solidFill>
                        <a:effectLst/>
                        <a:latin typeface="+mn-lt"/>
                        <a:ea typeface="+mn-ea"/>
                        <a:cs typeface="+mn-cs"/>
                      </a:endParaRPr>
                    </a:p>
                  </a:txBody>
                  <a:tcPr marL="68580" marR="68580" marT="0" marB="0"/>
                </a:tc>
                <a:tc>
                  <a:txBody>
                    <a:bodyPr/>
                    <a:lstStyle/>
                    <a:p>
                      <a:pPr algn="ctr"/>
                      <a:r>
                        <a:rPr lang="en-US" sz="1800" dirty="0" smtClean="0"/>
                        <a:t>235,898.63</a:t>
                      </a:r>
                      <a:endParaRPr lang="en-US" sz="1800" dirty="0"/>
                    </a:p>
                  </a:txBody>
                  <a:tcPr/>
                </a:tc>
                <a:tc>
                  <a:txBody>
                    <a:bodyPr/>
                    <a:lstStyle/>
                    <a:p>
                      <a:pPr algn="ctr"/>
                      <a:r>
                        <a:rPr lang="en-US" sz="1800" dirty="0" smtClean="0"/>
                        <a:t>212,277.28</a:t>
                      </a:r>
                      <a:endParaRPr lang="en-US" sz="1800" dirty="0"/>
                    </a:p>
                  </a:txBody>
                  <a:tcPr/>
                </a:tc>
                <a:tc>
                  <a:txBody>
                    <a:bodyPr/>
                    <a:lstStyle/>
                    <a:p>
                      <a:pPr algn="ctr"/>
                      <a:r>
                        <a:rPr lang="en-US" sz="1800" dirty="0" smtClean="0"/>
                        <a:t>23,621.35</a:t>
                      </a:r>
                      <a:endParaRPr lang="en-US" sz="1800" dirty="0"/>
                    </a:p>
                  </a:txBody>
                  <a:tcPr/>
                </a:tc>
              </a:tr>
              <a:tr h="356225">
                <a:tc>
                  <a:txBody>
                    <a:bodyPr/>
                    <a:lstStyle/>
                    <a:p>
                      <a:pPr marL="0" marR="0" algn="l" defTabSz="914400" rtl="0" eaLnBrk="1" latinLnBrk="0" hangingPunct="1">
                        <a:lnSpc>
                          <a:spcPct val="115000"/>
                        </a:lnSpc>
                        <a:spcBef>
                          <a:spcPts val="0"/>
                        </a:spcBef>
                        <a:spcAft>
                          <a:spcPts val="0"/>
                        </a:spcAft>
                      </a:pPr>
                      <a:endParaRPr lang="en-US" sz="1800" b="1" kern="1200" dirty="0">
                        <a:solidFill>
                          <a:schemeClr val="tx1"/>
                        </a:solidFill>
                        <a:effectLst/>
                        <a:latin typeface="+mn-lt"/>
                        <a:ea typeface="+mn-ea"/>
                        <a:cs typeface="+mn-cs"/>
                      </a:endParaRPr>
                    </a:p>
                  </a:txBody>
                  <a:tcPr marL="68580" marR="68580" marT="0" marB="0"/>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800" b="0" kern="1200" dirty="0" smtClean="0">
                          <a:solidFill>
                            <a:schemeClr val="tx1"/>
                          </a:solidFill>
                          <a:effectLst/>
                          <a:latin typeface="+mn-lt"/>
                          <a:ea typeface="+mn-ea"/>
                          <a:cs typeface="+mn-cs"/>
                        </a:rPr>
                        <a:t>Construction</a:t>
                      </a:r>
                      <a:r>
                        <a:rPr lang="en-US" sz="1800" b="0" kern="1200" baseline="0" dirty="0" smtClean="0">
                          <a:solidFill>
                            <a:schemeClr val="tx1"/>
                          </a:solidFill>
                          <a:effectLst/>
                          <a:latin typeface="+mn-lt"/>
                          <a:ea typeface="+mn-ea"/>
                          <a:cs typeface="+mn-cs"/>
                        </a:rPr>
                        <a:t> of 1 No. 3 unit classroom block at </a:t>
                      </a:r>
                      <a:r>
                        <a:rPr lang="en-US" sz="1800" b="0" kern="1200" baseline="0" dirty="0" err="1" smtClean="0">
                          <a:solidFill>
                            <a:schemeClr val="tx1"/>
                          </a:solidFill>
                          <a:effectLst/>
                          <a:latin typeface="+mn-lt"/>
                          <a:ea typeface="+mn-ea"/>
                          <a:cs typeface="+mn-cs"/>
                        </a:rPr>
                        <a:t>Ananwoukrom</a:t>
                      </a:r>
                      <a:r>
                        <a:rPr lang="en-US" sz="1800" b="0" kern="1200" baseline="0" dirty="0" smtClean="0">
                          <a:solidFill>
                            <a:schemeClr val="tx1"/>
                          </a:solidFill>
                          <a:effectLst/>
                          <a:latin typeface="+mn-lt"/>
                          <a:ea typeface="+mn-ea"/>
                          <a:cs typeface="+mn-cs"/>
                        </a:rPr>
                        <a:t> with ancillary facilities</a:t>
                      </a:r>
                      <a:endParaRPr lang="en-US" sz="1800" b="0" kern="1200" dirty="0" smtClean="0">
                        <a:solidFill>
                          <a:schemeClr val="tx1"/>
                        </a:solidFill>
                        <a:effectLst/>
                        <a:latin typeface="+mn-lt"/>
                        <a:ea typeface="+mn-ea"/>
                        <a:cs typeface="+mn-cs"/>
                      </a:endParaRPr>
                    </a:p>
                  </a:txBody>
                  <a:tcPr marL="68580" marR="68580" marT="0" marB="0"/>
                </a:tc>
                <a:tc>
                  <a:txBody>
                    <a:bodyPr/>
                    <a:lstStyle/>
                    <a:p>
                      <a:pPr algn="ctr"/>
                      <a:r>
                        <a:rPr lang="en-US" sz="1800" dirty="0" smtClean="0"/>
                        <a:t>218,494.50</a:t>
                      </a:r>
                      <a:endParaRPr lang="en-US" sz="1800" dirty="0"/>
                    </a:p>
                  </a:txBody>
                  <a:tcPr/>
                </a:tc>
                <a:tc>
                  <a:txBody>
                    <a:bodyPr/>
                    <a:lstStyle/>
                    <a:p>
                      <a:pPr algn="ctr"/>
                      <a:r>
                        <a:rPr lang="en-US" sz="1800" dirty="0" smtClean="0"/>
                        <a:t>60,853.05</a:t>
                      </a:r>
                      <a:endParaRPr lang="en-US" sz="1800" dirty="0"/>
                    </a:p>
                  </a:txBody>
                  <a:tcPr/>
                </a:tc>
                <a:tc>
                  <a:txBody>
                    <a:bodyPr/>
                    <a:lstStyle/>
                    <a:p>
                      <a:pPr algn="ctr"/>
                      <a:r>
                        <a:rPr lang="en-US" sz="1800" dirty="0" smtClean="0"/>
                        <a:t>157,641.45</a:t>
                      </a:r>
                      <a:endParaRPr lang="en-US" sz="1800" dirty="0"/>
                    </a:p>
                  </a:txBody>
                  <a:tcPr/>
                </a:tc>
              </a:tr>
              <a:tr h="635446">
                <a:tc>
                  <a:txBody>
                    <a:bodyPr/>
                    <a:lstStyle/>
                    <a:p>
                      <a:pPr marL="0" marR="0" algn="l" defTabSz="914400" rtl="0" eaLnBrk="1" latinLnBrk="0" hangingPunct="1">
                        <a:lnSpc>
                          <a:spcPct val="115000"/>
                        </a:lnSpc>
                        <a:spcBef>
                          <a:spcPts val="0"/>
                        </a:spcBef>
                        <a:spcAft>
                          <a:spcPts val="0"/>
                        </a:spcAft>
                      </a:pPr>
                      <a:endParaRPr lang="en-US" sz="2000" b="0" i="1" kern="1200" dirty="0">
                        <a:solidFill>
                          <a:schemeClr val="tx1"/>
                        </a:solidFill>
                        <a:effectLst/>
                        <a:latin typeface="+mn-lt"/>
                        <a:ea typeface="+mn-ea"/>
                        <a:cs typeface="+mn-cs"/>
                      </a:endParaRPr>
                    </a:p>
                  </a:txBody>
                  <a:tcPr marL="68580" marR="68580" marT="0" marB="0"/>
                </a:tc>
                <a:tc>
                  <a:txBody>
                    <a:bodyPr/>
                    <a:lstStyle/>
                    <a:p>
                      <a:pPr marL="0" marR="0" algn="l" defTabSz="914400" rtl="0" eaLnBrk="1" latinLnBrk="0" hangingPunct="1">
                        <a:lnSpc>
                          <a:spcPct val="115000"/>
                        </a:lnSpc>
                        <a:spcBef>
                          <a:spcPts val="0"/>
                        </a:spcBef>
                        <a:spcAft>
                          <a:spcPts val="0"/>
                        </a:spcAft>
                      </a:pPr>
                      <a:r>
                        <a:rPr lang="en-US" sz="2000" b="0" i="1" kern="1200" dirty="0" smtClean="0">
                          <a:solidFill>
                            <a:schemeClr val="tx1"/>
                          </a:solidFill>
                          <a:effectLst/>
                          <a:latin typeface="+mn-lt"/>
                          <a:ea typeface="+mn-ea"/>
                          <a:cs typeface="+mn-cs"/>
                        </a:rPr>
                        <a:t>TOTAL</a:t>
                      </a:r>
                      <a:endParaRPr lang="en-US" sz="2000" b="0" i="1" kern="1200" dirty="0">
                        <a:solidFill>
                          <a:schemeClr val="tx1"/>
                        </a:solidFill>
                        <a:effectLst/>
                        <a:latin typeface="+mn-lt"/>
                        <a:ea typeface="+mn-ea"/>
                        <a:cs typeface="+mn-cs"/>
                      </a:endParaRPr>
                    </a:p>
                  </a:txBody>
                  <a:tcPr marL="68580" marR="68580" marT="0" marB="0" anchor="ctr"/>
                </a:tc>
                <a:tc>
                  <a:txBody>
                    <a:bodyPr/>
                    <a:lstStyle/>
                    <a:p>
                      <a:pPr algn="ctr" fontAlgn="b"/>
                      <a:r>
                        <a:rPr lang="en-US" sz="2000" b="0" i="1" u="none" strike="noStrike" dirty="0">
                          <a:solidFill>
                            <a:srgbClr val="000000"/>
                          </a:solidFill>
                          <a:effectLst/>
                          <a:latin typeface="Calibri" panose="020F0502020204030204" pitchFamily="34" charset="0"/>
                        </a:rPr>
                        <a:t>1,612,514.50</a:t>
                      </a:r>
                    </a:p>
                  </a:txBody>
                  <a:tcPr marL="9525" marR="9525" marT="9525" marB="0" anchor="ctr"/>
                </a:tc>
                <a:tc>
                  <a:txBody>
                    <a:bodyPr/>
                    <a:lstStyle/>
                    <a:p>
                      <a:pPr algn="ctr" fontAlgn="b"/>
                      <a:r>
                        <a:rPr lang="en-US" sz="2000" b="0" i="1" u="none" strike="noStrike" dirty="0">
                          <a:solidFill>
                            <a:srgbClr val="000000"/>
                          </a:solidFill>
                          <a:effectLst/>
                          <a:latin typeface="Calibri" panose="020F0502020204030204" pitchFamily="34" charset="0"/>
                        </a:rPr>
                        <a:t>1,210,402.62</a:t>
                      </a:r>
                    </a:p>
                  </a:txBody>
                  <a:tcPr marL="9525" marR="9525" marT="9525" marB="0" anchor="ctr"/>
                </a:tc>
                <a:tc>
                  <a:txBody>
                    <a:bodyPr/>
                    <a:lstStyle/>
                    <a:p>
                      <a:pPr algn="ctr" fontAlgn="b"/>
                      <a:r>
                        <a:rPr lang="en-US" sz="2000" b="0" i="1" u="none" strike="noStrike" dirty="0">
                          <a:solidFill>
                            <a:srgbClr val="000000"/>
                          </a:solidFill>
                          <a:effectLst/>
                          <a:latin typeface="Calibri" panose="020F0502020204030204" pitchFamily="34" charset="0"/>
                        </a:rPr>
                        <a:t>402,111.88</a:t>
                      </a:r>
                    </a:p>
                  </a:txBody>
                  <a:tcPr marL="9525" marR="9525" marT="9525" marB="0" anchor="ctr"/>
                </a:tc>
              </a:tr>
            </a:tbl>
          </a:graphicData>
        </a:graphic>
      </p:graphicFrame>
      <p:sp>
        <p:nvSpPr>
          <p:cNvPr id="3" name="Slide Number Placeholder 2"/>
          <p:cNvSpPr>
            <a:spLocks noGrp="1"/>
          </p:cNvSpPr>
          <p:nvPr>
            <p:ph type="sldNum" sz="quarter" idx="12"/>
          </p:nvPr>
        </p:nvSpPr>
        <p:spPr/>
        <p:txBody>
          <a:bodyPr/>
          <a:lstStyle/>
          <a:p>
            <a:fld id="{571CD3C2-A472-4BA3-88D7-833F7D0C5725}" type="slidenum">
              <a:rPr lang="en-US" smtClean="0"/>
              <a:t>20</a:t>
            </a:fld>
            <a:endParaRPr lang="en-US"/>
          </a:p>
        </p:txBody>
      </p:sp>
    </p:spTree>
    <p:extLst>
      <p:ext uri="{BB962C8B-B14F-4D97-AF65-F5344CB8AC3E}">
        <p14:creationId xmlns:p14="http://schemas.microsoft.com/office/powerpoint/2010/main" val="284504847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152400"/>
            <a:ext cx="7620000" cy="381000"/>
          </a:xfrm>
        </p:spPr>
        <p:txBody>
          <a:bodyPr>
            <a:noAutofit/>
          </a:bodyPr>
          <a:lstStyle/>
          <a:p>
            <a:pPr>
              <a:tabLst>
                <a:tab pos="1028700" algn="l"/>
              </a:tabLst>
            </a:pPr>
            <a:r>
              <a:rPr lang="en-US" sz="3200" b="1" dirty="0">
                <a:solidFill>
                  <a:srgbClr val="C00000"/>
                </a:solidFill>
                <a:effectLst>
                  <a:outerShdw blurRad="38100" dist="38100" dir="2700000" algn="tl">
                    <a:srgbClr val="000000">
                      <a:alpha val="43137"/>
                    </a:srgbClr>
                  </a:outerShdw>
                </a:effectLst>
              </a:rPr>
              <a:t>Sanitation Budget </a:t>
            </a:r>
            <a:r>
              <a:rPr lang="en-US" sz="3200" b="1" dirty="0" smtClean="0">
                <a:solidFill>
                  <a:srgbClr val="C00000"/>
                </a:solidFill>
                <a:effectLst>
                  <a:outerShdw blurRad="38100" dist="38100" dir="2700000" algn="tl">
                    <a:srgbClr val="000000">
                      <a:alpha val="43137"/>
                    </a:srgbClr>
                  </a:outerShdw>
                </a:effectLst>
              </a:rPr>
              <a:t>Performance</a:t>
            </a:r>
            <a:endParaRPr lang="en-US" sz="3200" b="1" dirty="0">
              <a:solidFill>
                <a:srgbClr val="C00000"/>
              </a:solidFill>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7611823"/>
              </p:ext>
            </p:extLst>
          </p:nvPr>
        </p:nvGraphicFramePr>
        <p:xfrm>
          <a:off x="685800" y="762001"/>
          <a:ext cx="8001000" cy="6012710"/>
        </p:xfrm>
        <a:graphic>
          <a:graphicData uri="http://schemas.openxmlformats.org/drawingml/2006/table">
            <a:tbl>
              <a:tblPr firstRow="1" bandRow="1">
                <a:tableStyleId>{5940675A-B579-460E-94D1-54222C63F5DA}</a:tableStyleId>
              </a:tblPr>
              <a:tblGrid>
                <a:gridCol w="963083"/>
                <a:gridCol w="3037417"/>
                <a:gridCol w="2000250"/>
                <a:gridCol w="2000250"/>
              </a:tblGrid>
              <a:tr h="447546">
                <a:tc>
                  <a:txBody>
                    <a:bodyPr/>
                    <a:lstStyle/>
                    <a:p>
                      <a:endParaRPr lang="en-US" dirty="0"/>
                    </a:p>
                  </a:txBody>
                  <a:tcPr anchor="ctr"/>
                </a:tc>
                <a:tc gridSpan="2">
                  <a:txBody>
                    <a:bodyPr/>
                    <a:lstStyle/>
                    <a:p>
                      <a:r>
                        <a:rPr lang="en-US" dirty="0" smtClean="0"/>
                        <a:t>                                         SOLID WASTE</a:t>
                      </a:r>
                      <a:endParaRPr lang="en-US" dirty="0"/>
                    </a:p>
                  </a:txBody>
                  <a:tcPr anchor="ctr"/>
                </a:tc>
                <a:tc hMerge="1">
                  <a:txBody>
                    <a:bodyPr/>
                    <a:lstStyle/>
                    <a:p>
                      <a:endParaRPr lang="en-US" dirty="0"/>
                    </a:p>
                  </a:txBody>
                  <a:tcPr/>
                </a:tc>
                <a:tc>
                  <a:txBody>
                    <a:bodyPr/>
                    <a:lstStyle/>
                    <a:p>
                      <a:endParaRPr lang="en-US" dirty="0"/>
                    </a:p>
                  </a:txBody>
                  <a:tcPr anchor="ctr"/>
                </a:tc>
              </a:tr>
              <a:tr h="783205">
                <a:tc>
                  <a:txBody>
                    <a:bodyPr/>
                    <a:lstStyle/>
                    <a:p>
                      <a:r>
                        <a:rPr lang="en-US" sz="2000" dirty="0" smtClean="0"/>
                        <a:t>No</a:t>
                      </a:r>
                      <a:endParaRPr lang="en-US" sz="2000" dirty="0">
                        <a:latin typeface="Arial" panose="020B0604020202020204" pitchFamily="34" charset="0"/>
                        <a:cs typeface="Arial" panose="020B0604020202020204" pitchFamily="34" charset="0"/>
                      </a:endParaRPr>
                    </a:p>
                  </a:txBody>
                  <a:tcPr anchor="ctr"/>
                </a:tc>
                <a:tc>
                  <a:txBody>
                    <a:bodyPr/>
                    <a:lstStyle/>
                    <a:p>
                      <a:r>
                        <a:rPr lang="en-US" sz="2000" dirty="0" smtClean="0"/>
                        <a:t>Name</a:t>
                      </a:r>
                      <a:r>
                        <a:rPr lang="en-US" sz="2000" baseline="0" dirty="0" smtClean="0"/>
                        <a:t> of Activity/Project</a:t>
                      </a:r>
                      <a:endParaRPr lang="en-US" sz="2000" dirty="0">
                        <a:latin typeface="Arial" panose="020B0604020202020204" pitchFamily="34" charset="0"/>
                        <a:cs typeface="Arial" panose="020B0604020202020204" pitchFamily="34" charset="0"/>
                      </a:endParaRPr>
                    </a:p>
                  </a:txBody>
                  <a:tcPr anchor="ctr"/>
                </a:tc>
                <a:tc>
                  <a:txBody>
                    <a:bodyPr/>
                    <a:lstStyle/>
                    <a:p>
                      <a:r>
                        <a:rPr lang="en-US" sz="2000" dirty="0" smtClean="0"/>
                        <a:t>Budget </a:t>
                      </a:r>
                      <a:endParaRPr lang="en-US" sz="2000" dirty="0">
                        <a:latin typeface="Arial" panose="020B0604020202020204" pitchFamily="34" charset="0"/>
                        <a:cs typeface="Arial" panose="020B0604020202020204" pitchFamily="34" charset="0"/>
                      </a:endParaRPr>
                    </a:p>
                  </a:txBody>
                  <a:tcPr anchor="ctr"/>
                </a:tc>
                <a:tc>
                  <a:txBody>
                    <a:bodyPr/>
                    <a:lstStyle/>
                    <a:p>
                      <a:r>
                        <a:rPr lang="en-US" sz="2000" dirty="0" smtClean="0"/>
                        <a:t>Actual as at July, 2019</a:t>
                      </a:r>
                      <a:endParaRPr lang="en-US" sz="2000" dirty="0">
                        <a:latin typeface="Arial" panose="020B0604020202020204" pitchFamily="34" charset="0"/>
                        <a:cs typeface="Arial" panose="020B0604020202020204" pitchFamily="34" charset="0"/>
                      </a:endParaRPr>
                    </a:p>
                  </a:txBody>
                  <a:tcPr anchor="ctr"/>
                </a:tc>
              </a:tr>
              <a:tr h="378527">
                <a:tc>
                  <a:txBody>
                    <a:bodyPr/>
                    <a:lstStyle/>
                    <a:p>
                      <a:r>
                        <a:rPr lang="en-US" sz="2000" dirty="0" smtClean="0"/>
                        <a:t>1</a:t>
                      </a:r>
                      <a:endParaRPr lang="en-US" sz="2000" dirty="0">
                        <a:latin typeface="Arial" panose="020B0604020202020204" pitchFamily="34" charset="0"/>
                        <a:cs typeface="Arial" panose="020B0604020202020204" pitchFamily="34" charset="0"/>
                      </a:endParaRPr>
                    </a:p>
                  </a:txBody>
                  <a:tcPr anchor="ctr"/>
                </a:tc>
                <a:tc>
                  <a:txBody>
                    <a:bodyPr/>
                    <a:lstStyle/>
                    <a:p>
                      <a:pPr algn="l" fontAlgn="ctr"/>
                      <a:r>
                        <a:rPr lang="en-US" sz="2000" u="none" strike="noStrike" dirty="0" smtClean="0">
                          <a:effectLst/>
                        </a:rPr>
                        <a:t>Waste </a:t>
                      </a:r>
                      <a:r>
                        <a:rPr lang="en-US" sz="2000" u="none" strike="noStrike" dirty="0">
                          <a:effectLst/>
                        </a:rPr>
                        <a:t>Management (Local)</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ctr"/>
                      <a:r>
                        <a:rPr lang="en-US" sz="2000" u="none" strike="noStrike" dirty="0" smtClean="0">
                          <a:effectLst/>
                        </a:rPr>
                        <a:t>               46,000.00  </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a:endParaRPr lang="en-US" sz="2000" dirty="0">
                        <a:latin typeface="Arial" panose="020B0604020202020204" pitchFamily="34" charset="0"/>
                        <a:cs typeface="Arial" panose="020B0604020202020204" pitchFamily="34" charset="0"/>
                      </a:endParaRPr>
                    </a:p>
                  </a:txBody>
                  <a:tcPr anchor="ctr"/>
                </a:tc>
              </a:tr>
              <a:tr h="48484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smtClean="0"/>
                        <a:t>2</a:t>
                      </a:r>
                      <a:endParaRPr lang="en-US" sz="2000" dirty="0" smtClean="0">
                        <a:latin typeface="Arial" panose="020B0604020202020204" pitchFamily="34" charset="0"/>
                        <a:cs typeface="Arial" panose="020B0604020202020204" pitchFamily="34" charset="0"/>
                      </a:endParaRPr>
                    </a:p>
                    <a:p>
                      <a:endParaRPr lang="en-US" sz="2000" dirty="0">
                        <a:latin typeface="Arial" panose="020B0604020202020204" pitchFamily="34" charset="0"/>
                        <a:cs typeface="Arial" panose="020B0604020202020204" pitchFamily="34" charset="0"/>
                      </a:endParaRPr>
                    </a:p>
                  </a:txBody>
                  <a:tcPr anchor="ctr"/>
                </a:tc>
                <a:tc>
                  <a:txBody>
                    <a:bodyPr/>
                    <a:lstStyle/>
                    <a:p>
                      <a:pPr algn="l" fontAlgn="ctr"/>
                      <a:r>
                        <a:rPr lang="en-US" sz="2000" u="none" strike="noStrike" dirty="0">
                          <a:effectLst/>
                        </a:rPr>
                        <a:t>Fumigation</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ctr"/>
                      <a:r>
                        <a:rPr lang="en-US" sz="2000" u="none" strike="noStrike" dirty="0">
                          <a:effectLst/>
                        </a:rPr>
                        <a:t>              184,000.00 </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a:r>
                        <a:rPr lang="en-US" sz="2000" dirty="0" smtClean="0">
                          <a:latin typeface="Arial" panose="020B0604020202020204" pitchFamily="34" charset="0"/>
                          <a:cs typeface="Arial" panose="020B0604020202020204" pitchFamily="34" charset="0"/>
                        </a:rPr>
                        <a:t>46,000.00</a:t>
                      </a:r>
                      <a:endParaRPr lang="en-US" sz="2000" dirty="0">
                        <a:latin typeface="Arial" panose="020B0604020202020204" pitchFamily="34" charset="0"/>
                        <a:cs typeface="Arial" panose="020B0604020202020204" pitchFamily="34" charset="0"/>
                      </a:endParaRPr>
                    </a:p>
                  </a:txBody>
                  <a:tcPr anchor="ctr"/>
                </a:tc>
              </a:tr>
              <a:tr h="48484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smtClean="0">
                          <a:latin typeface="Arial" panose="020B0604020202020204" pitchFamily="34" charset="0"/>
                          <a:cs typeface="Arial" panose="020B0604020202020204" pitchFamily="34" charset="0"/>
                        </a:rPr>
                        <a:t>3</a:t>
                      </a:r>
                    </a:p>
                    <a:p>
                      <a:endParaRPr lang="en-US" sz="2000" dirty="0">
                        <a:latin typeface="Arial" panose="020B0604020202020204" pitchFamily="34" charset="0"/>
                        <a:cs typeface="Arial" panose="020B0604020202020204" pitchFamily="34" charset="0"/>
                      </a:endParaRPr>
                    </a:p>
                  </a:txBody>
                  <a:tcPr anchor="ctr"/>
                </a:tc>
                <a:tc>
                  <a:txBody>
                    <a:bodyPr/>
                    <a:lstStyle/>
                    <a:p>
                      <a:pPr algn="l" fontAlgn="ctr"/>
                      <a:r>
                        <a:rPr lang="en-US" sz="2000" u="none" strike="noStrike" dirty="0">
                          <a:effectLst/>
                        </a:rPr>
                        <a:t>Sanitation Improvement</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ctr"/>
                      <a:r>
                        <a:rPr lang="en-US" sz="2000" u="none" strike="noStrike" dirty="0">
                          <a:effectLst/>
                        </a:rPr>
                        <a:t>              230,000.00 </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a:r>
                        <a:rPr lang="en-US" sz="2000" dirty="0" smtClean="0">
                          <a:latin typeface="Arial" panose="020B0604020202020204" pitchFamily="34" charset="0"/>
                          <a:cs typeface="Arial" panose="020B0604020202020204" pitchFamily="34" charset="0"/>
                        </a:rPr>
                        <a:t>57,500.00</a:t>
                      </a:r>
                      <a:endParaRPr lang="en-US" sz="2000" dirty="0">
                        <a:latin typeface="Arial" panose="020B0604020202020204" pitchFamily="34" charset="0"/>
                        <a:cs typeface="Arial" panose="020B0604020202020204" pitchFamily="34" charset="0"/>
                      </a:endParaRPr>
                    </a:p>
                  </a:txBody>
                  <a:tcPr anchor="ctr"/>
                </a:tc>
              </a:tr>
              <a:tr h="1305342">
                <a:tc gridSpan="4">
                  <a:txBody>
                    <a:bodyPr/>
                    <a:lstStyle/>
                    <a:p>
                      <a:r>
                        <a:rPr lang="en-US" sz="2800" b="1" dirty="0" smtClean="0"/>
                        <a:t>                                  LIQUID WASTE</a:t>
                      </a:r>
                      <a:endParaRPr lang="en-US" sz="2800" b="1" dirty="0">
                        <a:latin typeface="Arial" panose="020B0604020202020204" pitchFamily="34" charset="0"/>
                        <a:cs typeface="Arial" panose="020B0604020202020204" pitchFamily="34" charset="0"/>
                      </a:endParaRPr>
                    </a:p>
                  </a:txBody>
                  <a:tcPr anchor="ctr"/>
                </a:tc>
                <a:tc hMerge="1">
                  <a:txBody>
                    <a:bodyPr/>
                    <a:lstStyle/>
                    <a:p>
                      <a:pPr algn="l" fontAlgn="ct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hMerge="1">
                  <a:txBody>
                    <a:bodyPr/>
                    <a:lstStyle/>
                    <a:p>
                      <a:pPr algn="ctr" fontAlgn="ct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hMerge="1">
                  <a:txBody>
                    <a:bodyPr/>
                    <a:lstStyle/>
                    <a:p>
                      <a:pPr algn="ctr"/>
                      <a:endParaRPr lang="en-US" sz="2000" dirty="0">
                        <a:latin typeface="Arial" panose="020B0604020202020204" pitchFamily="34" charset="0"/>
                        <a:cs typeface="Arial" panose="020B0604020202020204" pitchFamily="34" charset="0"/>
                      </a:endParaRPr>
                    </a:p>
                  </a:txBody>
                  <a:tcPr anchor="ctr"/>
                </a:tc>
              </a:tr>
              <a:tr h="783205">
                <a:tc>
                  <a:txBody>
                    <a:bodyPr/>
                    <a:lstStyle/>
                    <a:p>
                      <a:r>
                        <a:rPr lang="en-US" sz="2000" dirty="0" smtClean="0"/>
                        <a:t>No</a:t>
                      </a:r>
                      <a:endParaRPr lang="en-US" sz="2000" dirty="0">
                        <a:latin typeface="Arial" panose="020B0604020202020204" pitchFamily="34" charset="0"/>
                        <a:cs typeface="Arial" panose="020B0604020202020204" pitchFamily="34" charset="0"/>
                      </a:endParaRPr>
                    </a:p>
                  </a:txBody>
                  <a:tcPr anchor="ctr"/>
                </a:tc>
                <a:tc>
                  <a:txBody>
                    <a:bodyPr/>
                    <a:lstStyle/>
                    <a:p>
                      <a:r>
                        <a:rPr lang="en-US" sz="2000" dirty="0" smtClean="0"/>
                        <a:t>Name</a:t>
                      </a:r>
                      <a:r>
                        <a:rPr lang="en-US" sz="2000" baseline="0" dirty="0" smtClean="0"/>
                        <a:t> of Activity/Project</a:t>
                      </a:r>
                      <a:endParaRPr lang="en-US" sz="2000" dirty="0">
                        <a:latin typeface="Arial" panose="020B0604020202020204" pitchFamily="34" charset="0"/>
                        <a:cs typeface="Arial" panose="020B0604020202020204" pitchFamily="34" charset="0"/>
                      </a:endParaRPr>
                    </a:p>
                  </a:txBody>
                  <a:tcPr anchor="ctr"/>
                </a:tc>
                <a:tc>
                  <a:txBody>
                    <a:bodyPr/>
                    <a:lstStyle/>
                    <a:p>
                      <a:r>
                        <a:rPr lang="en-US" sz="2000" dirty="0" smtClean="0"/>
                        <a:t>Budget </a:t>
                      </a:r>
                      <a:endParaRPr lang="en-US" sz="2000" dirty="0">
                        <a:latin typeface="Arial" panose="020B0604020202020204" pitchFamily="34" charset="0"/>
                        <a:cs typeface="Arial" panose="020B0604020202020204" pitchFamily="34" charset="0"/>
                      </a:endParaRPr>
                    </a:p>
                  </a:txBody>
                  <a:tcPr anchor="ctr"/>
                </a:tc>
                <a:tc>
                  <a:txBody>
                    <a:bodyPr/>
                    <a:lstStyle/>
                    <a:p>
                      <a:r>
                        <a:rPr lang="en-US" sz="2000" dirty="0" smtClean="0"/>
                        <a:t>Actual as at July, 2019</a:t>
                      </a:r>
                      <a:endParaRPr lang="en-US" sz="2000" dirty="0">
                        <a:latin typeface="Arial" panose="020B0604020202020204" pitchFamily="34" charset="0"/>
                        <a:cs typeface="Arial" panose="020B0604020202020204" pitchFamily="34" charset="0"/>
                      </a:endParaRPr>
                    </a:p>
                  </a:txBody>
                  <a:tcPr anchor="ctr"/>
                </a:tc>
              </a:tr>
              <a:tr h="447546">
                <a:tc>
                  <a:txBody>
                    <a:bodyPr/>
                    <a:lstStyle/>
                    <a:p>
                      <a:endParaRPr lang="en-US" dirty="0">
                        <a:latin typeface="Arial" panose="020B0604020202020204" pitchFamily="34" charset="0"/>
                        <a:cs typeface="Arial" panose="020B0604020202020204" pitchFamily="34" charset="0"/>
                      </a:endParaRPr>
                    </a:p>
                  </a:txBody>
                  <a:tcPr anchor="ctr"/>
                </a:tc>
                <a:tc>
                  <a:txBody>
                    <a:bodyPr/>
                    <a:lstStyle/>
                    <a:p>
                      <a:r>
                        <a:rPr lang="en-US" dirty="0" smtClean="0">
                          <a:latin typeface="Arial" panose="020B0604020202020204" pitchFamily="34" charset="0"/>
                          <a:cs typeface="Arial" panose="020B0604020202020204" pitchFamily="34" charset="0"/>
                        </a:rPr>
                        <a:t>Dislodgement</a:t>
                      </a:r>
                      <a:r>
                        <a:rPr lang="en-US" baseline="0" dirty="0" smtClean="0">
                          <a:latin typeface="Arial" panose="020B0604020202020204" pitchFamily="34" charset="0"/>
                          <a:cs typeface="Arial" panose="020B0604020202020204" pitchFamily="34" charset="0"/>
                        </a:rPr>
                        <a:t> of Toilet</a:t>
                      </a:r>
                      <a:endParaRPr lang="en-US" dirty="0">
                        <a:latin typeface="Arial" panose="020B0604020202020204" pitchFamily="34" charset="0"/>
                        <a:cs typeface="Arial" panose="020B0604020202020204" pitchFamily="34" charset="0"/>
                      </a:endParaRPr>
                    </a:p>
                  </a:txBody>
                  <a:tcPr anchor="ctr"/>
                </a:tc>
                <a:tc>
                  <a:txBody>
                    <a:bodyPr/>
                    <a:lstStyle/>
                    <a:p>
                      <a:r>
                        <a:rPr lang="en-US" dirty="0" smtClean="0">
                          <a:latin typeface="Arial" panose="020B0604020202020204" pitchFamily="34" charset="0"/>
                          <a:cs typeface="Arial" panose="020B0604020202020204" pitchFamily="34" charset="0"/>
                        </a:rPr>
                        <a:t>30,000.00</a:t>
                      </a:r>
                      <a:endParaRPr lang="en-US" dirty="0">
                        <a:latin typeface="Arial" panose="020B0604020202020204" pitchFamily="34" charset="0"/>
                        <a:cs typeface="Arial" panose="020B0604020202020204" pitchFamily="34" charset="0"/>
                      </a:endParaRPr>
                    </a:p>
                  </a:txBody>
                  <a:tcPr anchor="ctr"/>
                </a:tc>
                <a:tc>
                  <a:txBody>
                    <a:bodyPr/>
                    <a:lstStyle/>
                    <a:p>
                      <a:r>
                        <a:rPr lang="en-US" dirty="0" smtClean="0">
                          <a:latin typeface="Arial" panose="020B0604020202020204" pitchFamily="34" charset="0"/>
                          <a:cs typeface="Arial" panose="020B0604020202020204" pitchFamily="34" charset="0"/>
                        </a:rPr>
                        <a:t>12,527.00</a:t>
                      </a:r>
                      <a:endParaRPr lang="en-US" dirty="0">
                        <a:latin typeface="Arial" panose="020B0604020202020204" pitchFamily="34" charset="0"/>
                        <a:cs typeface="Arial" panose="020B0604020202020204" pitchFamily="34" charset="0"/>
                      </a:endParaRPr>
                    </a:p>
                  </a:txBody>
                  <a:tcPr anchor="ctr"/>
                </a:tc>
              </a:tr>
              <a:tr h="447546">
                <a:tc>
                  <a:txBody>
                    <a:bodyPr/>
                    <a:lstStyle/>
                    <a:p>
                      <a:endParaRPr lang="en-US" dirty="0">
                        <a:latin typeface="Arial" panose="020B0604020202020204" pitchFamily="34" charset="0"/>
                        <a:cs typeface="Arial" panose="020B0604020202020204" pitchFamily="34" charset="0"/>
                      </a:endParaRPr>
                    </a:p>
                  </a:txBody>
                  <a:tcPr anchor="ctr"/>
                </a:tc>
                <a:tc>
                  <a:txBody>
                    <a:bodyPr/>
                    <a:lstStyle/>
                    <a:p>
                      <a:endParaRPr lang="en-US" dirty="0">
                        <a:latin typeface="Arial" panose="020B0604020202020204" pitchFamily="34" charset="0"/>
                        <a:cs typeface="Arial" panose="020B0604020202020204" pitchFamily="34" charset="0"/>
                      </a:endParaRPr>
                    </a:p>
                  </a:txBody>
                  <a:tcPr anchor="ctr"/>
                </a:tc>
                <a:tc>
                  <a:txBody>
                    <a:bodyPr/>
                    <a:lstStyle/>
                    <a:p>
                      <a:endParaRPr lang="en-US" dirty="0">
                        <a:latin typeface="Arial" panose="020B0604020202020204" pitchFamily="34" charset="0"/>
                        <a:cs typeface="Arial" panose="020B0604020202020204" pitchFamily="34" charset="0"/>
                      </a:endParaRPr>
                    </a:p>
                  </a:txBody>
                  <a:tcPr anchor="ctr"/>
                </a:tc>
                <a:tc>
                  <a:txBody>
                    <a:bodyPr/>
                    <a:lstStyle/>
                    <a:p>
                      <a:endParaRPr lang="en-US" dirty="0">
                        <a:latin typeface="Arial" panose="020B0604020202020204" pitchFamily="34" charset="0"/>
                        <a:cs typeface="Arial" panose="020B0604020202020204" pitchFamily="34" charset="0"/>
                      </a:endParaRPr>
                    </a:p>
                  </a:txBody>
                  <a:tcPr anchor="ctr"/>
                </a:tc>
              </a:tr>
            </a:tbl>
          </a:graphicData>
        </a:graphic>
      </p:graphicFrame>
      <p:sp>
        <p:nvSpPr>
          <p:cNvPr id="3" name="Slide Number Placeholder 2"/>
          <p:cNvSpPr>
            <a:spLocks noGrp="1"/>
          </p:cNvSpPr>
          <p:nvPr>
            <p:ph type="sldNum" sz="quarter" idx="12"/>
          </p:nvPr>
        </p:nvSpPr>
        <p:spPr/>
        <p:txBody>
          <a:bodyPr/>
          <a:lstStyle/>
          <a:p>
            <a:fld id="{571CD3C2-A472-4BA3-88D7-833F7D0C5725}" type="slidenum">
              <a:rPr lang="en-US" smtClean="0"/>
              <a:t>21</a:t>
            </a:fld>
            <a:endParaRPr lang="en-US"/>
          </a:p>
        </p:txBody>
      </p:sp>
    </p:spTree>
    <p:extLst>
      <p:ext uri="{BB962C8B-B14F-4D97-AF65-F5344CB8AC3E}">
        <p14:creationId xmlns:p14="http://schemas.microsoft.com/office/powerpoint/2010/main" val="349531048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74638"/>
            <a:ext cx="7924800" cy="563562"/>
          </a:xfrm>
        </p:spPr>
        <p:txBody>
          <a:bodyPr>
            <a:noAutofit/>
          </a:bodyPr>
          <a:lstStyle/>
          <a:p>
            <a:r>
              <a:rPr lang="en-US" sz="3200" b="1" dirty="0" smtClean="0">
                <a:solidFill>
                  <a:srgbClr val="C00000"/>
                </a:solidFill>
                <a:effectLst>
                  <a:outerShdw blurRad="38100" dist="38100" dir="2700000" algn="tl">
                    <a:srgbClr val="000000">
                      <a:alpha val="43137"/>
                    </a:srgbClr>
                  </a:outerShdw>
                </a:effectLst>
              </a:rPr>
              <a:t>Government Flagship Projects/Programmes</a:t>
            </a:r>
            <a:endParaRPr lang="en-US" sz="3200" b="1" dirty="0">
              <a:solidFill>
                <a:srgbClr val="C00000"/>
              </a:solidFill>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13709716"/>
              </p:ext>
            </p:extLst>
          </p:nvPr>
        </p:nvGraphicFramePr>
        <p:xfrm>
          <a:off x="490183" y="1066801"/>
          <a:ext cx="8229599" cy="5126245"/>
        </p:xfrm>
        <a:graphic>
          <a:graphicData uri="http://schemas.openxmlformats.org/drawingml/2006/table">
            <a:tbl>
              <a:tblPr firstRow="1" bandRow="1">
                <a:tableStyleId>{5940675A-B579-460E-94D1-54222C63F5DA}</a:tableStyleId>
              </a:tblPr>
              <a:tblGrid>
                <a:gridCol w="609599"/>
                <a:gridCol w="3810000"/>
                <a:gridCol w="1752600"/>
                <a:gridCol w="2057400"/>
              </a:tblGrid>
              <a:tr h="769707">
                <a:tc>
                  <a:txBody>
                    <a:bodyPr/>
                    <a:lstStyle/>
                    <a:p>
                      <a:r>
                        <a:rPr lang="en-US" sz="2000" dirty="0" smtClean="0"/>
                        <a:t>No</a:t>
                      </a:r>
                      <a:endParaRPr lang="en-US" sz="2000" dirty="0"/>
                    </a:p>
                  </a:txBody>
                  <a:tcPr/>
                </a:tc>
                <a:tc>
                  <a:txBody>
                    <a:bodyPr/>
                    <a:lstStyle/>
                    <a:p>
                      <a:r>
                        <a:rPr lang="en-US" sz="2000" dirty="0" smtClean="0"/>
                        <a:t>Name</a:t>
                      </a:r>
                      <a:r>
                        <a:rPr lang="en-US" sz="2000" baseline="0" dirty="0" smtClean="0"/>
                        <a:t> of Activity/Project</a:t>
                      </a:r>
                      <a:endParaRPr lang="en-US" sz="2000" dirty="0"/>
                    </a:p>
                  </a:txBody>
                  <a:tcPr/>
                </a:tc>
                <a:tc>
                  <a:txBody>
                    <a:bodyPr/>
                    <a:lstStyle/>
                    <a:p>
                      <a:r>
                        <a:rPr lang="en-US" sz="2000" dirty="0" smtClean="0"/>
                        <a:t>Budget </a:t>
                      </a:r>
                      <a:endParaRPr lang="en-US" sz="2000" dirty="0"/>
                    </a:p>
                  </a:txBody>
                  <a:tcPr/>
                </a:tc>
                <a:tc>
                  <a:txBody>
                    <a:bodyPr/>
                    <a:lstStyle/>
                    <a:p>
                      <a:r>
                        <a:rPr lang="en-US" sz="2000" dirty="0" smtClean="0"/>
                        <a:t>Actual as at July, 2019</a:t>
                      </a:r>
                      <a:endParaRPr lang="en-US" sz="2000" dirty="0"/>
                    </a:p>
                  </a:txBody>
                  <a:tcPr/>
                </a:tc>
              </a:tr>
              <a:tr h="769707">
                <a:tc>
                  <a:txBody>
                    <a:bodyPr/>
                    <a:lstStyle/>
                    <a:p>
                      <a:r>
                        <a:rPr lang="en-US" sz="2000" dirty="0" smtClean="0"/>
                        <a:t>1</a:t>
                      </a:r>
                      <a:endParaRPr lang="en-US" sz="2000" dirty="0"/>
                    </a:p>
                  </a:txBody>
                  <a:tcPr/>
                </a:tc>
                <a:tc>
                  <a:txBody>
                    <a:bodyPr/>
                    <a:lstStyle/>
                    <a:p>
                      <a:r>
                        <a:rPr lang="en-US" sz="2000" baseline="0" dirty="0" smtClean="0"/>
                        <a:t> Support to Plating for Food and Jobs(PFJ)</a:t>
                      </a:r>
                      <a:endParaRPr lang="en-US" sz="2000" dirty="0"/>
                    </a:p>
                  </a:txBody>
                  <a:tcPr/>
                </a:tc>
                <a:tc>
                  <a:txBody>
                    <a:bodyPr/>
                    <a:lstStyle/>
                    <a:p>
                      <a:pPr algn="ctr"/>
                      <a:r>
                        <a:rPr lang="en-US" sz="2000" dirty="0" smtClean="0"/>
                        <a:t>100,000.00</a:t>
                      </a:r>
                      <a:endParaRPr lang="en-US" sz="2000" dirty="0"/>
                    </a:p>
                  </a:txBody>
                  <a:tcPr/>
                </a:tc>
                <a:tc>
                  <a:txBody>
                    <a:bodyPr/>
                    <a:lstStyle/>
                    <a:p>
                      <a:pPr algn="ctr"/>
                      <a:r>
                        <a:rPr lang="en-US" sz="2000" dirty="0" smtClean="0"/>
                        <a:t>25,800.00</a:t>
                      </a:r>
                    </a:p>
                  </a:txBody>
                  <a:tcPr/>
                </a:tc>
              </a:tr>
              <a:tr h="552964">
                <a:tc>
                  <a:txBody>
                    <a:bodyPr/>
                    <a:lstStyle/>
                    <a:p>
                      <a:r>
                        <a:rPr lang="en-US" sz="2000" dirty="0" smtClean="0"/>
                        <a:t>2</a:t>
                      </a:r>
                      <a:endParaRPr lang="en-US" sz="2000" dirty="0"/>
                    </a:p>
                  </a:txBody>
                  <a:tcPr/>
                </a:tc>
                <a:tc>
                  <a:txBody>
                    <a:bodyPr/>
                    <a:lstStyle/>
                    <a:p>
                      <a:r>
                        <a:rPr lang="en-US" sz="2000" dirty="0" smtClean="0"/>
                        <a:t>Purchase</a:t>
                      </a:r>
                      <a:r>
                        <a:rPr lang="en-US" sz="2000" baseline="0" dirty="0" smtClean="0"/>
                        <a:t> of Land for IDIF</a:t>
                      </a:r>
                      <a:endParaRPr lang="en-US" sz="2000" dirty="0"/>
                    </a:p>
                  </a:txBody>
                  <a:tcPr/>
                </a:tc>
                <a:tc>
                  <a:txBody>
                    <a:bodyPr/>
                    <a:lstStyle/>
                    <a:p>
                      <a:pPr algn="ctr"/>
                      <a:r>
                        <a:rPr lang="en-US" sz="2000" dirty="0" smtClean="0"/>
                        <a:t>100,000.00</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t>10,000.00</a:t>
                      </a:r>
                    </a:p>
                  </a:txBody>
                  <a:tcPr/>
                </a:tc>
              </a:tr>
              <a:tr h="1111800">
                <a:tc>
                  <a:txBody>
                    <a:bodyPr/>
                    <a:lstStyle/>
                    <a:p>
                      <a:r>
                        <a:rPr lang="en-US" sz="2000" dirty="0" smtClean="0"/>
                        <a:t>3</a:t>
                      </a:r>
                      <a:endParaRPr lang="en-US" sz="2000" dirty="0"/>
                    </a:p>
                  </a:txBody>
                  <a:tcPr/>
                </a:tc>
                <a:tc>
                  <a:txBody>
                    <a:bodyPr/>
                    <a:lstStyle/>
                    <a:p>
                      <a:r>
                        <a:rPr lang="en-US" sz="2000" dirty="0" smtClean="0"/>
                        <a:t>Construction</a:t>
                      </a:r>
                      <a:r>
                        <a:rPr lang="en-US" sz="2000" baseline="0" dirty="0" smtClean="0"/>
                        <a:t> of 2 No Pavilion at St. Marys' and Wesley High School (FSHS)</a:t>
                      </a:r>
                      <a:endParaRPr lang="en-US" sz="2000" dirty="0"/>
                    </a:p>
                  </a:txBody>
                  <a:tcPr/>
                </a:tc>
                <a:tc>
                  <a:txBody>
                    <a:bodyPr/>
                    <a:lstStyle/>
                    <a:p>
                      <a:pPr algn="ctr"/>
                      <a:r>
                        <a:rPr lang="en-US" sz="2000" dirty="0" smtClean="0"/>
                        <a:t>100,000.00</a:t>
                      </a:r>
                      <a:endParaRPr lang="en-US" sz="2000" dirty="0"/>
                    </a:p>
                  </a:txBody>
                  <a:tcPr/>
                </a:tc>
                <a:tc>
                  <a:txBody>
                    <a:bodyPr/>
                    <a:lstStyle/>
                    <a:p>
                      <a:pPr algn="ctr"/>
                      <a:r>
                        <a:rPr lang="en-US" sz="2000" dirty="0" smtClean="0"/>
                        <a:t>86,351.40</a:t>
                      </a:r>
                      <a:endParaRPr lang="en-US" sz="2000" dirty="0"/>
                    </a:p>
                  </a:txBody>
                  <a:tcPr/>
                </a:tc>
              </a:tr>
              <a:tr h="756395">
                <a:tc>
                  <a:txBody>
                    <a:bodyPr/>
                    <a:lstStyle/>
                    <a:p>
                      <a:r>
                        <a:rPr lang="en-US" sz="2000" dirty="0" smtClean="0"/>
                        <a:t>4</a:t>
                      </a:r>
                      <a:endParaRPr lang="en-US" sz="2000" dirty="0"/>
                    </a:p>
                  </a:txBody>
                  <a:tcPr/>
                </a:tc>
                <a:tc>
                  <a:txBody>
                    <a:bodyPr/>
                    <a:lstStyle/>
                    <a:p>
                      <a:r>
                        <a:rPr lang="en-US" sz="2000" dirty="0" smtClean="0"/>
                        <a:t>Drilling and Mechanization of 1 No. Borehole for Wesley SHS (FSHS)</a:t>
                      </a:r>
                      <a:endParaRPr lang="en-US" sz="2000" dirty="0"/>
                    </a:p>
                  </a:txBody>
                  <a:tcPr/>
                </a:tc>
                <a:tc>
                  <a:txBody>
                    <a:bodyPr/>
                    <a:lstStyle/>
                    <a:p>
                      <a:pPr algn="ctr"/>
                      <a:r>
                        <a:rPr lang="en-US" sz="2000" dirty="0" smtClean="0"/>
                        <a:t>50,000</a:t>
                      </a:r>
                      <a:endParaRPr lang="en-US" sz="2000" dirty="0"/>
                    </a:p>
                  </a:txBody>
                  <a:tcPr/>
                </a:tc>
                <a:tc>
                  <a:txBody>
                    <a:bodyPr/>
                    <a:lstStyle/>
                    <a:p>
                      <a:pPr algn="ctr"/>
                      <a:r>
                        <a:rPr lang="en-US" sz="2000" dirty="0" smtClean="0"/>
                        <a:t>30,000</a:t>
                      </a:r>
                      <a:endParaRPr lang="en-US" sz="2000" dirty="0"/>
                    </a:p>
                  </a:txBody>
                  <a:tcPr/>
                </a:tc>
              </a:tr>
              <a:tr h="916227">
                <a:tc>
                  <a:txBody>
                    <a:bodyPr/>
                    <a:lstStyle/>
                    <a:p>
                      <a:r>
                        <a:rPr lang="en-US" sz="2000" dirty="0" smtClean="0"/>
                        <a:t>5</a:t>
                      </a:r>
                      <a:endParaRPr lang="en-US" sz="2000" dirty="0"/>
                    </a:p>
                  </a:txBody>
                  <a:tcPr/>
                </a:tc>
                <a:tc>
                  <a:txBody>
                    <a:bodyPr/>
                    <a:lstStyle/>
                    <a:p>
                      <a:r>
                        <a:rPr lang="en-US" sz="2000" dirty="0" smtClean="0"/>
                        <a:t>Support to Planting</a:t>
                      </a:r>
                      <a:r>
                        <a:rPr lang="en-US" sz="2000" baseline="0" dirty="0" smtClean="0"/>
                        <a:t> for Export and Rural development (PERD)</a:t>
                      </a:r>
                      <a:endParaRPr lang="en-US" sz="2000" dirty="0"/>
                    </a:p>
                  </a:txBody>
                  <a:tcPr/>
                </a:tc>
                <a:tc>
                  <a:txBody>
                    <a:bodyPr/>
                    <a:lstStyle/>
                    <a:p>
                      <a:pPr algn="ctr"/>
                      <a:r>
                        <a:rPr lang="en-US" sz="2000" dirty="0" smtClean="0"/>
                        <a:t>20,000</a:t>
                      </a:r>
                      <a:endParaRPr lang="en-US" sz="2000" dirty="0"/>
                    </a:p>
                  </a:txBody>
                  <a:tcPr/>
                </a:tc>
                <a:tc>
                  <a:txBody>
                    <a:bodyPr/>
                    <a:lstStyle/>
                    <a:p>
                      <a:pPr algn="ctr"/>
                      <a:r>
                        <a:rPr lang="en-US" sz="2000" dirty="0" smtClean="0"/>
                        <a:t>17,000</a:t>
                      </a:r>
                      <a:endParaRPr lang="en-US" sz="2000" dirty="0"/>
                    </a:p>
                  </a:txBody>
                  <a:tcPr/>
                </a:tc>
              </a:tr>
            </a:tbl>
          </a:graphicData>
        </a:graphic>
      </p:graphicFrame>
      <p:sp>
        <p:nvSpPr>
          <p:cNvPr id="3" name="Slide Number Placeholder 2"/>
          <p:cNvSpPr>
            <a:spLocks noGrp="1"/>
          </p:cNvSpPr>
          <p:nvPr>
            <p:ph type="sldNum" sz="quarter" idx="12"/>
          </p:nvPr>
        </p:nvSpPr>
        <p:spPr/>
        <p:txBody>
          <a:bodyPr/>
          <a:lstStyle/>
          <a:p>
            <a:fld id="{571CD3C2-A472-4BA3-88D7-833F7D0C5725}" type="slidenum">
              <a:rPr lang="en-US" smtClean="0"/>
              <a:t>22</a:t>
            </a:fld>
            <a:endParaRPr lang="en-US"/>
          </a:p>
        </p:txBody>
      </p:sp>
    </p:spTree>
    <p:extLst>
      <p:ext uri="{BB962C8B-B14F-4D97-AF65-F5344CB8AC3E}">
        <p14:creationId xmlns:p14="http://schemas.microsoft.com/office/powerpoint/2010/main" val="153543721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533400" y="762001"/>
            <a:ext cx="8229600" cy="5440363"/>
          </a:xfrm>
        </p:spPr>
        <p:txBody>
          <a:bodyPr>
            <a:normAutofit/>
          </a:bodyPr>
          <a:lstStyle/>
          <a:p>
            <a:pPr marL="0" indent="0" algn="ctr">
              <a:buNone/>
            </a:pPr>
            <a:endParaRPr lang="en-US" sz="6000" b="1" dirty="0" smtClean="0"/>
          </a:p>
          <a:p>
            <a:pPr marL="0" indent="0" algn="ctr">
              <a:buNone/>
            </a:pPr>
            <a:endParaRPr lang="en-US" sz="6000" b="1" dirty="0" smtClean="0"/>
          </a:p>
          <a:p>
            <a:pPr marL="0" indent="0" algn="ctr">
              <a:buNone/>
            </a:pPr>
            <a:r>
              <a:rPr lang="en-US" sz="6000" b="1" dirty="0" smtClean="0">
                <a:solidFill>
                  <a:srgbClr val="FF0000"/>
                </a:solidFill>
                <a:effectLst>
                  <a:outerShdw blurRad="38100" dist="38100" dir="2700000" algn="tl">
                    <a:srgbClr val="000000">
                      <a:alpha val="43137"/>
                    </a:srgbClr>
                  </a:outerShdw>
                </a:effectLst>
                <a:latin typeface="Arial Narrow" panose="020B0606020202030204" pitchFamily="34" charset="0"/>
              </a:rPr>
              <a:t>OUTLOOK FOR 2020</a:t>
            </a:r>
            <a:endParaRPr lang="en-US" sz="6000" dirty="0" smtClean="0">
              <a:solidFill>
                <a:srgbClr val="FF0000"/>
              </a:solidFill>
              <a:effectLst>
                <a:outerShdw blurRad="38100" dist="38100" dir="2700000" algn="tl">
                  <a:srgbClr val="000000">
                    <a:alpha val="43137"/>
                  </a:srgbClr>
                </a:outerShdw>
              </a:effectLst>
              <a:latin typeface="Arial Narrow" panose="020B0606020202030204" pitchFamily="34" charset="0"/>
            </a:endParaRPr>
          </a:p>
          <a:p>
            <a:endParaRPr lang="en-US" sz="6000" dirty="0"/>
          </a:p>
        </p:txBody>
      </p:sp>
      <p:sp>
        <p:nvSpPr>
          <p:cNvPr id="2" name="Slide Number Placeholder 1"/>
          <p:cNvSpPr>
            <a:spLocks noGrp="1"/>
          </p:cNvSpPr>
          <p:nvPr>
            <p:ph type="sldNum" sz="quarter" idx="12"/>
          </p:nvPr>
        </p:nvSpPr>
        <p:spPr/>
        <p:txBody>
          <a:bodyPr/>
          <a:lstStyle/>
          <a:p>
            <a:fld id="{571CD3C2-A472-4BA3-88D7-833F7D0C5725}" type="slidenum">
              <a:rPr lang="en-US" smtClean="0"/>
              <a:t>23</a:t>
            </a:fld>
            <a:endParaRPr lang="en-US"/>
          </a:p>
        </p:txBody>
      </p:sp>
    </p:spTree>
    <p:extLst>
      <p:ext uri="{BB962C8B-B14F-4D97-AF65-F5344CB8AC3E}">
        <p14:creationId xmlns:p14="http://schemas.microsoft.com/office/powerpoint/2010/main" val="161982256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52400"/>
            <a:ext cx="8077200" cy="609600"/>
          </a:xfrm>
        </p:spPr>
        <p:txBody>
          <a:bodyPr>
            <a:noAutofit/>
          </a:bodyPr>
          <a:lstStyle/>
          <a:p>
            <a:r>
              <a:rPr lang="en-US" sz="1800" dirty="0"/>
              <a:t>MMDA Adopted Policy Objectives for 2019 Link to Sustainable Development Goals (SDGs) in a tabular form</a:t>
            </a:r>
            <a:endParaRPr lang="en-GB" sz="1800" dirty="0">
              <a:solidFill>
                <a:srgbClr val="FF0000"/>
              </a:solidFill>
              <a:effectLst>
                <a:outerShdw blurRad="38100" dist="38100" dir="2700000" algn="tl">
                  <a:srgbClr val="000000">
                    <a:alpha val="43137"/>
                  </a:srgbClr>
                </a:outerShdw>
              </a:effectLst>
              <a:latin typeface="Arial Narrow" panose="020B060602020203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1165506157"/>
              </p:ext>
            </p:extLst>
          </p:nvPr>
        </p:nvGraphicFramePr>
        <p:xfrm>
          <a:off x="342900" y="766713"/>
          <a:ext cx="8458200" cy="5974080"/>
        </p:xfrm>
        <a:graphic>
          <a:graphicData uri="http://schemas.openxmlformats.org/drawingml/2006/table">
            <a:tbl>
              <a:tblPr firstRow="1" bandRow="1">
                <a:tableStyleId>{5940675A-B579-460E-94D1-54222C63F5DA}</a:tableStyleId>
              </a:tblPr>
              <a:tblGrid>
                <a:gridCol w="1030160"/>
                <a:gridCol w="1137237"/>
                <a:gridCol w="2203396"/>
                <a:gridCol w="2594783"/>
                <a:gridCol w="1492624"/>
              </a:tblGrid>
              <a:tr h="765199">
                <a:tc>
                  <a:txBody>
                    <a:bodyPr/>
                    <a:lstStyle/>
                    <a:p>
                      <a:pPr algn="ctr"/>
                      <a:r>
                        <a:rPr lang="en-US" dirty="0" smtClean="0"/>
                        <a:t>FOCUS AREA</a:t>
                      </a:r>
                      <a:endParaRPr lang="en-US" dirty="0"/>
                    </a:p>
                  </a:txBody>
                  <a:tcPr/>
                </a:tc>
                <a:tc>
                  <a:txBody>
                    <a:bodyPr/>
                    <a:lstStyle/>
                    <a:p>
                      <a:pPr algn="ctr"/>
                      <a:r>
                        <a:rPr lang="en-US" dirty="0" smtClean="0"/>
                        <a:t>POLICY OBJECTIVE</a:t>
                      </a:r>
                      <a:endParaRPr lang="en-US" dirty="0"/>
                    </a:p>
                  </a:txBody>
                  <a:tcPr/>
                </a:tc>
                <a:tc>
                  <a:txBody>
                    <a:bodyPr/>
                    <a:lstStyle/>
                    <a:p>
                      <a:pPr algn="ctr"/>
                      <a:r>
                        <a:rPr lang="en-US" dirty="0" smtClean="0"/>
                        <a:t>SDGS </a:t>
                      </a:r>
                      <a:endParaRPr lang="en-US" dirty="0"/>
                    </a:p>
                  </a:txBody>
                  <a:tcPr/>
                </a:tc>
                <a:tc>
                  <a:txBody>
                    <a:bodyPr/>
                    <a:lstStyle/>
                    <a:p>
                      <a:pPr algn="ctr"/>
                      <a:r>
                        <a:rPr lang="en-US" dirty="0" smtClean="0"/>
                        <a:t>SDG TARGETS</a:t>
                      </a:r>
                      <a:endParaRPr lang="en-US" dirty="0"/>
                    </a:p>
                  </a:txBody>
                  <a:tcPr/>
                </a:tc>
                <a:tc>
                  <a:txBody>
                    <a:bodyPr/>
                    <a:lstStyle/>
                    <a:p>
                      <a:pPr algn="l"/>
                      <a:r>
                        <a:rPr lang="en-US" dirty="0" smtClean="0"/>
                        <a:t>BUDGET</a:t>
                      </a:r>
                      <a:endParaRPr lang="en-US" dirty="0"/>
                    </a:p>
                  </a:txBody>
                  <a:tcPr/>
                </a:tc>
              </a:tr>
              <a:tr h="1561896">
                <a:tc rowSpan="2">
                  <a:txBody>
                    <a:bodyPr/>
                    <a:lstStyle/>
                    <a:p>
                      <a:pPr>
                        <a:lnSpc>
                          <a:spcPct val="100000"/>
                        </a:lnSpc>
                      </a:pPr>
                      <a:r>
                        <a:rPr lang="en-US" sz="1600" kern="1200" dirty="0" smtClean="0">
                          <a:effectLst/>
                        </a:rPr>
                        <a:t>Build a Prosperous Society</a:t>
                      </a:r>
                      <a:endParaRPr lang="en-US" sz="1600" dirty="0"/>
                    </a:p>
                  </a:txBody>
                  <a:tcPr/>
                </a:tc>
                <a:tc rowSpan="2">
                  <a:txBody>
                    <a:bodyPr/>
                    <a:lstStyle/>
                    <a:p>
                      <a:pPr marL="0" marR="0" algn="l">
                        <a:lnSpc>
                          <a:spcPct val="100000"/>
                        </a:lnSpc>
                        <a:spcBef>
                          <a:spcPts val="0"/>
                        </a:spcBef>
                        <a:spcAft>
                          <a:spcPts val="0"/>
                        </a:spcAft>
                      </a:pPr>
                      <a:r>
                        <a:rPr lang="en-US" sz="1600" kern="1200" dirty="0" smtClean="0">
                          <a:effectLst/>
                        </a:rPr>
                        <a:t>Improve production efficiency </a:t>
                      </a:r>
                      <a:br>
                        <a:rPr lang="en-US" sz="1600" kern="1200" dirty="0" smtClean="0">
                          <a:effectLst/>
                        </a:rPr>
                      </a:br>
                      <a:r>
                        <a:rPr lang="en-US" sz="1600" kern="1200" dirty="0" smtClean="0">
                          <a:effectLst/>
                        </a:rPr>
                        <a:t> and yield </a:t>
                      </a:r>
                      <a:endParaRPr lang="en-US" sz="1600" dirty="0">
                        <a:effectLst/>
                        <a:latin typeface="Times New Roman" panose="02020603050405020304" pitchFamily="18" charset="0"/>
                        <a:ea typeface="Calibri" panose="020F0502020204030204" pitchFamily="34" charset="0"/>
                        <a:cs typeface="Calibri" panose="020F0502020204030204" pitchFamily="34" charset="0"/>
                      </a:endParaRPr>
                    </a:p>
                  </a:txBody>
                  <a:tcPr marL="62230" marR="68580" marT="0" marB="0" anchor="ctr"/>
                </a:tc>
                <a:tc>
                  <a:txBody>
                    <a:bodyPr/>
                    <a:lstStyle/>
                    <a:p>
                      <a:pPr>
                        <a:lnSpc>
                          <a:spcPct val="100000"/>
                        </a:lnSpc>
                      </a:pPr>
                      <a:r>
                        <a:rPr lang="en-US" sz="1600" dirty="0" smtClean="0">
                          <a:effectLst>
                            <a:outerShdw blurRad="38100" dist="38100" dir="2700000" algn="tl">
                              <a:srgbClr val="000000">
                                <a:alpha val="43137"/>
                              </a:srgbClr>
                            </a:outerShdw>
                          </a:effectLst>
                        </a:rPr>
                        <a:t>Goal 8 </a:t>
                      </a:r>
                      <a:r>
                        <a:rPr lang="en-US" sz="1600" dirty="0" smtClean="0"/>
                        <a:t>Promote sustained,</a:t>
                      </a:r>
                      <a:r>
                        <a:rPr lang="en-US" sz="1600" baseline="0" dirty="0" smtClean="0"/>
                        <a:t> </a:t>
                      </a:r>
                      <a:r>
                        <a:rPr lang="en-US" sz="1600" dirty="0" smtClean="0"/>
                        <a:t>inclusive, and</a:t>
                      </a:r>
                      <a:r>
                        <a:rPr lang="en-US" sz="1600" baseline="0" dirty="0" smtClean="0"/>
                        <a:t> </a:t>
                      </a:r>
                      <a:r>
                        <a:rPr lang="en-US" sz="1600" dirty="0" smtClean="0"/>
                        <a:t>sustainable</a:t>
                      </a:r>
                      <a:r>
                        <a:rPr lang="en-US" sz="1600" baseline="0" dirty="0" smtClean="0"/>
                        <a:t> </a:t>
                      </a:r>
                      <a:r>
                        <a:rPr lang="en-US" sz="1600" dirty="0" smtClean="0"/>
                        <a:t>economic,</a:t>
                      </a:r>
                      <a:r>
                        <a:rPr lang="en-US" sz="1600" baseline="0" dirty="0" smtClean="0"/>
                        <a:t> </a:t>
                      </a:r>
                      <a:r>
                        <a:rPr lang="en-US" sz="1600" dirty="0" smtClean="0"/>
                        <a:t>growth, full,</a:t>
                      </a:r>
                      <a:r>
                        <a:rPr lang="en-US" sz="1600" baseline="0" dirty="0" smtClean="0"/>
                        <a:t> </a:t>
                      </a:r>
                      <a:r>
                        <a:rPr lang="en-US" sz="1600" dirty="0" smtClean="0"/>
                        <a:t>and,</a:t>
                      </a:r>
                      <a:r>
                        <a:rPr lang="en-US" sz="1600" baseline="0" dirty="0" smtClean="0"/>
                        <a:t> </a:t>
                      </a:r>
                      <a:r>
                        <a:rPr lang="en-US" sz="1600" dirty="0" smtClean="0"/>
                        <a:t>productive, employment</a:t>
                      </a:r>
                      <a:r>
                        <a:rPr lang="en-US" sz="1600" baseline="0" dirty="0" smtClean="0"/>
                        <a:t> </a:t>
                      </a:r>
                      <a:r>
                        <a:rPr lang="en-US" sz="1600" dirty="0" smtClean="0"/>
                        <a:t>and</a:t>
                      </a:r>
                      <a:r>
                        <a:rPr lang="en-US" sz="1600" baseline="0" dirty="0" smtClean="0"/>
                        <a:t> </a:t>
                      </a:r>
                      <a:r>
                        <a:rPr lang="en-US" sz="1600" dirty="0" smtClean="0"/>
                        <a:t>decent</a:t>
                      </a:r>
                      <a:r>
                        <a:rPr lang="en-US" sz="1600" baseline="0" dirty="0" smtClean="0"/>
                        <a:t> </a:t>
                      </a:r>
                      <a:r>
                        <a:rPr lang="en-US" sz="1600" dirty="0" smtClean="0"/>
                        <a:t>work</a:t>
                      </a:r>
                      <a:r>
                        <a:rPr lang="en-US" sz="1600" baseline="0" dirty="0" smtClean="0"/>
                        <a:t> </a:t>
                      </a:r>
                      <a:r>
                        <a:rPr lang="en-US" sz="1600" dirty="0" smtClean="0"/>
                        <a:t>for</a:t>
                      </a:r>
                      <a:r>
                        <a:rPr lang="en-US" sz="1600" baseline="0" dirty="0" smtClean="0"/>
                        <a:t> </a:t>
                      </a:r>
                      <a:r>
                        <a:rPr lang="en-US" sz="1600" dirty="0" smtClean="0"/>
                        <a:t>all</a:t>
                      </a:r>
                      <a:endParaRPr lang="en-US"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effectLst>
                            <a:outerShdw blurRad="38100" dist="38100" dir="2700000" algn="tl">
                              <a:srgbClr val="000000">
                                <a:alpha val="43137"/>
                              </a:srgbClr>
                            </a:outerShdw>
                          </a:effectLst>
                        </a:rPr>
                        <a:t>8 .2</a:t>
                      </a:r>
                      <a:r>
                        <a:rPr lang="en-US" sz="1600" baseline="0" dirty="0" smtClean="0">
                          <a:effectLst>
                            <a:outerShdw blurRad="38100" dist="38100" dir="2700000" algn="tl">
                              <a:srgbClr val="000000">
                                <a:alpha val="43137"/>
                              </a:srgbClr>
                            </a:outerShdw>
                          </a:effectLst>
                        </a:rPr>
                        <a:t> </a:t>
                      </a:r>
                      <a:r>
                        <a:rPr lang="en-US" sz="1600" kern="1200" dirty="0" smtClean="0">
                          <a:effectLst/>
                        </a:rPr>
                        <a:t>Achieve higher levels of economic productivity through diversification, technological upgrading and innovation, including through a focus on high-value added and labor-intensive sectors</a:t>
                      </a:r>
                      <a:endParaRPr lang="en-US" sz="1600" b="0" i="0" kern="1200" dirty="0">
                        <a:solidFill>
                          <a:schemeClr val="dk1"/>
                        </a:solidFill>
                        <a:effectLst/>
                        <a:latin typeface="+mn-lt"/>
                        <a:ea typeface="+mn-ea"/>
                        <a:cs typeface="+mn-cs"/>
                      </a:endParaRPr>
                    </a:p>
                  </a:txBody>
                  <a:tcPr/>
                </a:tc>
                <a:tc rowSpan="2">
                  <a:txBody>
                    <a:bodyPr/>
                    <a:lstStyle/>
                    <a:p>
                      <a:r>
                        <a:rPr lang="en-US" sz="1600" b="1" dirty="0" smtClean="0">
                          <a:solidFill>
                            <a:srgbClr val="C00000"/>
                          </a:solidFill>
                          <a:effectLst>
                            <a:outerShdw blurRad="38100" dist="38100" dir="2700000" algn="tl">
                              <a:srgbClr val="000000">
                                <a:alpha val="43137"/>
                              </a:srgbClr>
                            </a:outerShdw>
                          </a:effectLst>
                        </a:rPr>
                        <a:t>1,152,373.08</a:t>
                      </a:r>
                      <a:endParaRPr lang="en-US" sz="1600" b="1" dirty="0">
                        <a:solidFill>
                          <a:srgbClr val="C00000"/>
                        </a:solidFill>
                        <a:effectLst>
                          <a:outerShdw blurRad="38100" dist="38100" dir="2700000" algn="tl">
                            <a:srgbClr val="000000">
                              <a:alpha val="43137"/>
                            </a:srgbClr>
                          </a:outerShdw>
                        </a:effectLst>
                      </a:endParaRPr>
                    </a:p>
                  </a:txBody>
                  <a:tcPr/>
                </a:tc>
              </a:tr>
              <a:tr h="2321105">
                <a:tc vMerge="1">
                  <a:txBody>
                    <a:bodyPr/>
                    <a:lstStyle/>
                    <a:p>
                      <a:pPr>
                        <a:lnSpc>
                          <a:spcPct val="100000"/>
                        </a:lnSpc>
                      </a:pPr>
                      <a:endParaRPr lang="en-US" sz="1700" dirty="0"/>
                    </a:p>
                  </a:txBody>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700" dirty="0" smtClean="0">
                        <a:effectLst/>
                        <a:latin typeface="Times New Roman" panose="02020603050405020304" pitchFamily="18" charset="0"/>
                        <a:ea typeface="Calibri" panose="020F0502020204030204" pitchFamily="34" charset="0"/>
                        <a:cs typeface="Calibri" panose="020F0502020204030204" pitchFamily="34" charset="0"/>
                      </a:endParaRPr>
                    </a:p>
                  </a:txBody>
                  <a:tcPr marL="62230" marR="68580" marT="0" marB="0" anchor="ctr"/>
                </a:tc>
                <a:tc>
                  <a:txBody>
                    <a:bodyPr/>
                    <a:lstStyle/>
                    <a:p>
                      <a:pPr>
                        <a:lnSpc>
                          <a:spcPct val="100000"/>
                        </a:lnSpc>
                      </a:pPr>
                      <a:r>
                        <a:rPr lang="en-US" sz="1600" dirty="0" smtClean="0">
                          <a:effectLst>
                            <a:outerShdw blurRad="38100" dist="38100" dir="2700000" algn="tl">
                              <a:srgbClr val="000000">
                                <a:alpha val="43137"/>
                              </a:srgbClr>
                            </a:outerShdw>
                          </a:effectLst>
                        </a:rPr>
                        <a:t>Goal</a:t>
                      </a:r>
                      <a:r>
                        <a:rPr lang="en-US" sz="1600" baseline="0" dirty="0" smtClean="0">
                          <a:effectLst>
                            <a:outerShdw blurRad="38100" dist="38100" dir="2700000" algn="tl">
                              <a:srgbClr val="000000">
                                <a:alpha val="43137"/>
                              </a:srgbClr>
                            </a:outerShdw>
                          </a:effectLst>
                        </a:rPr>
                        <a:t> </a:t>
                      </a:r>
                      <a:r>
                        <a:rPr lang="en-US" sz="1600" dirty="0" smtClean="0">
                          <a:effectLst>
                            <a:outerShdw blurRad="38100" dist="38100" dir="2700000" algn="tl">
                              <a:srgbClr val="000000">
                                <a:alpha val="43137"/>
                              </a:srgbClr>
                            </a:outerShdw>
                          </a:effectLst>
                        </a:rPr>
                        <a:t>2</a:t>
                      </a:r>
                    </a:p>
                    <a:p>
                      <a:pPr>
                        <a:lnSpc>
                          <a:spcPct val="100000"/>
                        </a:lnSpc>
                      </a:pPr>
                      <a:r>
                        <a:rPr lang="en-US" sz="1600" dirty="0" smtClean="0"/>
                        <a:t>End hunger,</a:t>
                      </a:r>
                      <a:r>
                        <a:rPr lang="en-US" sz="1600" baseline="0" dirty="0" smtClean="0"/>
                        <a:t> </a:t>
                      </a:r>
                      <a:r>
                        <a:rPr lang="en-US" sz="1600" dirty="0" smtClean="0"/>
                        <a:t>achieve food security and improved nutrition and promote sustainable agriculture</a:t>
                      </a:r>
                      <a:endParaRPr lang="en-US" sz="1600" dirty="0"/>
                    </a:p>
                  </a:txBody>
                  <a:tcPr/>
                </a:tc>
                <a:tc>
                  <a:txBody>
                    <a:bodyPr/>
                    <a:lstStyle/>
                    <a:p>
                      <a:pPr algn="just">
                        <a:lnSpc>
                          <a:spcPct val="100000"/>
                        </a:lnSpc>
                      </a:pPr>
                      <a:r>
                        <a:rPr lang="en-US" sz="1600" dirty="0" smtClean="0">
                          <a:effectLst>
                            <a:outerShdw blurRad="38100" dist="38100" dir="2700000" algn="tl">
                              <a:srgbClr val="000000">
                                <a:alpha val="43137"/>
                              </a:srgbClr>
                            </a:outerShdw>
                          </a:effectLst>
                        </a:rPr>
                        <a:t>2.3 </a:t>
                      </a:r>
                      <a:r>
                        <a:rPr lang="en-US" sz="1600" dirty="0" smtClean="0"/>
                        <a:t>By</a:t>
                      </a:r>
                      <a:r>
                        <a:rPr lang="en-US" sz="1600" baseline="0" dirty="0" smtClean="0"/>
                        <a:t> </a:t>
                      </a:r>
                      <a:r>
                        <a:rPr lang="en-US" sz="1600" dirty="0" smtClean="0"/>
                        <a:t>2030,</a:t>
                      </a:r>
                      <a:r>
                        <a:rPr lang="en-US" sz="1600" baseline="0" dirty="0" smtClean="0"/>
                        <a:t> </a:t>
                      </a:r>
                      <a:r>
                        <a:rPr lang="en-US" sz="1600" dirty="0" smtClean="0"/>
                        <a:t>double</a:t>
                      </a:r>
                      <a:r>
                        <a:rPr lang="en-US" sz="1600" baseline="0" dirty="0" smtClean="0"/>
                        <a:t> </a:t>
                      </a:r>
                      <a:r>
                        <a:rPr lang="en-US" sz="1600" dirty="0" smtClean="0"/>
                        <a:t>the agricultural</a:t>
                      </a:r>
                      <a:r>
                        <a:rPr lang="en-US" sz="1600" baseline="0" dirty="0" smtClean="0"/>
                        <a:t> </a:t>
                      </a:r>
                      <a:r>
                        <a:rPr lang="en-US" sz="1600" dirty="0" smtClean="0"/>
                        <a:t>productivity</a:t>
                      </a:r>
                      <a:r>
                        <a:rPr lang="en-US" sz="1600" baseline="0" dirty="0" smtClean="0"/>
                        <a:t> </a:t>
                      </a:r>
                      <a:r>
                        <a:rPr lang="en-US" sz="1600" dirty="0" smtClean="0"/>
                        <a:t>and</a:t>
                      </a:r>
                      <a:r>
                        <a:rPr lang="en-US" sz="1600" baseline="0" dirty="0" smtClean="0"/>
                        <a:t> </a:t>
                      </a:r>
                      <a:r>
                        <a:rPr lang="en-US" sz="1600" dirty="0" smtClean="0"/>
                        <a:t>incomes</a:t>
                      </a:r>
                      <a:r>
                        <a:rPr lang="en-US" sz="1600" baseline="0" dirty="0" smtClean="0"/>
                        <a:t> </a:t>
                      </a:r>
                      <a:r>
                        <a:rPr lang="en-US" sz="1600" dirty="0" smtClean="0"/>
                        <a:t>of</a:t>
                      </a:r>
                      <a:r>
                        <a:rPr lang="en-US" sz="1600" baseline="0" dirty="0" smtClean="0"/>
                        <a:t> </a:t>
                      </a:r>
                      <a:r>
                        <a:rPr lang="en-US" sz="1600" dirty="0" smtClean="0"/>
                        <a:t>small</a:t>
                      </a:r>
                      <a:r>
                        <a:rPr lang="en-US" sz="1600" baseline="0" dirty="0" smtClean="0"/>
                        <a:t> </a:t>
                      </a:r>
                      <a:r>
                        <a:rPr lang="en-US" sz="1600" dirty="0" smtClean="0"/>
                        <a:t>scale</a:t>
                      </a:r>
                      <a:r>
                        <a:rPr lang="en-US" sz="1600" baseline="0" dirty="0" smtClean="0"/>
                        <a:t> </a:t>
                      </a:r>
                      <a:r>
                        <a:rPr lang="en-US" sz="1600" dirty="0" smtClean="0"/>
                        <a:t>food</a:t>
                      </a:r>
                      <a:r>
                        <a:rPr lang="en-US" sz="1600" baseline="0" dirty="0" smtClean="0"/>
                        <a:t> </a:t>
                      </a:r>
                      <a:r>
                        <a:rPr lang="en-US" sz="1600" dirty="0" smtClean="0"/>
                        <a:t>producers,</a:t>
                      </a:r>
                      <a:r>
                        <a:rPr lang="en-US" sz="1600" baseline="0" dirty="0" smtClean="0"/>
                        <a:t> </a:t>
                      </a:r>
                      <a:r>
                        <a:rPr lang="en-US" sz="1600" dirty="0" smtClean="0"/>
                        <a:t>in</a:t>
                      </a:r>
                      <a:r>
                        <a:rPr lang="en-US" sz="1600" baseline="0" dirty="0" smtClean="0"/>
                        <a:t> </a:t>
                      </a:r>
                      <a:r>
                        <a:rPr lang="en-US" sz="1600" dirty="0" smtClean="0"/>
                        <a:t>particular</a:t>
                      </a:r>
                      <a:r>
                        <a:rPr lang="en-US" sz="1600" baseline="0" dirty="0" smtClean="0"/>
                        <a:t> </a:t>
                      </a:r>
                      <a:r>
                        <a:rPr lang="en-US" sz="1600" dirty="0" smtClean="0"/>
                        <a:t>women,</a:t>
                      </a:r>
                      <a:r>
                        <a:rPr lang="en-US" sz="1600" baseline="0" dirty="0" smtClean="0"/>
                        <a:t> </a:t>
                      </a:r>
                      <a:r>
                        <a:rPr lang="en-US" sz="1600" dirty="0" smtClean="0"/>
                        <a:t>indigenous peoples,</a:t>
                      </a:r>
                      <a:r>
                        <a:rPr lang="en-US" sz="1600" baseline="0" dirty="0" smtClean="0"/>
                        <a:t> </a:t>
                      </a:r>
                      <a:r>
                        <a:rPr lang="en-US" sz="1600" dirty="0" smtClean="0"/>
                        <a:t>family farmers,</a:t>
                      </a:r>
                      <a:r>
                        <a:rPr lang="en-US" sz="1600" baseline="0" dirty="0" smtClean="0"/>
                        <a:t> </a:t>
                      </a:r>
                      <a:r>
                        <a:rPr lang="en-US" sz="1600" dirty="0" smtClean="0"/>
                        <a:t>pastoralists</a:t>
                      </a:r>
                      <a:r>
                        <a:rPr lang="en-US" sz="1600" baseline="0" dirty="0" smtClean="0"/>
                        <a:t> </a:t>
                      </a:r>
                      <a:r>
                        <a:rPr lang="en-US" sz="1600" dirty="0" smtClean="0"/>
                        <a:t>and fishers,</a:t>
                      </a:r>
                      <a:r>
                        <a:rPr lang="en-US" sz="1600" baseline="0" dirty="0" smtClean="0"/>
                        <a:t> </a:t>
                      </a:r>
                      <a:r>
                        <a:rPr lang="en-US" sz="1600" dirty="0" smtClean="0"/>
                        <a:t>including</a:t>
                      </a:r>
                      <a:r>
                        <a:rPr lang="en-US" sz="1600" baseline="0" dirty="0" smtClean="0"/>
                        <a:t> </a:t>
                      </a:r>
                      <a:r>
                        <a:rPr lang="en-US" sz="1600" dirty="0" smtClean="0"/>
                        <a:t>through</a:t>
                      </a:r>
                      <a:r>
                        <a:rPr lang="en-US" sz="1600" baseline="0" dirty="0" smtClean="0"/>
                        <a:t> </a:t>
                      </a:r>
                      <a:r>
                        <a:rPr lang="en-US" sz="1600" dirty="0" smtClean="0"/>
                        <a:t>secure</a:t>
                      </a:r>
                      <a:r>
                        <a:rPr lang="en-US" sz="1600" baseline="0" dirty="0" smtClean="0"/>
                        <a:t> </a:t>
                      </a:r>
                      <a:r>
                        <a:rPr lang="en-US" sz="1600" dirty="0" smtClean="0"/>
                        <a:t>and</a:t>
                      </a:r>
                      <a:r>
                        <a:rPr lang="en-US" sz="1600" baseline="0" dirty="0" smtClean="0"/>
                        <a:t> </a:t>
                      </a:r>
                      <a:r>
                        <a:rPr lang="en-US" sz="1600" dirty="0" smtClean="0"/>
                        <a:t>equal</a:t>
                      </a:r>
                      <a:r>
                        <a:rPr lang="en-US" sz="1600" baseline="0" dirty="0" smtClean="0"/>
                        <a:t> </a:t>
                      </a:r>
                      <a:r>
                        <a:rPr lang="en-US" sz="1600" dirty="0" smtClean="0"/>
                        <a:t>access</a:t>
                      </a:r>
                      <a:r>
                        <a:rPr lang="en-US" sz="1600" baseline="0" dirty="0" smtClean="0"/>
                        <a:t> </a:t>
                      </a:r>
                      <a:r>
                        <a:rPr lang="en-US" sz="1600" dirty="0" smtClean="0"/>
                        <a:t>to</a:t>
                      </a:r>
                      <a:r>
                        <a:rPr lang="en-US" sz="1600" baseline="0" dirty="0" smtClean="0"/>
                        <a:t> </a:t>
                      </a:r>
                      <a:r>
                        <a:rPr lang="en-US" sz="1600" dirty="0" smtClean="0"/>
                        <a:t>land,</a:t>
                      </a:r>
                      <a:r>
                        <a:rPr lang="en-US" sz="1600" baseline="0" dirty="0" smtClean="0"/>
                        <a:t> </a:t>
                      </a:r>
                      <a:r>
                        <a:rPr lang="en-US" sz="1600" dirty="0" smtClean="0"/>
                        <a:t>other</a:t>
                      </a:r>
                      <a:r>
                        <a:rPr lang="en-US" sz="1600" baseline="0" dirty="0" smtClean="0"/>
                        <a:t> </a:t>
                      </a:r>
                      <a:r>
                        <a:rPr lang="en-US" sz="1600" dirty="0" smtClean="0"/>
                        <a:t>productive</a:t>
                      </a:r>
                      <a:r>
                        <a:rPr lang="en-US" sz="1600" baseline="0" dirty="0" smtClean="0"/>
                        <a:t> </a:t>
                      </a:r>
                      <a:r>
                        <a:rPr lang="en-US" sz="1600" dirty="0" smtClean="0"/>
                        <a:t>resources</a:t>
                      </a:r>
                      <a:r>
                        <a:rPr lang="en-US" sz="1600" baseline="0" dirty="0" smtClean="0"/>
                        <a:t> </a:t>
                      </a:r>
                      <a:r>
                        <a:rPr lang="en-US" sz="1600" dirty="0" smtClean="0"/>
                        <a:t>and</a:t>
                      </a:r>
                      <a:r>
                        <a:rPr lang="en-US" sz="1600" baseline="0" dirty="0" smtClean="0"/>
                        <a:t> </a:t>
                      </a:r>
                      <a:r>
                        <a:rPr lang="en-US" sz="1600" dirty="0" smtClean="0"/>
                        <a:t>inputs,</a:t>
                      </a:r>
                      <a:r>
                        <a:rPr lang="en-US" sz="1600" baseline="0" dirty="0" smtClean="0"/>
                        <a:t> </a:t>
                      </a:r>
                      <a:r>
                        <a:rPr lang="en-US" sz="1600" dirty="0" smtClean="0"/>
                        <a:t>knowledge,</a:t>
                      </a:r>
                      <a:r>
                        <a:rPr lang="en-US" sz="1600" baseline="0" dirty="0" smtClean="0"/>
                        <a:t> </a:t>
                      </a:r>
                      <a:r>
                        <a:rPr lang="en-US" sz="1600" dirty="0" smtClean="0"/>
                        <a:t>financial</a:t>
                      </a:r>
                      <a:r>
                        <a:rPr lang="en-US" sz="1600" baseline="0" dirty="0" smtClean="0"/>
                        <a:t> </a:t>
                      </a:r>
                      <a:r>
                        <a:rPr lang="en-US" sz="1600" dirty="0" smtClean="0"/>
                        <a:t>services.</a:t>
                      </a:r>
                      <a:r>
                        <a:rPr lang="en-US" sz="1600" baseline="0" dirty="0" smtClean="0"/>
                        <a:t> </a:t>
                      </a:r>
                      <a:endParaRPr lang="en-US" sz="1600" dirty="0"/>
                    </a:p>
                  </a:txBody>
                  <a:tcPr/>
                </a:tc>
                <a:tc vMerge="1">
                  <a:txBody>
                    <a:bodyPr/>
                    <a:lstStyle/>
                    <a:p>
                      <a:endParaRPr lang="en-US" sz="1600" dirty="0"/>
                    </a:p>
                  </a:txBody>
                  <a:tcPr/>
                </a:tc>
              </a:tr>
            </a:tbl>
          </a:graphicData>
        </a:graphic>
      </p:graphicFrame>
      <p:sp>
        <p:nvSpPr>
          <p:cNvPr id="4" name="Slide Number Placeholder 3"/>
          <p:cNvSpPr>
            <a:spLocks noGrp="1"/>
          </p:cNvSpPr>
          <p:nvPr>
            <p:ph type="sldNum" sz="quarter" idx="12"/>
          </p:nvPr>
        </p:nvSpPr>
        <p:spPr/>
        <p:txBody>
          <a:bodyPr/>
          <a:lstStyle/>
          <a:p>
            <a:fld id="{571CD3C2-A472-4BA3-88D7-833F7D0C5725}" type="slidenum">
              <a:rPr lang="en-US" smtClean="0"/>
              <a:t>24</a:t>
            </a:fld>
            <a:endParaRPr lang="en-US"/>
          </a:p>
        </p:txBody>
      </p:sp>
    </p:spTree>
    <p:extLst>
      <p:ext uri="{BB962C8B-B14F-4D97-AF65-F5344CB8AC3E}">
        <p14:creationId xmlns:p14="http://schemas.microsoft.com/office/powerpoint/2010/main" val="292474110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76200"/>
            <a:ext cx="8763000" cy="457200"/>
          </a:xfrm>
        </p:spPr>
        <p:txBody>
          <a:bodyPr>
            <a:noAutofit/>
          </a:bodyPr>
          <a:lstStyle/>
          <a:p>
            <a:r>
              <a:rPr lang="en-US" sz="1800" b="1" dirty="0">
                <a:solidFill>
                  <a:srgbClr val="C00000"/>
                </a:solidFill>
                <a:effectLst>
                  <a:outerShdw blurRad="38100" dist="38100" dir="2700000" algn="tl">
                    <a:srgbClr val="000000">
                      <a:alpha val="43137"/>
                    </a:srgbClr>
                  </a:outerShdw>
                </a:effectLst>
              </a:rPr>
              <a:t>MMDA Adopted Policy Objectives for 2019 Link to Sustainable Development Goals (SDGs</a:t>
            </a:r>
            <a:r>
              <a:rPr lang="en-US" sz="1800" b="1" dirty="0" smtClean="0">
                <a:solidFill>
                  <a:srgbClr val="C00000"/>
                </a:solidFill>
                <a:effectLst>
                  <a:outerShdw blurRad="38100" dist="38100" dir="2700000" algn="tl">
                    <a:srgbClr val="000000">
                      <a:alpha val="43137"/>
                    </a:srgbClr>
                  </a:outerShdw>
                </a:effectLst>
              </a:rPr>
              <a:t>)</a:t>
            </a:r>
            <a:endParaRPr lang="en-GB" sz="1800" b="1" dirty="0">
              <a:solidFill>
                <a:srgbClr val="C00000"/>
              </a:solidFill>
              <a:effectLst>
                <a:outerShdw blurRad="38100" dist="38100" dir="2700000" algn="tl">
                  <a:srgbClr val="000000">
                    <a:alpha val="43137"/>
                  </a:srgbClr>
                </a:outerShdw>
              </a:effectLst>
              <a:latin typeface="Arial Narrow" panose="020B060602020203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1646765355"/>
              </p:ext>
            </p:extLst>
          </p:nvPr>
        </p:nvGraphicFramePr>
        <p:xfrm>
          <a:off x="304801" y="762000"/>
          <a:ext cx="8762999" cy="5196840"/>
        </p:xfrm>
        <a:graphic>
          <a:graphicData uri="http://schemas.openxmlformats.org/drawingml/2006/table">
            <a:tbl>
              <a:tblPr firstRow="1" bandRow="1">
                <a:tableStyleId>{5940675A-B579-460E-94D1-54222C63F5DA}</a:tableStyleId>
              </a:tblPr>
              <a:tblGrid>
                <a:gridCol w="1158249"/>
                <a:gridCol w="1356350"/>
                <a:gridCol w="1828800"/>
                <a:gridCol w="3124200"/>
                <a:gridCol w="1295400"/>
              </a:tblGrid>
              <a:tr h="532059">
                <a:tc>
                  <a:txBody>
                    <a:bodyPr/>
                    <a:lstStyle/>
                    <a:p>
                      <a:pPr algn="ctr"/>
                      <a:r>
                        <a:rPr lang="en-US" sz="1400" dirty="0" smtClean="0"/>
                        <a:t>FOCUS AREA</a:t>
                      </a:r>
                      <a:endParaRPr lang="en-US" sz="1400" dirty="0"/>
                    </a:p>
                  </a:txBody>
                  <a:tcPr/>
                </a:tc>
                <a:tc>
                  <a:txBody>
                    <a:bodyPr/>
                    <a:lstStyle/>
                    <a:p>
                      <a:pPr algn="ctr"/>
                      <a:r>
                        <a:rPr lang="en-US" sz="1400" dirty="0" smtClean="0"/>
                        <a:t>POLICY OBJECTIVE</a:t>
                      </a:r>
                      <a:endParaRPr lang="en-US" sz="1400" dirty="0"/>
                    </a:p>
                  </a:txBody>
                  <a:tcPr/>
                </a:tc>
                <a:tc>
                  <a:txBody>
                    <a:bodyPr/>
                    <a:lstStyle/>
                    <a:p>
                      <a:pPr algn="ctr"/>
                      <a:r>
                        <a:rPr lang="en-US" sz="1400" dirty="0" smtClean="0"/>
                        <a:t>SDGS </a:t>
                      </a:r>
                      <a:endParaRPr lang="en-US" sz="1400" dirty="0"/>
                    </a:p>
                  </a:txBody>
                  <a:tcPr/>
                </a:tc>
                <a:tc>
                  <a:txBody>
                    <a:bodyPr/>
                    <a:lstStyle/>
                    <a:p>
                      <a:pPr algn="ctr"/>
                      <a:r>
                        <a:rPr lang="en-US" sz="1400" dirty="0" smtClean="0"/>
                        <a:t>SDG TARGETS</a:t>
                      </a:r>
                      <a:endParaRPr lang="en-US" sz="1400" dirty="0"/>
                    </a:p>
                  </a:txBody>
                  <a:tcPr/>
                </a:tc>
                <a:tc>
                  <a:txBody>
                    <a:bodyPr/>
                    <a:lstStyle/>
                    <a:p>
                      <a:pPr algn="l"/>
                      <a:r>
                        <a:rPr lang="en-US" sz="1400" dirty="0" smtClean="0"/>
                        <a:t>BUDGET</a:t>
                      </a:r>
                      <a:endParaRPr lang="en-US" sz="1400" dirty="0"/>
                    </a:p>
                  </a:txBody>
                  <a:tcPr/>
                </a:tc>
              </a:tr>
              <a:tr h="1601541">
                <a:tc rowSpan="3">
                  <a:txBody>
                    <a:bodyPr/>
                    <a:lstStyle/>
                    <a:p>
                      <a:pPr>
                        <a:lnSpc>
                          <a:spcPct val="100000"/>
                        </a:lnSpc>
                      </a:pPr>
                      <a:endParaRPr lang="en-US" sz="1400" kern="1200" dirty="0" smtClean="0">
                        <a:effectLst/>
                      </a:endParaRPr>
                    </a:p>
                    <a:p>
                      <a:pPr>
                        <a:lnSpc>
                          <a:spcPct val="100000"/>
                        </a:lnSpc>
                      </a:pPr>
                      <a:endParaRPr lang="en-US" sz="1400" kern="1200" dirty="0" smtClean="0">
                        <a:effectLst/>
                      </a:endParaRPr>
                    </a:p>
                    <a:p>
                      <a:pPr>
                        <a:lnSpc>
                          <a:spcPct val="100000"/>
                        </a:lnSpc>
                      </a:pPr>
                      <a:endParaRPr lang="en-US" sz="1400" kern="1200" dirty="0" smtClean="0">
                        <a:effectLst/>
                      </a:endParaRPr>
                    </a:p>
                    <a:p>
                      <a:pPr>
                        <a:lnSpc>
                          <a:spcPct val="100000"/>
                        </a:lnSpc>
                      </a:pPr>
                      <a:endParaRPr lang="en-US" sz="1400" kern="1200" dirty="0" smtClean="0">
                        <a:effectLst/>
                      </a:endParaRPr>
                    </a:p>
                    <a:p>
                      <a:pPr>
                        <a:lnSpc>
                          <a:spcPct val="100000"/>
                        </a:lnSpc>
                      </a:pPr>
                      <a:endParaRPr lang="en-US" sz="1400" kern="1200" dirty="0" smtClean="0">
                        <a:effectLst/>
                      </a:endParaRPr>
                    </a:p>
                    <a:p>
                      <a:pPr>
                        <a:lnSpc>
                          <a:spcPct val="100000"/>
                        </a:lnSpc>
                      </a:pPr>
                      <a:endParaRPr lang="en-US" sz="1400" kern="1200" dirty="0" smtClean="0">
                        <a:effectLst/>
                      </a:endParaRPr>
                    </a:p>
                    <a:p>
                      <a:pPr>
                        <a:lnSpc>
                          <a:spcPct val="100000"/>
                        </a:lnSpc>
                      </a:pPr>
                      <a:r>
                        <a:rPr lang="en-US" sz="1400" kern="1200" dirty="0" smtClean="0">
                          <a:effectLst/>
                        </a:rPr>
                        <a:t>Create opportunities for all</a:t>
                      </a:r>
                      <a:endParaRPr lang="en-US" sz="1400" dirty="0"/>
                    </a:p>
                  </a:txBody>
                  <a:tcPr/>
                </a:tc>
                <a:tc rowSpan="3">
                  <a:txBody>
                    <a:bodyPr/>
                    <a:lstStyle/>
                    <a:p>
                      <a:pPr marL="0" marR="0">
                        <a:lnSpc>
                          <a:spcPct val="100000"/>
                        </a:lnSpc>
                        <a:spcBef>
                          <a:spcPts val="0"/>
                        </a:spcBef>
                        <a:spcAft>
                          <a:spcPts val="0"/>
                        </a:spcAft>
                      </a:pPr>
                      <a:r>
                        <a:rPr lang="en-US" sz="1400" kern="1200" dirty="0" smtClean="0">
                          <a:effectLst/>
                        </a:rPr>
                        <a:t>Enhance inclusive and equitable access to, and participation in quality education at all levels</a:t>
                      </a:r>
                    </a:p>
                    <a:p>
                      <a:pPr marL="0" marR="0">
                        <a:lnSpc>
                          <a:spcPct val="100000"/>
                        </a:lnSpc>
                        <a:spcBef>
                          <a:spcPts val="0"/>
                        </a:spcBef>
                        <a:spcAft>
                          <a:spcPts val="0"/>
                        </a:spcAft>
                      </a:pPr>
                      <a:endParaRPr lang="en-US" sz="1400" kern="1200" dirty="0" smtClean="0">
                        <a:effectLst/>
                      </a:endParaRPr>
                    </a:p>
                    <a:p>
                      <a:pPr marL="0" marR="0">
                        <a:lnSpc>
                          <a:spcPct val="100000"/>
                        </a:lnSpc>
                        <a:spcBef>
                          <a:spcPts val="0"/>
                        </a:spcBef>
                        <a:spcAft>
                          <a:spcPts val="0"/>
                        </a:spcAft>
                      </a:pPr>
                      <a:endParaRPr lang="en-US" sz="1400" kern="1200" dirty="0" smtClean="0">
                        <a:effectLst/>
                      </a:endParaRPr>
                    </a:p>
                    <a:p>
                      <a:pPr marL="0" marR="0">
                        <a:lnSpc>
                          <a:spcPct val="100000"/>
                        </a:lnSpc>
                        <a:spcBef>
                          <a:spcPts val="0"/>
                        </a:spcBef>
                        <a:spcAft>
                          <a:spcPts val="0"/>
                        </a:spcAft>
                      </a:pPr>
                      <a:r>
                        <a:rPr lang="en-US" sz="1400" kern="1200" dirty="0" smtClean="0">
                          <a:effectLst/>
                        </a:rPr>
                        <a:t>Achieve</a:t>
                      </a:r>
                      <a:r>
                        <a:rPr lang="en-US" sz="1400" kern="1200" baseline="0" dirty="0" smtClean="0">
                          <a:effectLst/>
                        </a:rPr>
                        <a:t> access to adequate  and equitable sanitation and </a:t>
                      </a:r>
                      <a:r>
                        <a:rPr lang="en-US" sz="1400" kern="1200" baseline="0" dirty="0" err="1" smtClean="0">
                          <a:effectLst/>
                        </a:rPr>
                        <a:t>hygeine</a:t>
                      </a:r>
                      <a:r>
                        <a:rPr lang="en-US" sz="1400" kern="1200" baseline="0" dirty="0" smtClean="0">
                          <a:effectLst/>
                        </a:rPr>
                        <a:t> </a:t>
                      </a:r>
                      <a:endParaRPr lang="en-US" sz="1400" kern="1200" dirty="0" smtClean="0">
                        <a:effectLst/>
                      </a:endParaRPr>
                    </a:p>
                  </a:txBody>
                  <a:tcPr marL="62230" marR="68580" marT="0" marB="0" anchor="ctr"/>
                </a:tc>
                <a:tc>
                  <a:txBody>
                    <a:bodyPr/>
                    <a:lstStyle/>
                    <a:p>
                      <a:pPr algn="l">
                        <a:lnSpc>
                          <a:spcPct val="100000"/>
                        </a:lnSpc>
                      </a:pPr>
                      <a:r>
                        <a:rPr lang="en-US" sz="1400" dirty="0" smtClean="0">
                          <a:effectLst>
                            <a:outerShdw blurRad="38100" dist="38100" dir="2700000" algn="tl">
                              <a:srgbClr val="000000">
                                <a:alpha val="43137"/>
                              </a:srgbClr>
                            </a:outerShdw>
                          </a:effectLst>
                        </a:rPr>
                        <a:t>Goal</a:t>
                      </a:r>
                      <a:r>
                        <a:rPr lang="en-US" sz="1400" baseline="0" dirty="0" smtClean="0">
                          <a:effectLst>
                            <a:outerShdw blurRad="38100" dist="38100" dir="2700000" algn="tl">
                              <a:srgbClr val="000000">
                                <a:alpha val="43137"/>
                              </a:srgbClr>
                            </a:outerShdw>
                          </a:effectLst>
                        </a:rPr>
                        <a:t> </a:t>
                      </a:r>
                      <a:r>
                        <a:rPr lang="en-US" sz="1400" dirty="0" smtClean="0">
                          <a:effectLst>
                            <a:outerShdw blurRad="38100" dist="38100" dir="2700000" algn="tl">
                              <a:srgbClr val="000000">
                                <a:alpha val="43137"/>
                              </a:srgbClr>
                            </a:outerShdw>
                          </a:effectLst>
                        </a:rPr>
                        <a:t>4. </a:t>
                      </a:r>
                      <a:r>
                        <a:rPr lang="en-US" sz="1400" dirty="0" smtClean="0"/>
                        <a:t>Ensure</a:t>
                      </a:r>
                      <a:r>
                        <a:rPr lang="en-US" sz="1400" baseline="0" dirty="0" smtClean="0"/>
                        <a:t> </a:t>
                      </a:r>
                      <a:r>
                        <a:rPr lang="en-US" sz="1400" dirty="0" smtClean="0"/>
                        <a:t>inclusive</a:t>
                      </a:r>
                      <a:r>
                        <a:rPr lang="en-US" sz="1400" baseline="0" dirty="0" smtClean="0"/>
                        <a:t> </a:t>
                      </a:r>
                      <a:r>
                        <a:rPr lang="en-US" sz="1400" dirty="0" smtClean="0"/>
                        <a:t>and</a:t>
                      </a:r>
                      <a:r>
                        <a:rPr lang="en-US" sz="1400" baseline="0" dirty="0" smtClean="0"/>
                        <a:t> </a:t>
                      </a:r>
                      <a:r>
                        <a:rPr lang="en-US" sz="1400" dirty="0" smtClean="0"/>
                        <a:t>equitable</a:t>
                      </a:r>
                      <a:r>
                        <a:rPr lang="en-US" sz="1400" baseline="0" dirty="0" smtClean="0"/>
                        <a:t> </a:t>
                      </a:r>
                      <a:r>
                        <a:rPr lang="en-US" sz="1400" dirty="0" smtClean="0"/>
                        <a:t>quality</a:t>
                      </a:r>
                      <a:r>
                        <a:rPr lang="en-US" sz="1400" baseline="0" dirty="0" smtClean="0"/>
                        <a:t> </a:t>
                      </a:r>
                      <a:r>
                        <a:rPr lang="en-US" sz="1400" dirty="0" smtClean="0"/>
                        <a:t>education</a:t>
                      </a:r>
                      <a:r>
                        <a:rPr lang="en-US" sz="1400" baseline="0" dirty="0" smtClean="0"/>
                        <a:t> </a:t>
                      </a:r>
                      <a:r>
                        <a:rPr lang="en-US" sz="1400" dirty="0" smtClean="0"/>
                        <a:t>and</a:t>
                      </a:r>
                      <a:r>
                        <a:rPr lang="en-US" sz="1400" baseline="0" dirty="0" smtClean="0"/>
                        <a:t> </a:t>
                      </a:r>
                      <a:r>
                        <a:rPr lang="en-US" sz="1400" dirty="0" smtClean="0"/>
                        <a:t>promote</a:t>
                      </a:r>
                      <a:r>
                        <a:rPr lang="en-US" sz="1400" baseline="0" dirty="0" smtClean="0"/>
                        <a:t> </a:t>
                      </a:r>
                      <a:r>
                        <a:rPr lang="en-US" sz="1400" dirty="0" smtClean="0"/>
                        <a:t>lifelong</a:t>
                      </a:r>
                      <a:r>
                        <a:rPr lang="en-US" sz="1400" baseline="0" dirty="0" smtClean="0"/>
                        <a:t> </a:t>
                      </a:r>
                      <a:r>
                        <a:rPr lang="en-US" sz="1400" dirty="0" smtClean="0"/>
                        <a:t>learning</a:t>
                      </a:r>
                      <a:r>
                        <a:rPr lang="en-US" sz="1400" baseline="0" dirty="0" smtClean="0"/>
                        <a:t> </a:t>
                      </a:r>
                      <a:r>
                        <a:rPr lang="en-US" sz="1400" dirty="0" smtClean="0"/>
                        <a:t>opportunities for</a:t>
                      </a:r>
                      <a:r>
                        <a:rPr lang="en-US" sz="1400" baseline="0" dirty="0" smtClean="0"/>
                        <a:t> </a:t>
                      </a:r>
                      <a:r>
                        <a:rPr lang="en-US" sz="1400" dirty="0" smtClean="0"/>
                        <a:t>all</a:t>
                      </a:r>
                      <a:endParaRPr lang="en-US" sz="1400" dirty="0"/>
                    </a:p>
                  </a:txBody>
                  <a:tcPr/>
                </a:tc>
                <a:tc>
                  <a:txBody>
                    <a:bodyPr/>
                    <a:lstStyle/>
                    <a:p>
                      <a:pPr>
                        <a:lnSpc>
                          <a:spcPct val="100000"/>
                        </a:lnSpc>
                      </a:pPr>
                      <a:r>
                        <a:rPr lang="en-US" sz="1400" dirty="0" smtClean="0">
                          <a:effectLst>
                            <a:outerShdw blurRad="38100" dist="38100" dir="2700000" algn="tl">
                              <a:srgbClr val="000000">
                                <a:alpha val="43137"/>
                              </a:srgbClr>
                            </a:outerShdw>
                          </a:effectLst>
                        </a:rPr>
                        <a:t>4.3 </a:t>
                      </a:r>
                      <a:r>
                        <a:rPr lang="en-US" sz="1400" kern="1200" dirty="0" smtClean="0">
                          <a:effectLst/>
                        </a:rPr>
                        <a:t>By 2030, ensure equal access for all women and men to affordable and quality technical,</a:t>
                      </a:r>
                      <a:r>
                        <a:rPr lang="en-US" sz="1400" kern="1200" baseline="0" dirty="0" smtClean="0">
                          <a:effectLst/>
                        </a:rPr>
                        <a:t> </a:t>
                      </a:r>
                      <a:r>
                        <a:rPr lang="en-US" sz="1400" kern="1200" dirty="0" smtClean="0">
                          <a:effectLst/>
                        </a:rPr>
                        <a:t>vocational and tertiary education, including university</a:t>
                      </a:r>
                      <a:endParaRPr lang="en-US" sz="1400" dirty="0"/>
                    </a:p>
                  </a:txBody>
                  <a:tcPr/>
                </a:tc>
                <a:tc rowSpan="3">
                  <a:txBody>
                    <a:bodyPr/>
                    <a:lstStyle/>
                    <a:p>
                      <a:r>
                        <a:rPr lang="en-US" sz="1400" b="1" dirty="0" smtClean="0">
                          <a:solidFill>
                            <a:srgbClr val="C00000"/>
                          </a:solidFill>
                          <a:effectLst>
                            <a:outerShdw blurRad="38100" dist="38100" dir="2700000" algn="tl">
                              <a:srgbClr val="000000">
                                <a:alpha val="43137"/>
                              </a:srgbClr>
                            </a:outerShdw>
                          </a:effectLst>
                        </a:rPr>
                        <a:t>2,801,905.88</a:t>
                      </a:r>
                      <a:endParaRPr lang="en-US" sz="1400" b="1" dirty="0">
                        <a:solidFill>
                          <a:srgbClr val="C00000"/>
                        </a:solidFill>
                        <a:effectLst>
                          <a:outerShdw blurRad="38100" dist="38100" dir="2700000" algn="tl">
                            <a:srgbClr val="000000">
                              <a:alpha val="43137"/>
                            </a:srgbClr>
                          </a:outerShdw>
                        </a:effectLst>
                      </a:endParaRPr>
                    </a:p>
                  </a:txBody>
                  <a:tcPr/>
                </a:tc>
              </a:tr>
              <a:tr h="1219200">
                <a:tc vMerge="1">
                  <a:txBody>
                    <a:bodyPr/>
                    <a:lstStyle/>
                    <a:p>
                      <a:pPr>
                        <a:lnSpc>
                          <a:spcPct val="100000"/>
                        </a:lnSpc>
                      </a:pPr>
                      <a:endParaRPr lang="en-US" dirty="0"/>
                    </a:p>
                  </a:txBody>
                  <a:tcPr/>
                </a:tc>
                <a:tc vMerge="1">
                  <a:txBody>
                    <a:bodyPr/>
                    <a:lstStyle/>
                    <a:p>
                      <a:pPr>
                        <a:lnSpc>
                          <a:spcPct val="100000"/>
                        </a:lnSpc>
                      </a:pPr>
                      <a:endParaRPr lang="en-US" sz="1800" kern="1200" dirty="0">
                        <a:solidFill>
                          <a:schemeClr val="dk1"/>
                        </a:solidFill>
                        <a:effectLst/>
                        <a:latin typeface="+mn-lt"/>
                        <a:ea typeface="+mn-ea"/>
                        <a:cs typeface="+mn-cs"/>
                      </a:endParaRPr>
                    </a:p>
                  </a:txBody>
                  <a:tcPr marL="62230" marR="68580" marT="0" marB="0" anchor="b"/>
                </a:tc>
                <a:tc rowSpan="2">
                  <a:txBody>
                    <a:bodyPr/>
                    <a:lstStyle/>
                    <a:p>
                      <a:pPr>
                        <a:lnSpc>
                          <a:spcPct val="100000"/>
                        </a:lnSpc>
                      </a:pPr>
                      <a:endParaRPr lang="en-US" sz="1400" dirty="0" smtClean="0">
                        <a:effectLst>
                          <a:outerShdw blurRad="38100" dist="38100" dir="2700000" algn="tl">
                            <a:srgbClr val="000000">
                              <a:alpha val="43137"/>
                            </a:srgbClr>
                          </a:outerShdw>
                        </a:effectLst>
                      </a:endParaRPr>
                    </a:p>
                    <a:p>
                      <a:pPr>
                        <a:lnSpc>
                          <a:spcPct val="100000"/>
                        </a:lnSpc>
                      </a:pPr>
                      <a:r>
                        <a:rPr lang="en-US" sz="1400" dirty="0" smtClean="0">
                          <a:effectLst>
                            <a:outerShdw blurRad="38100" dist="38100" dir="2700000" algn="tl">
                              <a:srgbClr val="000000">
                                <a:alpha val="43137"/>
                              </a:srgbClr>
                            </a:outerShdw>
                          </a:effectLst>
                        </a:rPr>
                        <a:t>Goal</a:t>
                      </a:r>
                      <a:r>
                        <a:rPr lang="en-US" sz="1400" baseline="0" dirty="0" smtClean="0">
                          <a:effectLst>
                            <a:outerShdw blurRad="38100" dist="38100" dir="2700000" algn="tl">
                              <a:srgbClr val="000000">
                                <a:alpha val="43137"/>
                              </a:srgbClr>
                            </a:outerShdw>
                          </a:effectLst>
                        </a:rPr>
                        <a:t> 3. </a:t>
                      </a:r>
                      <a:r>
                        <a:rPr lang="en-US" sz="1400" kern="1200" dirty="0" smtClean="0">
                          <a:effectLst/>
                        </a:rPr>
                        <a:t>Ensuring healthy lives and promoting the well-being at all ages</a:t>
                      </a:r>
                      <a:endParaRPr 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smtClean="0">
                          <a:effectLst>
                            <a:outerShdw blurRad="38100" dist="38100" dir="2700000" algn="tl">
                              <a:srgbClr val="000000">
                                <a:alpha val="43137"/>
                              </a:srgbClr>
                            </a:outerShdw>
                          </a:effectLst>
                        </a:rPr>
                        <a:t>3.8</a:t>
                      </a:r>
                      <a:r>
                        <a:rPr lang="en-US" sz="1400" kern="1200" baseline="0" dirty="0" smtClean="0">
                          <a:effectLst>
                            <a:outerShdw blurRad="38100" dist="38100" dir="2700000" algn="tl">
                              <a:srgbClr val="000000">
                                <a:alpha val="43137"/>
                              </a:srgbClr>
                            </a:outerShdw>
                          </a:effectLst>
                        </a:rPr>
                        <a:t> </a:t>
                      </a:r>
                      <a:r>
                        <a:rPr lang="en-US" sz="1400" kern="1200" dirty="0" smtClean="0">
                          <a:effectLst/>
                        </a:rPr>
                        <a:t>Achieve universal health coverage, including financial risk protection, access to quality essential health-care services and access to safe, effective, quality and affordable essential medicines and vaccines for all</a:t>
                      </a:r>
                      <a:endParaRPr lang="en-US" sz="1400" b="0" i="0" kern="1200" dirty="0" smtClean="0">
                        <a:solidFill>
                          <a:schemeClr val="dk1"/>
                        </a:solidFill>
                        <a:effectLst/>
                        <a:latin typeface="+mn-lt"/>
                        <a:ea typeface="+mn-ea"/>
                        <a:cs typeface="+mn-cs"/>
                      </a:endParaRPr>
                    </a:p>
                  </a:txBody>
                  <a:tcPr/>
                </a:tc>
                <a:tc vMerge="1">
                  <a:txBody>
                    <a:bodyPr/>
                    <a:lstStyle/>
                    <a:p>
                      <a:endParaRPr lang="en-US" sz="1600" dirty="0"/>
                    </a:p>
                  </a:txBody>
                  <a:tcPr/>
                </a:tc>
              </a:tr>
              <a:tr h="1691640">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just">
                        <a:lnSpc>
                          <a:spcPct val="100000"/>
                        </a:lnSpc>
                      </a:pPr>
                      <a:r>
                        <a:rPr lang="en-US" sz="1400" dirty="0" smtClean="0">
                          <a:effectLst>
                            <a:outerShdw blurRad="38100" dist="38100" dir="2700000" algn="tl">
                              <a:srgbClr val="000000">
                                <a:alpha val="43137"/>
                              </a:srgbClr>
                            </a:outerShdw>
                          </a:effectLst>
                        </a:rPr>
                        <a:t>3.2 </a:t>
                      </a:r>
                      <a:r>
                        <a:rPr lang="en-US" sz="1400" kern="1200" dirty="0" smtClean="0">
                          <a:effectLst/>
                        </a:rPr>
                        <a:t>By 2030, end preventable deaths of newborns and children under 5 years of age, with all countries aiming to reduce neonatal mortality to at least as low as 12 per 1,000 live births and under-5 mortality to at least as low as 25 per 1,000 live births</a:t>
                      </a:r>
                      <a:endParaRPr lang="en-US" sz="1400" b="0" i="0" kern="1200" dirty="0">
                        <a:solidFill>
                          <a:schemeClr val="dk1"/>
                        </a:solidFill>
                        <a:effectLst/>
                        <a:latin typeface="+mn-lt"/>
                        <a:ea typeface="+mn-ea"/>
                        <a:cs typeface="+mn-cs"/>
                      </a:endParaRPr>
                    </a:p>
                  </a:txBody>
                  <a:tcPr/>
                </a:tc>
                <a:tc vMerge="1">
                  <a:txBody>
                    <a:bodyPr/>
                    <a:lstStyle/>
                    <a:p>
                      <a:endParaRPr lang="en-US" sz="1400" dirty="0"/>
                    </a:p>
                  </a:txBody>
                  <a:tcPr/>
                </a:tc>
              </a:tr>
            </a:tbl>
          </a:graphicData>
        </a:graphic>
      </p:graphicFrame>
      <p:sp>
        <p:nvSpPr>
          <p:cNvPr id="4" name="Slide Number Placeholder 3"/>
          <p:cNvSpPr>
            <a:spLocks noGrp="1"/>
          </p:cNvSpPr>
          <p:nvPr>
            <p:ph type="sldNum" sz="quarter" idx="12"/>
          </p:nvPr>
        </p:nvSpPr>
        <p:spPr/>
        <p:txBody>
          <a:bodyPr/>
          <a:lstStyle/>
          <a:p>
            <a:fld id="{571CD3C2-A472-4BA3-88D7-833F7D0C5725}" type="slidenum">
              <a:rPr lang="en-US" smtClean="0"/>
              <a:t>25</a:t>
            </a:fld>
            <a:endParaRPr lang="en-US"/>
          </a:p>
        </p:txBody>
      </p:sp>
    </p:spTree>
    <p:extLst>
      <p:ext uri="{BB962C8B-B14F-4D97-AF65-F5344CB8AC3E}">
        <p14:creationId xmlns:p14="http://schemas.microsoft.com/office/powerpoint/2010/main" val="223938358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152400"/>
            <a:ext cx="8686800" cy="457200"/>
          </a:xfrm>
        </p:spPr>
        <p:txBody>
          <a:bodyPr>
            <a:noAutofit/>
          </a:bodyPr>
          <a:lstStyle/>
          <a:p>
            <a:r>
              <a:rPr lang="en-US" sz="1800" b="1" dirty="0">
                <a:solidFill>
                  <a:srgbClr val="C00000"/>
                </a:solidFill>
                <a:effectLst>
                  <a:outerShdw blurRad="38100" dist="38100" dir="2700000" algn="tl">
                    <a:srgbClr val="000000">
                      <a:alpha val="43137"/>
                    </a:srgbClr>
                  </a:outerShdw>
                </a:effectLst>
              </a:rPr>
              <a:t>MMDA Adopted Policy Objectives for 2019 Link to Sustainable Development Goals (SDGs</a:t>
            </a:r>
            <a:r>
              <a:rPr lang="en-US" sz="1800" b="1" dirty="0" smtClean="0">
                <a:solidFill>
                  <a:srgbClr val="C00000"/>
                </a:solidFill>
                <a:effectLst>
                  <a:outerShdw blurRad="38100" dist="38100" dir="2700000" algn="tl">
                    <a:srgbClr val="000000">
                      <a:alpha val="43137"/>
                    </a:srgbClr>
                  </a:outerShdw>
                </a:effectLst>
              </a:rPr>
              <a:t>)</a:t>
            </a:r>
            <a:endParaRPr lang="en-GB" sz="1800" b="1" dirty="0">
              <a:solidFill>
                <a:srgbClr val="C00000"/>
              </a:solidFill>
              <a:effectLst>
                <a:outerShdw blurRad="38100" dist="38100" dir="2700000" algn="tl">
                  <a:srgbClr val="000000">
                    <a:alpha val="43137"/>
                  </a:srgbClr>
                </a:outerShdw>
              </a:effectLst>
              <a:latin typeface="Arial Narrow" panose="020B060602020203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2519659743"/>
              </p:ext>
            </p:extLst>
          </p:nvPr>
        </p:nvGraphicFramePr>
        <p:xfrm>
          <a:off x="533399" y="914400"/>
          <a:ext cx="8305801" cy="4656641"/>
        </p:xfrm>
        <a:graphic>
          <a:graphicData uri="http://schemas.openxmlformats.org/drawingml/2006/table">
            <a:tbl>
              <a:tblPr firstRow="1" bandRow="1">
                <a:tableStyleId>{5940675A-B579-460E-94D1-54222C63F5DA}</a:tableStyleId>
              </a:tblPr>
              <a:tblGrid>
                <a:gridCol w="1176043"/>
                <a:gridCol w="1323048"/>
                <a:gridCol w="1323048"/>
                <a:gridCol w="3087112"/>
                <a:gridCol w="1396550"/>
              </a:tblGrid>
              <a:tr h="586217">
                <a:tc>
                  <a:txBody>
                    <a:bodyPr/>
                    <a:lstStyle/>
                    <a:p>
                      <a:pPr algn="ctr"/>
                      <a:r>
                        <a:rPr lang="en-US" sz="1400" dirty="0" smtClean="0"/>
                        <a:t>FOCUS AREA</a:t>
                      </a:r>
                      <a:endParaRPr lang="en-US" sz="1400" dirty="0"/>
                    </a:p>
                  </a:txBody>
                  <a:tcPr/>
                </a:tc>
                <a:tc>
                  <a:txBody>
                    <a:bodyPr/>
                    <a:lstStyle/>
                    <a:p>
                      <a:pPr algn="ctr"/>
                      <a:r>
                        <a:rPr lang="en-US" sz="1400" dirty="0" smtClean="0"/>
                        <a:t>POLICY OBJECTIVE</a:t>
                      </a:r>
                      <a:endParaRPr lang="en-US" sz="1400" dirty="0"/>
                    </a:p>
                  </a:txBody>
                  <a:tcPr/>
                </a:tc>
                <a:tc>
                  <a:txBody>
                    <a:bodyPr/>
                    <a:lstStyle/>
                    <a:p>
                      <a:pPr algn="ctr"/>
                      <a:r>
                        <a:rPr lang="en-US" sz="1400" dirty="0" smtClean="0"/>
                        <a:t>SDGS </a:t>
                      </a:r>
                      <a:endParaRPr lang="en-US" sz="1400" dirty="0"/>
                    </a:p>
                  </a:txBody>
                  <a:tcPr/>
                </a:tc>
                <a:tc>
                  <a:txBody>
                    <a:bodyPr/>
                    <a:lstStyle/>
                    <a:p>
                      <a:pPr algn="ctr"/>
                      <a:r>
                        <a:rPr lang="en-US" sz="1400" dirty="0" smtClean="0"/>
                        <a:t>SDG TARGETS</a:t>
                      </a:r>
                      <a:endParaRPr lang="en-US" sz="1400" dirty="0"/>
                    </a:p>
                  </a:txBody>
                  <a:tcPr/>
                </a:tc>
                <a:tc>
                  <a:txBody>
                    <a:bodyPr/>
                    <a:lstStyle/>
                    <a:p>
                      <a:pPr algn="l"/>
                      <a:r>
                        <a:rPr lang="en-US" sz="1400" dirty="0" smtClean="0"/>
                        <a:t>BUDGET</a:t>
                      </a:r>
                      <a:endParaRPr lang="en-US" sz="1400" dirty="0"/>
                    </a:p>
                  </a:txBody>
                  <a:tcPr/>
                </a:tc>
              </a:tr>
              <a:tr h="1166383">
                <a:tc rowSpan="2">
                  <a:txBody>
                    <a:bodyPr/>
                    <a:lstStyle/>
                    <a:p>
                      <a:pPr>
                        <a:lnSpc>
                          <a:spcPct val="100000"/>
                        </a:lnSpc>
                      </a:pPr>
                      <a:r>
                        <a:rPr lang="en-US" sz="1400" kern="1200" dirty="0" smtClean="0">
                          <a:effectLst/>
                        </a:rPr>
                        <a:t>Create opportunities for all</a:t>
                      </a:r>
                      <a:endParaRPr lang="en-US" sz="1400" dirty="0"/>
                    </a:p>
                  </a:txBody>
                  <a:tcPr/>
                </a:tc>
                <a:tc rowSpan="2">
                  <a:txBody>
                    <a:bodyPr/>
                    <a:lstStyle/>
                    <a:p>
                      <a:pPr marL="0" marR="0">
                        <a:lnSpc>
                          <a:spcPct val="150000"/>
                        </a:lnSpc>
                        <a:spcBef>
                          <a:spcPts val="0"/>
                        </a:spcBef>
                        <a:spcAft>
                          <a:spcPts val="0"/>
                        </a:spcAft>
                      </a:pPr>
                      <a:r>
                        <a:rPr lang="en-US" sz="1400" dirty="0" smtClean="0">
                          <a:effectLst/>
                        </a:rPr>
                        <a:t>Facilitate</a:t>
                      </a:r>
                      <a:r>
                        <a:rPr lang="en-US" sz="1400" baseline="0" dirty="0" smtClean="0">
                          <a:effectLst/>
                        </a:rPr>
                        <a:t> sustainable and resilient infrastructure development</a:t>
                      </a:r>
                      <a:endParaRPr lang="en-US" sz="1400" dirty="0">
                        <a:effectLst/>
                        <a:latin typeface="Times New Roman" panose="02020603050405020304" pitchFamily="18" charset="0"/>
                        <a:ea typeface="Calibri" panose="020F0502020204030204" pitchFamily="34" charset="0"/>
                        <a:cs typeface="Calibri" panose="020F0502020204030204" pitchFamily="34" charset="0"/>
                      </a:endParaRPr>
                    </a:p>
                  </a:txBody>
                  <a:tcPr marL="62230" marR="68580" marT="0" marB="0" anchor="ctr"/>
                </a:tc>
                <a:tc rowSpan="2">
                  <a:txBody>
                    <a:bodyPr/>
                    <a:lstStyle/>
                    <a:p>
                      <a:r>
                        <a:rPr lang="en-US" sz="1400" kern="1200" dirty="0" smtClean="0">
                          <a:effectLst/>
                        </a:rPr>
                        <a:t>Goal</a:t>
                      </a:r>
                      <a:r>
                        <a:rPr lang="en-US" sz="1400" kern="1200" baseline="0" dirty="0" smtClean="0">
                          <a:effectLst/>
                        </a:rPr>
                        <a:t> 11: make cities and human settlement inclusive , safe, resilient and sustainable</a:t>
                      </a:r>
                      <a:endParaRPr lang="en-US" sz="1400" b="0" i="0" kern="1200" dirty="0">
                        <a:solidFill>
                          <a:schemeClr val="dk1"/>
                        </a:solidFill>
                        <a:effectLst/>
                        <a:latin typeface="+mn-lt"/>
                        <a:ea typeface="+mn-ea"/>
                        <a:cs typeface="+mn-cs"/>
                      </a:endParaRPr>
                    </a:p>
                  </a:txBody>
                  <a:tcPr/>
                </a:tc>
                <a:tc>
                  <a:txBody>
                    <a:bodyPr/>
                    <a:lstStyle/>
                    <a:p>
                      <a:r>
                        <a:rPr lang="en-US" sz="1400" dirty="0" smtClean="0"/>
                        <a:t>11.1</a:t>
                      </a:r>
                      <a:r>
                        <a:rPr lang="en-US" sz="1400" baseline="0" dirty="0" smtClean="0"/>
                        <a:t> By 2030, ensure access for all to adequate , safe and affordable  housing and basic services and upgrade slum.</a:t>
                      </a:r>
                      <a:endParaRPr lang="en-US" sz="1400" dirty="0"/>
                    </a:p>
                  </a:txBody>
                  <a:tcPr/>
                </a:tc>
                <a:tc rowSpan="2">
                  <a:txBody>
                    <a:bodyPr/>
                    <a:lstStyle/>
                    <a:p>
                      <a:r>
                        <a:rPr lang="en-US" sz="1400" b="1" dirty="0" smtClean="0">
                          <a:solidFill>
                            <a:srgbClr val="C00000"/>
                          </a:solidFill>
                          <a:effectLst>
                            <a:outerShdw blurRad="38100" dist="38100" dir="2700000" algn="tl">
                              <a:srgbClr val="000000">
                                <a:alpha val="43137"/>
                              </a:srgbClr>
                            </a:outerShdw>
                          </a:effectLst>
                        </a:rPr>
                        <a:t>2,028,694.45</a:t>
                      </a:r>
                      <a:endParaRPr lang="en-US" sz="1400" b="1" dirty="0">
                        <a:solidFill>
                          <a:srgbClr val="C00000"/>
                        </a:solidFill>
                        <a:effectLst>
                          <a:outerShdw blurRad="38100" dist="38100" dir="2700000" algn="tl">
                            <a:srgbClr val="000000">
                              <a:alpha val="43137"/>
                            </a:srgbClr>
                          </a:outerShdw>
                        </a:effectLst>
                      </a:endParaRPr>
                    </a:p>
                  </a:txBody>
                  <a:tcPr/>
                </a:tc>
              </a:tr>
              <a:tr h="2904041">
                <a:tc vMerge="1">
                  <a:txBody>
                    <a:bodyPr/>
                    <a:lstStyle/>
                    <a:p>
                      <a:endParaRPr lang="en-US" sz="1900" dirty="0"/>
                    </a:p>
                  </a:txBody>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900" kern="1200" dirty="0" smtClean="0">
                        <a:solidFill>
                          <a:schemeClr val="dk1"/>
                        </a:solidFill>
                        <a:effectLst/>
                        <a:latin typeface="+mn-lt"/>
                        <a:ea typeface="+mn-ea"/>
                        <a:cs typeface="+mn-cs"/>
                      </a:endParaRPr>
                    </a:p>
                  </a:txBody>
                  <a:tcPr marL="62230" marR="68580" marT="0" marB="0" anchor="ctr"/>
                </a:tc>
                <a:tc vMerge="1">
                  <a:txBody>
                    <a:bodyPr/>
                    <a:lstStyle/>
                    <a:p>
                      <a:endParaRPr lang="en-US" sz="19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smtClean="0">
                          <a:effectLst/>
                        </a:rPr>
                        <a:t>11.2 by</a:t>
                      </a:r>
                      <a:r>
                        <a:rPr lang="en-US" sz="1400" kern="1200" baseline="0" dirty="0" smtClean="0">
                          <a:effectLst/>
                        </a:rPr>
                        <a:t> 2030, provide access to safe, affordable, accessible and sustainable transport system for all improving road  safety, notably by expanding public transport  with special attention to needs of those in vulnerable  situations, women, children, persons with disability and older persons</a:t>
                      </a:r>
                      <a:endParaRPr lang="en-US" sz="1400" b="0" i="0" kern="1200" dirty="0" smtClean="0">
                        <a:solidFill>
                          <a:schemeClr val="dk1"/>
                        </a:solidFill>
                        <a:effectLst/>
                        <a:latin typeface="+mn-lt"/>
                        <a:ea typeface="+mn-ea"/>
                        <a:cs typeface="+mn-cs"/>
                      </a:endParaRPr>
                    </a:p>
                  </a:txBody>
                  <a:tcPr/>
                </a:tc>
                <a:tc vMerge="1">
                  <a:txBody>
                    <a:bodyPr/>
                    <a:lstStyle/>
                    <a:p>
                      <a:endParaRPr lang="en-US" sz="1900" dirty="0"/>
                    </a:p>
                  </a:txBody>
                  <a:tcPr/>
                </a:tc>
              </a:tr>
            </a:tbl>
          </a:graphicData>
        </a:graphic>
      </p:graphicFrame>
      <p:sp>
        <p:nvSpPr>
          <p:cNvPr id="4" name="Slide Number Placeholder 3"/>
          <p:cNvSpPr>
            <a:spLocks noGrp="1"/>
          </p:cNvSpPr>
          <p:nvPr>
            <p:ph type="sldNum" sz="quarter" idx="12"/>
          </p:nvPr>
        </p:nvSpPr>
        <p:spPr/>
        <p:txBody>
          <a:bodyPr/>
          <a:lstStyle/>
          <a:p>
            <a:fld id="{571CD3C2-A472-4BA3-88D7-833F7D0C5725}" type="slidenum">
              <a:rPr lang="en-US" smtClean="0"/>
              <a:t>26</a:t>
            </a:fld>
            <a:endParaRPr lang="en-US"/>
          </a:p>
        </p:txBody>
      </p:sp>
    </p:spTree>
    <p:extLst>
      <p:ext uri="{BB962C8B-B14F-4D97-AF65-F5344CB8AC3E}">
        <p14:creationId xmlns:p14="http://schemas.microsoft.com/office/powerpoint/2010/main" val="259430863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228600"/>
            <a:ext cx="8382000" cy="457200"/>
          </a:xfrm>
        </p:spPr>
        <p:txBody>
          <a:bodyPr>
            <a:noAutofit/>
          </a:bodyPr>
          <a:lstStyle/>
          <a:p>
            <a:r>
              <a:rPr lang="en-US" sz="2000" b="1" dirty="0">
                <a:solidFill>
                  <a:srgbClr val="C00000"/>
                </a:solidFill>
                <a:effectLst>
                  <a:outerShdw blurRad="38100" dist="38100" dir="2700000" algn="tl">
                    <a:srgbClr val="000000">
                      <a:alpha val="43137"/>
                    </a:srgbClr>
                  </a:outerShdw>
                </a:effectLst>
              </a:rPr>
              <a:t>MMDA Adopted Policy Objectives for 2019 Link to Sustainable Development Goals (SDGs</a:t>
            </a:r>
            <a:r>
              <a:rPr lang="en-US" sz="2000" b="1" dirty="0" smtClean="0">
                <a:solidFill>
                  <a:srgbClr val="C00000"/>
                </a:solidFill>
                <a:effectLst>
                  <a:outerShdw blurRad="38100" dist="38100" dir="2700000" algn="tl">
                    <a:srgbClr val="000000">
                      <a:alpha val="43137"/>
                    </a:srgbClr>
                  </a:outerShdw>
                </a:effectLst>
              </a:rPr>
              <a:t>)</a:t>
            </a:r>
            <a:endParaRPr lang="en-GB" sz="2000" b="1" dirty="0">
              <a:solidFill>
                <a:srgbClr val="C00000"/>
              </a:solidFill>
              <a:effectLst>
                <a:outerShdw blurRad="38100" dist="38100" dir="2700000" algn="tl">
                  <a:srgbClr val="000000">
                    <a:alpha val="43137"/>
                  </a:srgbClr>
                </a:outerShdw>
              </a:effectLst>
              <a:latin typeface="Arial Narrow" panose="020B060602020203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680555424"/>
              </p:ext>
            </p:extLst>
          </p:nvPr>
        </p:nvGraphicFramePr>
        <p:xfrm>
          <a:off x="381000" y="838200"/>
          <a:ext cx="8382000" cy="5149565"/>
        </p:xfrm>
        <a:graphic>
          <a:graphicData uri="http://schemas.openxmlformats.org/drawingml/2006/table">
            <a:tbl>
              <a:tblPr firstRow="1" bandRow="1">
                <a:tableStyleId>{5940675A-B579-460E-94D1-54222C63F5DA}</a:tableStyleId>
              </a:tblPr>
              <a:tblGrid>
                <a:gridCol w="1107890"/>
                <a:gridCol w="1604577"/>
                <a:gridCol w="1442713"/>
                <a:gridCol w="2865641"/>
                <a:gridCol w="1361179"/>
              </a:tblGrid>
              <a:tr h="750264">
                <a:tc>
                  <a:txBody>
                    <a:bodyPr/>
                    <a:lstStyle/>
                    <a:p>
                      <a:pPr algn="ctr"/>
                      <a:r>
                        <a:rPr lang="en-US" sz="1600" dirty="0" smtClean="0"/>
                        <a:t>FOCUS AREA</a:t>
                      </a:r>
                      <a:endParaRPr lang="en-US" sz="1600" dirty="0"/>
                    </a:p>
                  </a:txBody>
                  <a:tcPr/>
                </a:tc>
                <a:tc>
                  <a:txBody>
                    <a:bodyPr/>
                    <a:lstStyle/>
                    <a:p>
                      <a:pPr algn="ctr"/>
                      <a:r>
                        <a:rPr lang="en-US" sz="1600" dirty="0" smtClean="0"/>
                        <a:t>POLICY OBJECTIVE</a:t>
                      </a:r>
                      <a:endParaRPr lang="en-US" sz="1600" dirty="0"/>
                    </a:p>
                  </a:txBody>
                  <a:tcPr/>
                </a:tc>
                <a:tc>
                  <a:txBody>
                    <a:bodyPr/>
                    <a:lstStyle/>
                    <a:p>
                      <a:pPr algn="ctr"/>
                      <a:r>
                        <a:rPr lang="en-US" sz="1600" dirty="0" smtClean="0"/>
                        <a:t>SDGS </a:t>
                      </a:r>
                      <a:endParaRPr lang="en-US" sz="1600" dirty="0"/>
                    </a:p>
                  </a:txBody>
                  <a:tcPr/>
                </a:tc>
                <a:tc>
                  <a:txBody>
                    <a:bodyPr/>
                    <a:lstStyle/>
                    <a:p>
                      <a:pPr algn="ctr"/>
                      <a:r>
                        <a:rPr lang="en-US" sz="1600" dirty="0" smtClean="0"/>
                        <a:t>SDG TARGETS</a:t>
                      </a:r>
                      <a:endParaRPr lang="en-US" sz="1600" dirty="0"/>
                    </a:p>
                  </a:txBody>
                  <a:tcPr/>
                </a:tc>
                <a:tc>
                  <a:txBody>
                    <a:bodyPr/>
                    <a:lstStyle/>
                    <a:p>
                      <a:pPr algn="l"/>
                      <a:r>
                        <a:rPr lang="en-US" sz="1600" dirty="0" smtClean="0"/>
                        <a:t>BUDGET</a:t>
                      </a:r>
                      <a:endParaRPr lang="en-US" sz="1600" dirty="0"/>
                    </a:p>
                  </a:txBody>
                  <a:tcPr/>
                </a:tc>
              </a:tr>
              <a:tr h="1688136">
                <a:tc rowSpan="2">
                  <a:txBody>
                    <a:bodyPr/>
                    <a:lstStyle/>
                    <a:p>
                      <a:r>
                        <a:rPr lang="en-US" sz="1900" kern="1200" dirty="0" smtClean="0">
                          <a:effectLst/>
                        </a:rPr>
                        <a:t>Safeguard the natural environment and ensure a resilient built environment</a:t>
                      </a:r>
                      <a:endParaRPr lang="en-US" sz="1900" dirty="0"/>
                    </a:p>
                  </a:txBody>
                  <a:tcPr/>
                </a:tc>
                <a:tc rowSpan="2">
                  <a:txBody>
                    <a:bodyPr/>
                    <a:lstStyle/>
                    <a:p>
                      <a:pPr marL="0" marR="0">
                        <a:lnSpc>
                          <a:spcPct val="100000"/>
                        </a:lnSpc>
                        <a:spcBef>
                          <a:spcPts val="0"/>
                        </a:spcBef>
                        <a:spcAft>
                          <a:spcPts val="0"/>
                        </a:spcAft>
                      </a:pPr>
                      <a:r>
                        <a:rPr lang="en-US" sz="1900" kern="1200" dirty="0" smtClean="0">
                          <a:effectLst/>
                        </a:rPr>
                        <a:t>Reduce</a:t>
                      </a:r>
                      <a:r>
                        <a:rPr lang="en-US" sz="1900" kern="1200" baseline="0" dirty="0" smtClean="0">
                          <a:effectLst/>
                        </a:rPr>
                        <a:t> vulnerability to climate-related event and disasters</a:t>
                      </a:r>
                      <a:endParaRPr lang="en-US" sz="1900" dirty="0">
                        <a:effectLst/>
                        <a:latin typeface="Times New Roman" panose="02020603050405020304" pitchFamily="18" charset="0"/>
                        <a:ea typeface="Calibri" panose="020F0502020204030204" pitchFamily="34" charset="0"/>
                        <a:cs typeface="Calibri" panose="020F0502020204030204" pitchFamily="34" charset="0"/>
                      </a:endParaRPr>
                    </a:p>
                  </a:txBody>
                  <a:tcPr marL="62230" marR="68580" marT="0" marB="0" anchor="ctr"/>
                </a:tc>
                <a:tc rowSpan="2">
                  <a:txBody>
                    <a:bodyPr/>
                    <a:lstStyle/>
                    <a:p>
                      <a:r>
                        <a:rPr lang="en-US" sz="1900" kern="1200" dirty="0" smtClean="0">
                          <a:effectLst/>
                        </a:rPr>
                        <a:t>Goal 13: Take urgent action to combat climate change and its impact</a:t>
                      </a:r>
                      <a:endParaRPr lang="en-US" sz="1900" b="0" i="0" kern="1200" dirty="0">
                        <a:solidFill>
                          <a:schemeClr val="dk1"/>
                        </a:solidFill>
                        <a:effectLst/>
                        <a:latin typeface="+mn-lt"/>
                        <a:ea typeface="+mn-ea"/>
                        <a:cs typeface="+mn-cs"/>
                      </a:endParaRPr>
                    </a:p>
                  </a:txBody>
                  <a:tcPr/>
                </a:tc>
                <a:tc>
                  <a:txBody>
                    <a:bodyPr/>
                    <a:lstStyle/>
                    <a:p>
                      <a:r>
                        <a:rPr lang="en-US" sz="1900" kern="1200" dirty="0" smtClean="0">
                          <a:effectLst/>
                        </a:rPr>
                        <a:t> 13.</a:t>
                      </a:r>
                      <a:r>
                        <a:rPr lang="en-US" sz="1900" kern="1200" baseline="0" dirty="0" smtClean="0">
                          <a:effectLst/>
                        </a:rPr>
                        <a:t> 1</a:t>
                      </a:r>
                      <a:r>
                        <a:rPr lang="en-US" sz="1900" kern="1200" dirty="0" smtClean="0">
                          <a:effectLst/>
                        </a:rPr>
                        <a:t> Strengthen</a:t>
                      </a:r>
                      <a:r>
                        <a:rPr lang="en-US" sz="1900" kern="1200" baseline="0" dirty="0" smtClean="0">
                          <a:effectLst/>
                        </a:rPr>
                        <a:t> resilient and adaptive capacity to climate-related hazards and natural disasters in all countries</a:t>
                      </a:r>
                      <a:endParaRPr lang="en-US" sz="1900" dirty="0"/>
                    </a:p>
                  </a:txBody>
                  <a:tcPr/>
                </a:tc>
                <a:tc rowSpan="2">
                  <a:txBody>
                    <a:bodyPr/>
                    <a:lstStyle/>
                    <a:p>
                      <a:r>
                        <a:rPr lang="en-US" sz="1900" b="1" dirty="0" smtClean="0">
                          <a:solidFill>
                            <a:srgbClr val="C00000"/>
                          </a:solidFill>
                          <a:effectLst>
                            <a:outerShdw blurRad="38100" dist="38100" dir="2700000" algn="tl">
                              <a:srgbClr val="000000">
                                <a:alpha val="43137"/>
                              </a:srgbClr>
                            </a:outerShdw>
                          </a:effectLst>
                        </a:rPr>
                        <a:t>150,000.00</a:t>
                      </a:r>
                      <a:endParaRPr lang="en-US" sz="1900" b="1" dirty="0">
                        <a:solidFill>
                          <a:srgbClr val="C00000"/>
                        </a:solidFill>
                        <a:effectLst>
                          <a:outerShdw blurRad="38100" dist="38100" dir="2700000" algn="tl">
                            <a:srgbClr val="000000">
                              <a:alpha val="43137"/>
                            </a:srgbClr>
                          </a:outerShdw>
                        </a:effectLst>
                      </a:endParaRPr>
                    </a:p>
                  </a:txBody>
                  <a:tcPr/>
                </a:tc>
              </a:tr>
              <a:tr h="2711165">
                <a:tc vMerge="1">
                  <a:txBody>
                    <a:bodyPr/>
                    <a:lstStyle/>
                    <a:p>
                      <a:endParaRPr lang="en-US" sz="1900" dirty="0"/>
                    </a:p>
                  </a:txBody>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900" kern="1200" dirty="0" smtClean="0">
                        <a:solidFill>
                          <a:schemeClr val="dk1"/>
                        </a:solidFill>
                        <a:effectLst/>
                        <a:latin typeface="+mn-lt"/>
                        <a:ea typeface="+mn-ea"/>
                        <a:cs typeface="+mn-cs"/>
                      </a:endParaRPr>
                    </a:p>
                  </a:txBody>
                  <a:tcPr marL="62230" marR="68580" marT="0" marB="0" anchor="ctr"/>
                </a:tc>
                <a:tc vMerge="1">
                  <a:txBody>
                    <a:bodyPr/>
                    <a:lstStyle/>
                    <a:p>
                      <a:endParaRPr lang="en-US" sz="19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kern="1200" dirty="0" smtClean="0">
                          <a:effectLst/>
                        </a:rPr>
                        <a:t>13.3</a:t>
                      </a:r>
                      <a:r>
                        <a:rPr lang="en-US" sz="1900" kern="1200" baseline="0" dirty="0" smtClean="0">
                          <a:effectLst/>
                        </a:rPr>
                        <a:t> Improve education, awareness-raising and human and institutional capacity on climate change mitigation, early warning adaptation, impact reduction and early warning</a:t>
                      </a:r>
                      <a:endParaRPr lang="en-US" sz="1900" b="0" i="0" kern="1200" dirty="0" smtClean="0">
                        <a:solidFill>
                          <a:schemeClr val="dk1"/>
                        </a:solidFill>
                        <a:effectLst/>
                        <a:latin typeface="+mn-lt"/>
                        <a:ea typeface="+mn-ea"/>
                        <a:cs typeface="+mn-cs"/>
                      </a:endParaRPr>
                    </a:p>
                  </a:txBody>
                  <a:tcPr/>
                </a:tc>
                <a:tc vMerge="1">
                  <a:txBody>
                    <a:bodyPr/>
                    <a:lstStyle/>
                    <a:p>
                      <a:endParaRPr lang="en-US" sz="1900" dirty="0"/>
                    </a:p>
                  </a:txBody>
                  <a:tcPr/>
                </a:tc>
              </a:tr>
            </a:tbl>
          </a:graphicData>
        </a:graphic>
      </p:graphicFrame>
      <p:sp>
        <p:nvSpPr>
          <p:cNvPr id="4" name="Slide Number Placeholder 3"/>
          <p:cNvSpPr>
            <a:spLocks noGrp="1"/>
          </p:cNvSpPr>
          <p:nvPr>
            <p:ph type="sldNum" sz="quarter" idx="12"/>
          </p:nvPr>
        </p:nvSpPr>
        <p:spPr/>
        <p:txBody>
          <a:bodyPr/>
          <a:lstStyle/>
          <a:p>
            <a:fld id="{571CD3C2-A472-4BA3-88D7-833F7D0C5725}" type="slidenum">
              <a:rPr lang="en-US" smtClean="0"/>
              <a:t>27</a:t>
            </a:fld>
            <a:endParaRPr lang="en-US"/>
          </a:p>
        </p:txBody>
      </p:sp>
    </p:spTree>
    <p:extLst>
      <p:ext uri="{BB962C8B-B14F-4D97-AF65-F5344CB8AC3E}">
        <p14:creationId xmlns:p14="http://schemas.microsoft.com/office/powerpoint/2010/main" val="221272505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152400"/>
            <a:ext cx="8763000" cy="457200"/>
          </a:xfrm>
        </p:spPr>
        <p:txBody>
          <a:bodyPr>
            <a:noAutofit/>
          </a:bodyPr>
          <a:lstStyle/>
          <a:p>
            <a:r>
              <a:rPr lang="en-US" sz="2000" b="1" dirty="0">
                <a:solidFill>
                  <a:srgbClr val="C00000"/>
                </a:solidFill>
                <a:effectLst>
                  <a:outerShdw blurRad="38100" dist="38100" dir="2700000" algn="tl">
                    <a:srgbClr val="000000">
                      <a:alpha val="43137"/>
                    </a:srgbClr>
                  </a:outerShdw>
                </a:effectLst>
              </a:rPr>
              <a:t>MMDA Adopted Policy Objectives for 2019 Link to Sustainable Development Goals (SDGs</a:t>
            </a:r>
            <a:r>
              <a:rPr lang="en-US" sz="2000" b="1" dirty="0" smtClean="0">
                <a:solidFill>
                  <a:srgbClr val="C00000"/>
                </a:solidFill>
                <a:effectLst>
                  <a:outerShdw blurRad="38100" dist="38100" dir="2700000" algn="tl">
                    <a:srgbClr val="000000">
                      <a:alpha val="43137"/>
                    </a:srgbClr>
                  </a:outerShdw>
                </a:effectLst>
              </a:rPr>
              <a:t>)</a:t>
            </a:r>
            <a:endParaRPr lang="en-GB" sz="2000" b="1" dirty="0">
              <a:solidFill>
                <a:srgbClr val="C00000"/>
              </a:solidFill>
              <a:effectLst>
                <a:outerShdw blurRad="38100" dist="38100" dir="2700000" algn="tl">
                  <a:srgbClr val="000000">
                    <a:alpha val="43137"/>
                  </a:srgbClr>
                </a:outerShdw>
              </a:effectLst>
              <a:latin typeface="Arial Narrow" panose="020B060602020203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3674591589"/>
              </p:ext>
            </p:extLst>
          </p:nvPr>
        </p:nvGraphicFramePr>
        <p:xfrm>
          <a:off x="304799" y="762000"/>
          <a:ext cx="8610602" cy="4770120"/>
        </p:xfrm>
        <a:graphic>
          <a:graphicData uri="http://schemas.openxmlformats.org/drawingml/2006/table">
            <a:tbl>
              <a:tblPr firstRow="1" bandRow="1">
                <a:tableStyleId>{5940675A-B579-460E-94D1-54222C63F5DA}</a:tableStyleId>
              </a:tblPr>
              <a:tblGrid>
                <a:gridCol w="1324387"/>
                <a:gridCol w="1352486"/>
                <a:gridCol w="1736592"/>
                <a:gridCol w="2604888"/>
                <a:gridCol w="1592249"/>
              </a:tblGrid>
              <a:tr h="609600">
                <a:tc>
                  <a:txBody>
                    <a:bodyPr/>
                    <a:lstStyle/>
                    <a:p>
                      <a:pPr algn="ctr"/>
                      <a:r>
                        <a:rPr lang="en-US" sz="1600" dirty="0" smtClean="0"/>
                        <a:t>FOCUS AREA</a:t>
                      </a:r>
                      <a:endParaRPr lang="en-US" sz="1600" dirty="0"/>
                    </a:p>
                  </a:txBody>
                  <a:tcPr/>
                </a:tc>
                <a:tc>
                  <a:txBody>
                    <a:bodyPr/>
                    <a:lstStyle/>
                    <a:p>
                      <a:pPr algn="ctr"/>
                      <a:r>
                        <a:rPr lang="en-US" sz="1600" dirty="0" smtClean="0"/>
                        <a:t>POLICY OBJECTIVE</a:t>
                      </a:r>
                      <a:endParaRPr lang="en-US" sz="1600" dirty="0"/>
                    </a:p>
                  </a:txBody>
                  <a:tcPr/>
                </a:tc>
                <a:tc>
                  <a:txBody>
                    <a:bodyPr/>
                    <a:lstStyle/>
                    <a:p>
                      <a:pPr algn="ctr"/>
                      <a:r>
                        <a:rPr lang="en-US" sz="1600" dirty="0" smtClean="0"/>
                        <a:t>SDGS </a:t>
                      </a:r>
                      <a:endParaRPr lang="en-US" sz="1600" dirty="0"/>
                    </a:p>
                  </a:txBody>
                  <a:tcPr/>
                </a:tc>
                <a:tc>
                  <a:txBody>
                    <a:bodyPr/>
                    <a:lstStyle/>
                    <a:p>
                      <a:pPr algn="ctr"/>
                      <a:r>
                        <a:rPr lang="en-US" sz="1600" dirty="0" smtClean="0"/>
                        <a:t>SDG TARGETS</a:t>
                      </a:r>
                      <a:endParaRPr lang="en-US" sz="1600" dirty="0"/>
                    </a:p>
                  </a:txBody>
                  <a:tcPr/>
                </a:tc>
                <a:tc>
                  <a:txBody>
                    <a:bodyPr/>
                    <a:lstStyle/>
                    <a:p>
                      <a:pPr algn="l"/>
                      <a:r>
                        <a:rPr lang="en-US" sz="1600" dirty="0" smtClean="0"/>
                        <a:t>BUDGET</a:t>
                      </a:r>
                      <a:endParaRPr lang="en-US" sz="1600" dirty="0"/>
                    </a:p>
                  </a:txBody>
                  <a:tcPr/>
                </a:tc>
              </a:tr>
              <a:tr h="1739848">
                <a:tc rowSpan="2">
                  <a:txBody>
                    <a:bodyPr/>
                    <a:lstStyle/>
                    <a:p>
                      <a:r>
                        <a:rPr lang="en-US" sz="1900" kern="1200" dirty="0" smtClean="0">
                          <a:effectLst/>
                        </a:rPr>
                        <a:t>Maintain a stable, united and safe society</a:t>
                      </a:r>
                      <a:endParaRPr lang="en-US" sz="1900" dirty="0"/>
                    </a:p>
                  </a:txBody>
                  <a:tcPr/>
                </a:tc>
                <a:tc rowSpan="2">
                  <a:txBody>
                    <a:bodyPr/>
                    <a:lstStyle/>
                    <a:p>
                      <a:pPr marL="0" marR="0">
                        <a:lnSpc>
                          <a:spcPct val="100000"/>
                        </a:lnSpc>
                        <a:spcBef>
                          <a:spcPts val="0"/>
                        </a:spcBef>
                        <a:spcAft>
                          <a:spcPts val="0"/>
                        </a:spcAft>
                      </a:pPr>
                      <a:r>
                        <a:rPr lang="en-US" sz="1900" kern="1200" dirty="0" smtClean="0">
                          <a:effectLst/>
                        </a:rPr>
                        <a:t>Deepen political and administrative decentralization</a:t>
                      </a:r>
                      <a:endParaRPr lang="en-US" sz="1900" dirty="0">
                        <a:effectLst/>
                        <a:latin typeface="Times New Roman" panose="02020603050405020304" pitchFamily="18" charset="0"/>
                        <a:ea typeface="Calibri" panose="020F0502020204030204" pitchFamily="34" charset="0"/>
                        <a:cs typeface="Calibri" panose="020F0502020204030204" pitchFamily="34" charset="0"/>
                      </a:endParaRPr>
                    </a:p>
                  </a:txBody>
                  <a:tcPr marL="62230" marR="68580" marT="0" marB="0" anchor="ctr"/>
                </a:tc>
                <a:tc rowSpan="2">
                  <a:txBody>
                    <a:bodyPr/>
                    <a:lstStyle/>
                    <a:p>
                      <a:r>
                        <a:rPr lang="en-US" sz="2000" dirty="0" smtClean="0">
                          <a:effectLst>
                            <a:outerShdw blurRad="38100" dist="38100" dir="2700000" algn="tl">
                              <a:srgbClr val="000000">
                                <a:alpha val="43137"/>
                              </a:srgbClr>
                            </a:outerShdw>
                          </a:effectLst>
                        </a:rPr>
                        <a:t>Goal16 </a:t>
                      </a:r>
                      <a:r>
                        <a:rPr lang="en-US" sz="1900" kern="1200" dirty="0" smtClean="0">
                          <a:effectLst/>
                        </a:rPr>
                        <a:t>promote peaceful and inclusive societies for sustainable development, provide access to justice for all and for building effective, accountable institutions at all levels.</a:t>
                      </a:r>
                      <a:endParaRPr lang="en-US" sz="19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smtClean="0">
                          <a:effectLst>
                            <a:outerShdw blurRad="38100" dist="38100" dir="2700000" algn="tl">
                              <a:srgbClr val="000000">
                                <a:alpha val="43137"/>
                              </a:srgbClr>
                            </a:outerShdw>
                          </a:effectLst>
                        </a:rPr>
                        <a:t>16.7 </a:t>
                      </a:r>
                      <a:r>
                        <a:rPr lang="en-US" sz="1900" kern="1200" dirty="0" smtClean="0">
                          <a:effectLst/>
                        </a:rPr>
                        <a:t>Ensure responsive, inclusive, participatory and representative decision-making at all levels</a:t>
                      </a:r>
                      <a:endParaRPr lang="en-US" sz="1900" b="0" i="0" kern="1200" dirty="0" smtClean="0">
                        <a:solidFill>
                          <a:schemeClr val="dk1"/>
                        </a:solidFill>
                        <a:effectLst/>
                        <a:latin typeface="+mn-lt"/>
                        <a:ea typeface="+mn-ea"/>
                        <a:cs typeface="+mn-cs"/>
                      </a:endParaRPr>
                    </a:p>
                  </a:txBody>
                  <a:tcPr/>
                </a:tc>
                <a:tc rowSpan="2">
                  <a:txBody>
                    <a:bodyPr/>
                    <a:lstStyle/>
                    <a:p>
                      <a:r>
                        <a:rPr lang="en-US" sz="1900" b="1" dirty="0" smtClean="0">
                          <a:solidFill>
                            <a:srgbClr val="C00000"/>
                          </a:solidFill>
                          <a:effectLst>
                            <a:outerShdw blurRad="38100" dist="38100" dir="2700000" algn="tl">
                              <a:srgbClr val="000000">
                                <a:alpha val="43137"/>
                              </a:srgbClr>
                            </a:outerShdw>
                          </a:effectLst>
                        </a:rPr>
                        <a:t>3,265,169.97</a:t>
                      </a:r>
                      <a:endParaRPr lang="en-US" sz="1900" b="1" dirty="0">
                        <a:solidFill>
                          <a:srgbClr val="C00000"/>
                        </a:solidFill>
                        <a:effectLst>
                          <a:outerShdw blurRad="38100" dist="38100" dir="2700000" algn="tl">
                            <a:srgbClr val="000000">
                              <a:alpha val="43137"/>
                            </a:srgbClr>
                          </a:outerShdw>
                        </a:effectLst>
                      </a:endParaRPr>
                    </a:p>
                  </a:txBody>
                  <a:tcPr/>
                </a:tc>
              </a:tr>
              <a:tr h="2169190">
                <a:tc vMerge="1">
                  <a:txBody>
                    <a:bodyPr/>
                    <a:lstStyle/>
                    <a:p>
                      <a:endParaRPr lang="en-US" dirty="0"/>
                    </a:p>
                  </a:txBody>
                  <a:tcPr/>
                </a:tc>
                <a:tc vMerge="1">
                  <a:txBody>
                    <a:bodyPr/>
                    <a:lstStyle/>
                    <a:p>
                      <a:pPr marL="0" marR="0">
                        <a:lnSpc>
                          <a:spcPct val="100000"/>
                        </a:lnSpc>
                        <a:spcBef>
                          <a:spcPts val="0"/>
                        </a:spcBef>
                        <a:spcAft>
                          <a:spcPts val="0"/>
                        </a:spcAft>
                      </a:pPr>
                      <a:endParaRPr lang="en-US" sz="1900" dirty="0">
                        <a:effectLst/>
                        <a:latin typeface="Times New Roman" panose="02020603050405020304" pitchFamily="18" charset="0"/>
                        <a:ea typeface="Calibri" panose="020F0502020204030204" pitchFamily="34" charset="0"/>
                        <a:cs typeface="Calibri" panose="020F0502020204030204" pitchFamily="34" charset="0"/>
                      </a:endParaRPr>
                    </a:p>
                  </a:txBody>
                  <a:tcPr marL="62230" marR="68580" marT="0" marB="0" anchor="ctr"/>
                </a:tc>
                <a:tc vMerge="1">
                  <a:txBody>
                    <a:bodyPr/>
                    <a:lstStyle/>
                    <a:p>
                      <a:endParaRPr 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smtClean="0">
                          <a:effectLst>
                            <a:outerShdw blurRad="38100" dist="38100" dir="2700000" algn="tl">
                              <a:srgbClr val="000000">
                                <a:alpha val="43137"/>
                              </a:srgbClr>
                            </a:outerShdw>
                          </a:effectLst>
                        </a:rPr>
                        <a:t>16.6</a:t>
                      </a:r>
                      <a:r>
                        <a:rPr lang="en-US" sz="2000" baseline="0" dirty="0" smtClean="0">
                          <a:effectLst>
                            <a:outerShdw blurRad="38100" dist="38100" dir="2700000" algn="tl">
                              <a:srgbClr val="000000">
                                <a:alpha val="43137"/>
                              </a:srgbClr>
                            </a:outerShdw>
                          </a:effectLst>
                        </a:rPr>
                        <a:t> </a:t>
                      </a:r>
                      <a:r>
                        <a:rPr lang="en-US" sz="2000" baseline="0" dirty="0" smtClean="0">
                          <a:effectLst/>
                        </a:rPr>
                        <a:t>Develop effective , accountable and transparent institution at all levels</a:t>
                      </a:r>
                      <a:endParaRPr lang="en-US" sz="1900" b="0" dirty="0" smtClean="0">
                        <a:effectLst/>
                      </a:endParaRPr>
                    </a:p>
                  </a:txBody>
                  <a:tcPr/>
                </a:tc>
                <a:tc vMerge="1">
                  <a:txBody>
                    <a:bodyPr/>
                    <a:lstStyle/>
                    <a:p>
                      <a:endParaRPr lang="en-US" dirty="0"/>
                    </a:p>
                  </a:txBody>
                  <a:tcPr/>
                </a:tc>
              </a:tr>
            </a:tbl>
          </a:graphicData>
        </a:graphic>
      </p:graphicFrame>
      <p:sp>
        <p:nvSpPr>
          <p:cNvPr id="4" name="Slide Number Placeholder 3"/>
          <p:cNvSpPr>
            <a:spLocks noGrp="1"/>
          </p:cNvSpPr>
          <p:nvPr>
            <p:ph type="sldNum" sz="quarter" idx="12"/>
          </p:nvPr>
        </p:nvSpPr>
        <p:spPr/>
        <p:txBody>
          <a:bodyPr/>
          <a:lstStyle/>
          <a:p>
            <a:fld id="{571CD3C2-A472-4BA3-88D7-833F7D0C5725}" type="slidenum">
              <a:rPr lang="en-US" smtClean="0"/>
              <a:t>28</a:t>
            </a:fld>
            <a:endParaRPr lang="en-US"/>
          </a:p>
        </p:txBody>
      </p:sp>
    </p:spTree>
    <p:extLst>
      <p:ext uri="{BB962C8B-B14F-4D97-AF65-F5344CB8AC3E}">
        <p14:creationId xmlns:p14="http://schemas.microsoft.com/office/powerpoint/2010/main" val="320464893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76200"/>
            <a:ext cx="8534400" cy="609600"/>
          </a:xfrm>
        </p:spPr>
        <p:txBody>
          <a:bodyPr>
            <a:noAutofit/>
          </a:bodyPr>
          <a:lstStyle/>
          <a:p>
            <a:r>
              <a:rPr lang="en-US" sz="2400" b="1" dirty="0">
                <a:solidFill>
                  <a:srgbClr val="C00000"/>
                </a:solidFill>
                <a:effectLst>
                  <a:outerShdw blurRad="38100" dist="38100" dir="2700000" algn="tl">
                    <a:srgbClr val="000000">
                      <a:alpha val="43137"/>
                    </a:srgbClr>
                  </a:outerShdw>
                </a:effectLst>
              </a:rPr>
              <a:t>MMDA Adopted Policy Objectives for 2019 Link to Sustainable Development Goals (SDGs</a:t>
            </a:r>
            <a:r>
              <a:rPr lang="en-US" sz="2400" b="1" dirty="0" smtClean="0">
                <a:solidFill>
                  <a:srgbClr val="C00000"/>
                </a:solidFill>
                <a:effectLst>
                  <a:outerShdw blurRad="38100" dist="38100" dir="2700000" algn="tl">
                    <a:srgbClr val="000000">
                      <a:alpha val="43137"/>
                    </a:srgbClr>
                  </a:outerShdw>
                </a:effectLst>
              </a:rPr>
              <a:t>)</a:t>
            </a:r>
            <a:endParaRPr lang="en-GB" sz="2400" b="1" dirty="0">
              <a:solidFill>
                <a:srgbClr val="C00000"/>
              </a:solidFill>
              <a:effectLst>
                <a:outerShdw blurRad="38100" dist="38100" dir="2700000" algn="tl">
                  <a:srgbClr val="000000">
                    <a:alpha val="43137"/>
                  </a:srgbClr>
                </a:outerShdw>
              </a:effectLst>
              <a:latin typeface="Arial Narrow" panose="020B060602020203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1939120955"/>
              </p:ext>
            </p:extLst>
          </p:nvPr>
        </p:nvGraphicFramePr>
        <p:xfrm>
          <a:off x="0" y="838200"/>
          <a:ext cx="8991601" cy="5883276"/>
        </p:xfrm>
        <a:graphic>
          <a:graphicData uri="http://schemas.openxmlformats.org/drawingml/2006/table">
            <a:tbl>
              <a:tblPr firstRow="1" bandRow="1">
                <a:tableStyleId>{5940675A-B579-460E-94D1-54222C63F5DA}</a:tableStyleId>
              </a:tblPr>
              <a:tblGrid>
                <a:gridCol w="1188465"/>
                <a:gridCol w="1478536"/>
                <a:gridCol w="2514601"/>
                <a:gridCol w="2362198"/>
                <a:gridCol w="1447801"/>
              </a:tblGrid>
              <a:tr h="617154">
                <a:tc>
                  <a:txBody>
                    <a:bodyPr/>
                    <a:lstStyle/>
                    <a:p>
                      <a:pPr algn="ctr"/>
                      <a:r>
                        <a:rPr lang="en-US" sz="1600" dirty="0" smtClean="0"/>
                        <a:t>FOCUS AREA</a:t>
                      </a:r>
                      <a:endParaRPr lang="en-US" sz="1600" dirty="0"/>
                    </a:p>
                  </a:txBody>
                  <a:tcPr/>
                </a:tc>
                <a:tc>
                  <a:txBody>
                    <a:bodyPr/>
                    <a:lstStyle/>
                    <a:p>
                      <a:pPr algn="ctr"/>
                      <a:r>
                        <a:rPr lang="en-US" sz="1600" dirty="0" smtClean="0"/>
                        <a:t>POLICY OBJECTIVE</a:t>
                      </a:r>
                      <a:endParaRPr lang="en-US" sz="1600" dirty="0"/>
                    </a:p>
                  </a:txBody>
                  <a:tcPr/>
                </a:tc>
                <a:tc>
                  <a:txBody>
                    <a:bodyPr/>
                    <a:lstStyle/>
                    <a:p>
                      <a:pPr algn="ctr"/>
                      <a:r>
                        <a:rPr lang="en-US" sz="1600" dirty="0" smtClean="0"/>
                        <a:t>SDGS </a:t>
                      </a:r>
                      <a:endParaRPr lang="en-US" sz="1600" dirty="0"/>
                    </a:p>
                  </a:txBody>
                  <a:tcPr/>
                </a:tc>
                <a:tc>
                  <a:txBody>
                    <a:bodyPr/>
                    <a:lstStyle/>
                    <a:p>
                      <a:pPr algn="ctr"/>
                      <a:r>
                        <a:rPr lang="en-US" sz="1600" dirty="0" smtClean="0"/>
                        <a:t>SDG TARGETS</a:t>
                      </a:r>
                      <a:endParaRPr lang="en-US" sz="1600" dirty="0"/>
                    </a:p>
                  </a:txBody>
                  <a:tcPr/>
                </a:tc>
                <a:tc>
                  <a:txBody>
                    <a:bodyPr/>
                    <a:lstStyle/>
                    <a:p>
                      <a:pPr algn="l"/>
                      <a:r>
                        <a:rPr lang="en-US" sz="1600" dirty="0" smtClean="0"/>
                        <a:t>BUDGET</a:t>
                      </a:r>
                      <a:endParaRPr lang="en-US" sz="1600" dirty="0"/>
                    </a:p>
                  </a:txBody>
                  <a:tcPr/>
                </a:tc>
              </a:tr>
              <a:tr h="3183214">
                <a:tc rowSpan="2">
                  <a:txBody>
                    <a:bodyPr/>
                    <a:lstStyle/>
                    <a:p>
                      <a:r>
                        <a:rPr lang="en-US" sz="1900" kern="1200" dirty="0" smtClean="0">
                          <a:effectLst/>
                        </a:rPr>
                        <a:t>Maintain a stable, united and safe society</a:t>
                      </a:r>
                      <a:endParaRPr lang="en-US" sz="1900" dirty="0"/>
                    </a:p>
                  </a:txBody>
                  <a:tcPr/>
                </a:tc>
                <a:tc>
                  <a:txBody>
                    <a:bodyPr/>
                    <a:lstStyle/>
                    <a:p>
                      <a:pPr marL="0" marR="0">
                        <a:lnSpc>
                          <a:spcPct val="150000"/>
                        </a:lnSpc>
                        <a:spcBef>
                          <a:spcPts val="0"/>
                        </a:spcBef>
                        <a:spcAft>
                          <a:spcPts val="0"/>
                        </a:spcAft>
                      </a:pPr>
                      <a:r>
                        <a:rPr lang="en-US" sz="1900" dirty="0" smtClean="0">
                          <a:effectLst/>
                        </a:rPr>
                        <a:t>Implement</a:t>
                      </a:r>
                      <a:r>
                        <a:rPr lang="en-US" sz="1900" baseline="0" dirty="0" smtClean="0">
                          <a:effectLst/>
                        </a:rPr>
                        <a:t> appropriate social protection system and measures</a:t>
                      </a:r>
                      <a:endParaRPr lang="en-US" sz="1900" dirty="0">
                        <a:effectLst/>
                        <a:latin typeface="Times New Roman" panose="02020603050405020304" pitchFamily="18" charset="0"/>
                        <a:ea typeface="Calibri" panose="020F0502020204030204" pitchFamily="34" charset="0"/>
                        <a:cs typeface="Calibri" panose="020F0502020204030204" pitchFamily="34" charset="0"/>
                      </a:endParaRPr>
                    </a:p>
                  </a:txBody>
                  <a:tcPr marL="62230" marR="68580" marT="0" marB="0" anchor="ctr"/>
                </a:tc>
                <a:tc>
                  <a:txBody>
                    <a:bodyPr/>
                    <a:lstStyle/>
                    <a:p>
                      <a:r>
                        <a:rPr lang="en-US" sz="1900" kern="1200" dirty="0" smtClean="0">
                          <a:effectLst/>
                        </a:rPr>
                        <a:t>Goal</a:t>
                      </a:r>
                      <a:r>
                        <a:rPr lang="en-US" sz="1900" kern="1200" baseline="0" dirty="0" smtClean="0">
                          <a:effectLst/>
                        </a:rPr>
                        <a:t> 16: promote peaceful and inclusive societies for sustainable  development, provide access to justice for all and build effective, accountable, and inclusive institutional levels</a:t>
                      </a:r>
                      <a:endParaRPr lang="en-US" sz="1900" b="0" i="0" kern="1200" dirty="0">
                        <a:solidFill>
                          <a:schemeClr val="dk1"/>
                        </a:solidFill>
                        <a:effectLst/>
                        <a:latin typeface="+mn-lt"/>
                        <a:ea typeface="+mn-ea"/>
                        <a:cs typeface="+mn-cs"/>
                      </a:endParaRPr>
                    </a:p>
                  </a:txBody>
                  <a:tcPr/>
                </a:tc>
                <a:tc>
                  <a:txBody>
                    <a:bodyPr/>
                    <a:lstStyle/>
                    <a:p>
                      <a:r>
                        <a:rPr lang="en-US" sz="1900" dirty="0" smtClean="0"/>
                        <a:t>16.1</a:t>
                      </a:r>
                      <a:r>
                        <a:rPr lang="en-US" sz="1900" baseline="0" dirty="0" smtClean="0"/>
                        <a:t> Significantly reduce all forms of violence and related death rates everywhere</a:t>
                      </a:r>
                    </a:p>
                  </a:txBody>
                  <a:tcPr/>
                </a:tc>
                <a:tc rowSpan="2">
                  <a:txBody>
                    <a:bodyPr/>
                    <a:lstStyle/>
                    <a:p>
                      <a:r>
                        <a:rPr lang="en-US" sz="1900" dirty="0" smtClean="0"/>
                        <a:t>543,742.76</a:t>
                      </a:r>
                      <a:endParaRPr lang="en-US" sz="1900" dirty="0"/>
                    </a:p>
                  </a:txBody>
                  <a:tcPr/>
                </a:tc>
              </a:tr>
              <a:tr h="2082908">
                <a:tc vMerge="1">
                  <a:txBody>
                    <a:bodyPr/>
                    <a:lstStyle/>
                    <a:p>
                      <a:endParaRPr lang="en-US" sz="19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900" kern="1200" dirty="0" smtClean="0">
                        <a:solidFill>
                          <a:schemeClr val="dk1"/>
                        </a:solidFill>
                        <a:effectLst/>
                        <a:latin typeface="+mn-lt"/>
                        <a:ea typeface="+mn-ea"/>
                        <a:cs typeface="+mn-cs"/>
                      </a:endParaRPr>
                    </a:p>
                  </a:txBody>
                  <a:tcPr marL="62230" marR="68580" marT="0" marB="0" anchor="ctr"/>
                </a:tc>
                <a:tc>
                  <a:txBody>
                    <a:bodyPr/>
                    <a:lstStyle/>
                    <a:p>
                      <a:r>
                        <a:rPr lang="en-US" sz="1900" dirty="0" smtClean="0"/>
                        <a:t>Goal10:</a:t>
                      </a:r>
                      <a:r>
                        <a:rPr lang="en-US" sz="1900" baseline="0" dirty="0" smtClean="0"/>
                        <a:t> Reduce Inequality within and among countries</a:t>
                      </a:r>
                      <a:endParaRPr lang="en-US" sz="19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dirty="0" smtClean="0"/>
                        <a:t>16.2 End abuse,</a:t>
                      </a:r>
                      <a:r>
                        <a:rPr lang="en-US" sz="1900" baseline="0" dirty="0" smtClean="0"/>
                        <a:t> exploitation, trafficking and all forms of violence and torture of children</a:t>
                      </a:r>
                      <a:endParaRPr lang="en-US" sz="1900" dirty="0" smtClean="0"/>
                    </a:p>
                  </a:txBody>
                  <a:tcPr/>
                </a:tc>
                <a:tc vMerge="1">
                  <a:txBody>
                    <a:bodyPr/>
                    <a:lstStyle/>
                    <a:p>
                      <a:endParaRPr lang="en-US" sz="1900" dirty="0"/>
                    </a:p>
                  </a:txBody>
                  <a:tcPr/>
                </a:tc>
              </a:tr>
            </a:tbl>
          </a:graphicData>
        </a:graphic>
      </p:graphicFrame>
      <p:sp>
        <p:nvSpPr>
          <p:cNvPr id="4" name="Slide Number Placeholder 3"/>
          <p:cNvSpPr>
            <a:spLocks noGrp="1"/>
          </p:cNvSpPr>
          <p:nvPr>
            <p:ph type="sldNum" sz="quarter" idx="12"/>
          </p:nvPr>
        </p:nvSpPr>
        <p:spPr/>
        <p:txBody>
          <a:bodyPr/>
          <a:lstStyle/>
          <a:p>
            <a:fld id="{571CD3C2-A472-4BA3-88D7-833F7D0C5725}" type="slidenum">
              <a:rPr lang="en-US" smtClean="0"/>
              <a:t>29</a:t>
            </a:fld>
            <a:endParaRPr lang="en-US"/>
          </a:p>
        </p:txBody>
      </p:sp>
    </p:spTree>
    <p:extLst>
      <p:ext uri="{BB962C8B-B14F-4D97-AF65-F5344CB8AC3E}">
        <p14:creationId xmlns:p14="http://schemas.microsoft.com/office/powerpoint/2010/main" val="40462186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 y="228600"/>
            <a:ext cx="8763000" cy="6492876"/>
          </a:xfrm>
        </p:spPr>
        <p:txBody>
          <a:bodyPr>
            <a:normAutofit fontScale="92500" lnSpcReduction="10000"/>
          </a:bodyPr>
          <a:lstStyle/>
          <a:p>
            <a:pPr algn="just"/>
            <a:r>
              <a:rPr lang="en-US" sz="2400" b="1" dirty="0" smtClean="0">
                <a:solidFill>
                  <a:srgbClr val="FF0000"/>
                </a:solidFill>
                <a:effectLst>
                  <a:outerShdw blurRad="38100" dist="38100" dir="2700000" algn="tl">
                    <a:srgbClr val="000000">
                      <a:alpha val="43137"/>
                    </a:srgbClr>
                  </a:outerShdw>
                </a:effectLst>
              </a:rPr>
              <a:t>3.0 MUNICIPAL </a:t>
            </a:r>
            <a:r>
              <a:rPr lang="en-US" sz="2400" b="1" dirty="0">
                <a:solidFill>
                  <a:srgbClr val="FF0000"/>
                </a:solidFill>
                <a:effectLst>
                  <a:outerShdw blurRad="38100" dist="38100" dir="2700000" algn="tl">
                    <a:srgbClr val="000000">
                      <a:alpha val="43137"/>
                    </a:srgbClr>
                  </a:outerShdw>
                </a:effectLst>
              </a:rPr>
              <a:t>ECONOMY</a:t>
            </a:r>
            <a:endParaRPr lang="en-GB" sz="2400" b="1" i="1" dirty="0" smtClean="0">
              <a:solidFill>
                <a:srgbClr val="FF0000"/>
              </a:solidFill>
              <a:effectLst>
                <a:outerShdw blurRad="38100" dist="38100" dir="2700000" algn="tl">
                  <a:srgbClr val="000000">
                    <a:alpha val="43137"/>
                  </a:srgbClr>
                </a:outerShdw>
              </a:effectLst>
            </a:endParaRPr>
          </a:p>
          <a:p>
            <a:pPr algn="just"/>
            <a:r>
              <a:rPr lang="en-GB" sz="2400" b="1" i="1" dirty="0" smtClean="0">
                <a:solidFill>
                  <a:srgbClr val="FF0000"/>
                </a:solidFill>
                <a:effectLst>
                  <a:outerShdw blurRad="38100" dist="38100" dir="2700000" algn="tl">
                    <a:srgbClr val="000000">
                      <a:alpha val="43137"/>
                    </a:srgbClr>
                  </a:outerShdw>
                </a:effectLst>
              </a:rPr>
              <a:t>a</a:t>
            </a:r>
            <a:r>
              <a:rPr lang="en-GB" sz="2400" b="1" i="1" dirty="0">
                <a:solidFill>
                  <a:srgbClr val="FF0000"/>
                </a:solidFill>
                <a:effectLst>
                  <a:outerShdw blurRad="38100" dist="38100" dir="2700000" algn="tl">
                    <a:srgbClr val="000000">
                      <a:alpha val="43137"/>
                    </a:srgbClr>
                  </a:outerShdw>
                </a:effectLst>
              </a:rPr>
              <a:t>. Agriculture</a:t>
            </a:r>
            <a:endParaRPr lang="en-US" sz="2400" b="1" i="1" dirty="0">
              <a:solidFill>
                <a:srgbClr val="FF0000"/>
              </a:solidFill>
              <a:effectLst>
                <a:outerShdw blurRad="38100" dist="38100" dir="2700000" algn="tl">
                  <a:srgbClr val="000000">
                    <a:alpha val="43137"/>
                  </a:srgbClr>
                </a:outerShdw>
              </a:effectLst>
            </a:endParaRPr>
          </a:p>
          <a:p>
            <a:pPr algn="just"/>
            <a:r>
              <a:rPr lang="en-GB" sz="3000" dirty="0">
                <a:solidFill>
                  <a:schemeClr val="tx1"/>
                </a:solidFill>
              </a:rPr>
              <a:t>Agriculture, the mainstay of the local economy, produces food and vegetable crops such as cassava, cereals, tomatoes, and garden eggs. Cash crops such as cocoa, oil palm, and oranges are extensively cultivated in the municipality. With the increasing population, there is likely to be pressure on arable land.  </a:t>
            </a:r>
            <a:endParaRPr lang="en-GB" sz="3000" dirty="0" smtClean="0">
              <a:solidFill>
                <a:schemeClr val="tx1"/>
              </a:solidFill>
            </a:endParaRPr>
          </a:p>
          <a:p>
            <a:pPr algn="just">
              <a:lnSpc>
                <a:spcPct val="150000"/>
              </a:lnSpc>
            </a:pPr>
            <a:endParaRPr lang="en-GB" sz="3000" dirty="0">
              <a:solidFill>
                <a:schemeClr val="tx1"/>
              </a:solidFill>
            </a:endParaRPr>
          </a:p>
          <a:p>
            <a:pPr algn="just"/>
            <a:r>
              <a:rPr lang="en-GB" sz="3000" dirty="0" smtClean="0">
                <a:solidFill>
                  <a:schemeClr val="tx1"/>
                </a:solidFill>
              </a:rPr>
              <a:t>Snail </a:t>
            </a:r>
            <a:r>
              <a:rPr lang="en-GB" sz="3000" dirty="0">
                <a:solidFill>
                  <a:schemeClr val="tx1"/>
                </a:solidFill>
              </a:rPr>
              <a:t>and mushroom farming, bee keeping are the adopted </a:t>
            </a:r>
            <a:r>
              <a:rPr lang="en-GB" sz="3000" dirty="0" smtClean="0">
                <a:solidFill>
                  <a:schemeClr val="tx1"/>
                </a:solidFill>
              </a:rPr>
              <a:t> alternative </a:t>
            </a:r>
            <a:r>
              <a:rPr lang="en-GB" sz="3000" dirty="0">
                <a:solidFill>
                  <a:schemeClr val="tx1"/>
                </a:solidFill>
              </a:rPr>
              <a:t>agricultural livelihoods in some of the communities. Livestock is mainly kept on free range basis with cattle and poultry kept for commercial purposes. Investors also take advantage of the enabling environment in the animal husbandry sector.</a:t>
            </a:r>
            <a:endParaRPr lang="en-US" sz="3000" dirty="0">
              <a:solidFill>
                <a:schemeClr val="tx1"/>
              </a:solidFill>
            </a:endParaRPr>
          </a:p>
          <a:p>
            <a:pPr marL="457200" indent="-457200" algn="l">
              <a:lnSpc>
                <a:spcPct val="115000"/>
              </a:lnSpc>
              <a:spcBef>
                <a:spcPts val="1000"/>
              </a:spcBef>
              <a:buFont typeface="Arial" panose="020B0604020202020204" pitchFamily="34" charset="0"/>
              <a:buChar char="•"/>
            </a:pPr>
            <a:endParaRPr lang="en-US" sz="2400" dirty="0">
              <a:latin typeface="Arial Narrow" panose="020B0606020202030204" pitchFamily="34" charset="0"/>
            </a:endParaRPr>
          </a:p>
        </p:txBody>
      </p:sp>
      <p:sp>
        <p:nvSpPr>
          <p:cNvPr id="2" name="Slide Number Placeholder 1"/>
          <p:cNvSpPr>
            <a:spLocks noGrp="1"/>
          </p:cNvSpPr>
          <p:nvPr>
            <p:ph type="sldNum" sz="quarter" idx="12"/>
          </p:nvPr>
        </p:nvSpPr>
        <p:spPr/>
        <p:txBody>
          <a:bodyPr/>
          <a:lstStyle/>
          <a:p>
            <a:fld id="{571CD3C2-A472-4BA3-88D7-833F7D0C5725}" type="slidenum">
              <a:rPr lang="en-US" smtClean="0"/>
              <a:t>3</a:t>
            </a:fld>
            <a:endParaRPr lang="en-US"/>
          </a:p>
        </p:txBody>
      </p:sp>
    </p:spTree>
    <p:extLst>
      <p:ext uri="{BB962C8B-B14F-4D97-AF65-F5344CB8AC3E}">
        <p14:creationId xmlns:p14="http://schemas.microsoft.com/office/powerpoint/2010/main" val="399321237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2583" y="130984"/>
            <a:ext cx="8153399" cy="457200"/>
          </a:xfrm>
        </p:spPr>
        <p:txBody>
          <a:bodyPr>
            <a:normAutofit fontScale="90000"/>
          </a:bodyPr>
          <a:lstStyle/>
          <a:p>
            <a:pPr algn="l"/>
            <a:r>
              <a:rPr lang="en-US" dirty="0" smtClean="0"/>
              <a:t/>
            </a:r>
            <a:br>
              <a:rPr lang="en-US" dirty="0" smtClean="0"/>
            </a:br>
            <a:r>
              <a:rPr lang="en-US" sz="2900" b="1" dirty="0" smtClean="0">
                <a:solidFill>
                  <a:srgbClr val="FF0000"/>
                </a:solidFill>
                <a:effectLst>
                  <a:outerShdw blurRad="38100" dist="38100" dir="2700000" algn="tl">
                    <a:srgbClr val="000000">
                      <a:alpha val="43137"/>
                    </a:srgbClr>
                  </a:outerShdw>
                </a:effectLst>
                <a:latin typeface="Arial Narrow" panose="020B0606020202030204" pitchFamily="34" charset="0"/>
              </a:rPr>
              <a:t>POLICY OUTCOME INDICATORS AND TARGETS</a:t>
            </a:r>
            <a:r>
              <a:rPr lang="en-US" b="1" dirty="0" smtClean="0">
                <a:solidFill>
                  <a:srgbClr val="FF0000"/>
                </a:solidFill>
                <a:effectLst>
                  <a:outerShdw blurRad="38100" dist="38100" dir="2700000" algn="tl">
                    <a:srgbClr val="000000">
                      <a:alpha val="43137"/>
                    </a:srgbClr>
                  </a:outerShdw>
                </a:effectLst>
                <a:latin typeface="Arial Narrow" panose="020B0606020202030204" pitchFamily="34" charset="0"/>
              </a:rPr>
              <a:t/>
            </a:r>
            <a:br>
              <a:rPr lang="en-US" b="1" dirty="0" smtClean="0">
                <a:solidFill>
                  <a:srgbClr val="FF0000"/>
                </a:solidFill>
                <a:effectLst>
                  <a:outerShdw blurRad="38100" dist="38100" dir="2700000" algn="tl">
                    <a:srgbClr val="000000">
                      <a:alpha val="43137"/>
                    </a:srgbClr>
                  </a:outerShdw>
                </a:effectLst>
                <a:latin typeface="Arial Narrow" panose="020B0606020202030204" pitchFamily="34" charset="0"/>
              </a:rPr>
            </a:br>
            <a:endParaRPr lang="en-US" b="1" dirty="0">
              <a:solidFill>
                <a:srgbClr val="FF0000"/>
              </a:solidFill>
              <a:effectLst>
                <a:outerShdw blurRad="38100" dist="38100" dir="2700000" algn="tl">
                  <a:srgbClr val="000000">
                    <a:alpha val="43137"/>
                  </a:srgbClr>
                </a:outerShdw>
              </a:effectLst>
              <a:latin typeface="Arial Narrow" panose="020B060602020203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1183656178"/>
              </p:ext>
            </p:extLst>
          </p:nvPr>
        </p:nvGraphicFramePr>
        <p:xfrm>
          <a:off x="78771" y="588184"/>
          <a:ext cx="8989031" cy="6133292"/>
        </p:xfrm>
        <a:graphic>
          <a:graphicData uri="http://schemas.openxmlformats.org/drawingml/2006/table">
            <a:tbl>
              <a:tblPr firstRow="1" firstCol="1" bandRow="1">
                <a:tableStyleId>{5940675A-B579-460E-94D1-54222C63F5DA}</a:tableStyleId>
              </a:tblPr>
              <a:tblGrid>
                <a:gridCol w="1949870"/>
                <a:gridCol w="2023666"/>
                <a:gridCol w="863900"/>
                <a:gridCol w="863900"/>
                <a:gridCol w="771824"/>
                <a:gridCol w="884211"/>
                <a:gridCol w="884211"/>
                <a:gridCol w="747449"/>
              </a:tblGrid>
              <a:tr h="314478">
                <a:tc rowSpan="2">
                  <a:txBody>
                    <a:bodyPr/>
                    <a:lstStyle/>
                    <a:p>
                      <a:pPr algn="l">
                        <a:lnSpc>
                          <a:spcPct val="115000"/>
                        </a:lnSpc>
                        <a:spcAft>
                          <a:spcPts val="0"/>
                        </a:spcAft>
                      </a:pPr>
                      <a:r>
                        <a:rPr lang="en-GB" sz="1600" b="1" dirty="0">
                          <a:effectLst/>
                          <a:latin typeface="Arial Narrow" panose="020B0606020202030204" pitchFamily="34" charset="0"/>
                        </a:rPr>
                        <a:t>Outcome Indicator Description</a:t>
                      </a:r>
                      <a:endParaRPr lang="en-GB" sz="1600" b="1" dirty="0">
                        <a:effectLst/>
                        <a:latin typeface="Arial Narrow" panose="020B0606020202030204" pitchFamily="34" charset="0"/>
                        <a:ea typeface="Calibri"/>
                        <a:cs typeface="Times New Roman"/>
                      </a:endParaRPr>
                    </a:p>
                  </a:txBody>
                  <a:tcPr marL="36195" marR="36195" marT="0" marB="0" anchor="ctr"/>
                </a:tc>
                <a:tc rowSpan="2">
                  <a:txBody>
                    <a:bodyPr/>
                    <a:lstStyle/>
                    <a:p>
                      <a:pPr algn="l">
                        <a:lnSpc>
                          <a:spcPct val="115000"/>
                        </a:lnSpc>
                        <a:spcAft>
                          <a:spcPts val="0"/>
                        </a:spcAft>
                      </a:pPr>
                      <a:r>
                        <a:rPr lang="en-GB" sz="1600" b="1" dirty="0">
                          <a:effectLst/>
                          <a:latin typeface="Arial Narrow" panose="020B0606020202030204" pitchFamily="34" charset="0"/>
                        </a:rPr>
                        <a:t>Unit of Measurement</a:t>
                      </a:r>
                      <a:endParaRPr lang="en-GB" sz="1600" b="1" dirty="0">
                        <a:effectLst/>
                        <a:latin typeface="Arial Narrow" panose="020B0606020202030204" pitchFamily="34" charset="0"/>
                        <a:ea typeface="Calibri"/>
                        <a:cs typeface="Times New Roman"/>
                      </a:endParaRPr>
                    </a:p>
                  </a:txBody>
                  <a:tcPr marL="36195" marR="36195" marT="0" marB="0" anchor="ctr"/>
                </a:tc>
                <a:tc gridSpan="2">
                  <a:txBody>
                    <a:bodyPr/>
                    <a:lstStyle/>
                    <a:p>
                      <a:pPr algn="ctr">
                        <a:lnSpc>
                          <a:spcPct val="115000"/>
                        </a:lnSpc>
                        <a:spcAft>
                          <a:spcPts val="0"/>
                        </a:spcAft>
                      </a:pPr>
                      <a:r>
                        <a:rPr lang="en-GB" sz="1600" b="1" dirty="0">
                          <a:effectLst/>
                          <a:latin typeface="Arial Narrow" panose="020B0606020202030204" pitchFamily="34" charset="0"/>
                        </a:rPr>
                        <a:t>Baseline</a:t>
                      </a:r>
                      <a:endParaRPr lang="en-GB" sz="1600" b="1" dirty="0">
                        <a:effectLst/>
                        <a:latin typeface="Arial Narrow" panose="020B0606020202030204" pitchFamily="34" charset="0"/>
                        <a:ea typeface="Calibri"/>
                        <a:cs typeface="Times New Roman"/>
                      </a:endParaRPr>
                    </a:p>
                  </a:txBody>
                  <a:tcPr marL="36195" marR="36195" marT="0" marB="0" anchor="ctr"/>
                </a:tc>
                <a:tc hMerge="1">
                  <a:txBody>
                    <a:bodyPr/>
                    <a:lstStyle/>
                    <a:p>
                      <a:endParaRPr lang="en-GB"/>
                    </a:p>
                  </a:txBody>
                  <a:tcPr/>
                </a:tc>
                <a:tc gridSpan="2">
                  <a:txBody>
                    <a:bodyPr/>
                    <a:lstStyle/>
                    <a:p>
                      <a:pPr algn="ctr">
                        <a:lnSpc>
                          <a:spcPct val="115000"/>
                        </a:lnSpc>
                        <a:spcAft>
                          <a:spcPts val="0"/>
                        </a:spcAft>
                      </a:pPr>
                      <a:r>
                        <a:rPr lang="en-GB" sz="1600" b="1">
                          <a:effectLst/>
                          <a:latin typeface="Arial Narrow" panose="020B0606020202030204" pitchFamily="34" charset="0"/>
                        </a:rPr>
                        <a:t>Latest Status</a:t>
                      </a:r>
                      <a:endParaRPr lang="en-GB" sz="1600" b="1">
                        <a:effectLst/>
                        <a:latin typeface="Arial Narrow" panose="020B0606020202030204" pitchFamily="34" charset="0"/>
                        <a:ea typeface="Calibri"/>
                        <a:cs typeface="Times New Roman"/>
                      </a:endParaRPr>
                    </a:p>
                  </a:txBody>
                  <a:tcPr marL="36195" marR="36195" marT="0" marB="0" anchor="ctr"/>
                </a:tc>
                <a:tc hMerge="1">
                  <a:txBody>
                    <a:bodyPr/>
                    <a:lstStyle/>
                    <a:p>
                      <a:endParaRPr lang="en-GB"/>
                    </a:p>
                  </a:txBody>
                  <a:tcPr/>
                </a:tc>
                <a:tc gridSpan="2">
                  <a:txBody>
                    <a:bodyPr/>
                    <a:lstStyle/>
                    <a:p>
                      <a:pPr algn="ctr">
                        <a:lnSpc>
                          <a:spcPct val="115000"/>
                        </a:lnSpc>
                        <a:spcAft>
                          <a:spcPts val="0"/>
                        </a:spcAft>
                      </a:pPr>
                      <a:r>
                        <a:rPr lang="en-GB" sz="1600" b="1" dirty="0">
                          <a:effectLst/>
                          <a:latin typeface="Arial Narrow" panose="020B0606020202030204" pitchFamily="34" charset="0"/>
                        </a:rPr>
                        <a:t>Target</a:t>
                      </a:r>
                      <a:endParaRPr lang="en-GB" sz="1600" b="1" dirty="0">
                        <a:effectLst/>
                        <a:latin typeface="Arial Narrow" panose="020B0606020202030204" pitchFamily="34" charset="0"/>
                        <a:ea typeface="Calibri"/>
                        <a:cs typeface="Times New Roman"/>
                      </a:endParaRPr>
                    </a:p>
                  </a:txBody>
                  <a:tcPr marL="36195" marR="36195" marT="0" marB="0" anchor="ctr"/>
                </a:tc>
                <a:tc hMerge="1">
                  <a:txBody>
                    <a:bodyPr/>
                    <a:lstStyle/>
                    <a:p>
                      <a:endParaRPr lang="en-GB"/>
                    </a:p>
                  </a:txBody>
                  <a:tcPr/>
                </a:tc>
              </a:tr>
              <a:tr h="502171">
                <a:tc vMerge="1">
                  <a:txBody>
                    <a:bodyPr/>
                    <a:lstStyle/>
                    <a:p>
                      <a:endParaRPr lang="en-GB"/>
                    </a:p>
                  </a:txBody>
                  <a:tcPr/>
                </a:tc>
                <a:tc vMerge="1">
                  <a:txBody>
                    <a:bodyPr/>
                    <a:lstStyle/>
                    <a:p>
                      <a:endParaRPr lang="en-GB"/>
                    </a:p>
                  </a:txBody>
                  <a:tcPr/>
                </a:tc>
                <a:tc>
                  <a:txBody>
                    <a:bodyPr/>
                    <a:lstStyle/>
                    <a:p>
                      <a:pPr algn="l">
                        <a:lnSpc>
                          <a:spcPct val="115000"/>
                        </a:lnSpc>
                        <a:spcAft>
                          <a:spcPts val="0"/>
                        </a:spcAft>
                      </a:pPr>
                      <a:r>
                        <a:rPr lang="en-GB" sz="1600" b="1" dirty="0">
                          <a:effectLst/>
                          <a:latin typeface="Arial Narrow" panose="020B0606020202030204" pitchFamily="34" charset="0"/>
                        </a:rPr>
                        <a:t>Year</a:t>
                      </a:r>
                      <a:endParaRPr lang="en-GB" sz="1600" b="1" dirty="0">
                        <a:effectLst/>
                        <a:latin typeface="Arial Narrow" panose="020B0606020202030204" pitchFamily="34" charset="0"/>
                        <a:ea typeface="Calibri"/>
                        <a:cs typeface="Times New Roman"/>
                      </a:endParaRPr>
                    </a:p>
                  </a:txBody>
                  <a:tcPr marL="36195" marR="36195" marT="0" marB="0" anchor="ctr"/>
                </a:tc>
                <a:tc>
                  <a:txBody>
                    <a:bodyPr/>
                    <a:lstStyle/>
                    <a:p>
                      <a:pPr algn="ctr">
                        <a:lnSpc>
                          <a:spcPct val="115000"/>
                        </a:lnSpc>
                        <a:spcAft>
                          <a:spcPts val="0"/>
                        </a:spcAft>
                      </a:pPr>
                      <a:r>
                        <a:rPr lang="en-GB" sz="1600" b="1" dirty="0">
                          <a:effectLst/>
                          <a:latin typeface="Arial Narrow" panose="020B0606020202030204" pitchFamily="34" charset="0"/>
                        </a:rPr>
                        <a:t>Value</a:t>
                      </a:r>
                      <a:endParaRPr lang="en-GB" sz="1600" b="1" dirty="0">
                        <a:effectLst/>
                        <a:latin typeface="Arial Narrow" panose="020B0606020202030204" pitchFamily="34" charset="0"/>
                        <a:ea typeface="Calibri"/>
                        <a:cs typeface="Times New Roman"/>
                      </a:endParaRPr>
                    </a:p>
                  </a:txBody>
                  <a:tcPr marL="36195" marR="36195" marT="0" marB="0" anchor="ctr"/>
                </a:tc>
                <a:tc>
                  <a:txBody>
                    <a:bodyPr/>
                    <a:lstStyle/>
                    <a:p>
                      <a:pPr algn="ctr">
                        <a:lnSpc>
                          <a:spcPct val="115000"/>
                        </a:lnSpc>
                        <a:spcAft>
                          <a:spcPts val="0"/>
                        </a:spcAft>
                      </a:pPr>
                      <a:r>
                        <a:rPr lang="en-GB" sz="1600" b="1" dirty="0">
                          <a:effectLst/>
                          <a:latin typeface="Arial Narrow" panose="020B0606020202030204" pitchFamily="34" charset="0"/>
                        </a:rPr>
                        <a:t>Year</a:t>
                      </a:r>
                      <a:endParaRPr lang="en-GB" sz="1600" b="1" dirty="0">
                        <a:effectLst/>
                        <a:latin typeface="Arial Narrow" panose="020B0606020202030204" pitchFamily="34" charset="0"/>
                        <a:ea typeface="Calibri"/>
                        <a:cs typeface="Times New Roman"/>
                      </a:endParaRPr>
                    </a:p>
                  </a:txBody>
                  <a:tcPr marL="36195" marR="36195" marT="0" marB="0" anchor="ctr"/>
                </a:tc>
                <a:tc>
                  <a:txBody>
                    <a:bodyPr/>
                    <a:lstStyle/>
                    <a:p>
                      <a:pPr algn="ctr">
                        <a:lnSpc>
                          <a:spcPct val="115000"/>
                        </a:lnSpc>
                        <a:spcAft>
                          <a:spcPts val="0"/>
                        </a:spcAft>
                      </a:pPr>
                      <a:r>
                        <a:rPr lang="en-GB" sz="1600" b="1" dirty="0">
                          <a:effectLst/>
                          <a:latin typeface="Arial Narrow" panose="020B0606020202030204" pitchFamily="34" charset="0"/>
                        </a:rPr>
                        <a:t>Value</a:t>
                      </a:r>
                      <a:endParaRPr lang="en-GB" sz="1600" b="1" dirty="0">
                        <a:effectLst/>
                        <a:latin typeface="Arial Narrow" panose="020B0606020202030204" pitchFamily="34" charset="0"/>
                        <a:ea typeface="Calibri"/>
                        <a:cs typeface="Times New Roman"/>
                      </a:endParaRPr>
                    </a:p>
                  </a:txBody>
                  <a:tcPr marL="36195" marR="36195" marT="0" marB="0" anchor="ctr"/>
                </a:tc>
                <a:tc>
                  <a:txBody>
                    <a:bodyPr/>
                    <a:lstStyle/>
                    <a:p>
                      <a:pPr algn="ctr">
                        <a:lnSpc>
                          <a:spcPct val="115000"/>
                        </a:lnSpc>
                        <a:spcAft>
                          <a:spcPts val="0"/>
                        </a:spcAft>
                      </a:pPr>
                      <a:r>
                        <a:rPr lang="en-GB" sz="1600" b="1" dirty="0">
                          <a:effectLst/>
                          <a:latin typeface="Arial Narrow" panose="020B0606020202030204" pitchFamily="34" charset="0"/>
                        </a:rPr>
                        <a:t>Year</a:t>
                      </a:r>
                      <a:endParaRPr lang="en-GB" sz="1600" b="1" dirty="0">
                        <a:effectLst/>
                        <a:latin typeface="Arial Narrow" panose="020B0606020202030204" pitchFamily="34" charset="0"/>
                        <a:ea typeface="Calibri"/>
                        <a:cs typeface="Times New Roman"/>
                      </a:endParaRPr>
                    </a:p>
                  </a:txBody>
                  <a:tcPr marL="36195" marR="36195" marT="0" marB="0" anchor="ctr"/>
                </a:tc>
                <a:tc>
                  <a:txBody>
                    <a:bodyPr/>
                    <a:lstStyle/>
                    <a:p>
                      <a:pPr algn="ctr">
                        <a:lnSpc>
                          <a:spcPct val="115000"/>
                        </a:lnSpc>
                        <a:spcAft>
                          <a:spcPts val="0"/>
                        </a:spcAft>
                      </a:pPr>
                      <a:r>
                        <a:rPr lang="en-GB" sz="1600" b="1" dirty="0">
                          <a:effectLst/>
                          <a:latin typeface="Arial Narrow" panose="020B0606020202030204" pitchFamily="34" charset="0"/>
                        </a:rPr>
                        <a:t>Value</a:t>
                      </a:r>
                      <a:endParaRPr lang="en-GB" sz="1600" b="1" dirty="0">
                        <a:effectLst/>
                        <a:latin typeface="Arial Narrow" panose="020B0606020202030204" pitchFamily="34" charset="0"/>
                        <a:ea typeface="Calibri"/>
                        <a:cs typeface="Times New Roman"/>
                      </a:endParaRPr>
                    </a:p>
                  </a:txBody>
                  <a:tcPr marL="36195" marR="36195" marT="0" marB="0" anchor="ctr"/>
                </a:tc>
              </a:tr>
              <a:tr h="1006983">
                <a:tc rowSpan="2">
                  <a:txBody>
                    <a:bodyPr/>
                    <a:lstStyle/>
                    <a:p>
                      <a:pPr algn="l">
                        <a:lnSpc>
                          <a:spcPct val="115000"/>
                        </a:lnSpc>
                        <a:spcAft>
                          <a:spcPts val="0"/>
                        </a:spcAft>
                      </a:pPr>
                      <a:r>
                        <a:rPr lang="en-GB" sz="1900" dirty="0">
                          <a:effectLst/>
                          <a:latin typeface="Arial Narrow" panose="020B0606020202030204" pitchFamily="34" charset="0"/>
                        </a:rPr>
                        <a:t>Increase in the number of  educational infrastructure</a:t>
                      </a:r>
                      <a:endParaRPr lang="en-GB" sz="1900" dirty="0">
                        <a:effectLst/>
                        <a:latin typeface="Arial Narrow" panose="020B0606020202030204" pitchFamily="34" charset="0"/>
                        <a:ea typeface="Calibri"/>
                        <a:cs typeface="Times New Roman"/>
                      </a:endParaRPr>
                    </a:p>
                  </a:txBody>
                  <a:tcPr marL="36195" marR="36195" marT="0" marB="0" anchor="ctr">
                    <a:lnR w="12700" cap="flat" cmpd="sng" algn="ctr">
                      <a:solidFill>
                        <a:schemeClr val="tx1"/>
                      </a:solidFill>
                      <a:prstDash val="solid"/>
                      <a:round/>
                      <a:headEnd type="none" w="med" len="med"/>
                      <a:tailEnd type="none" w="med" len="med"/>
                    </a:lnR>
                  </a:tcPr>
                </a:tc>
                <a:tc>
                  <a:txBody>
                    <a:bodyPr/>
                    <a:lstStyle/>
                    <a:p>
                      <a:pPr algn="l">
                        <a:lnSpc>
                          <a:spcPct val="115000"/>
                        </a:lnSpc>
                        <a:spcAft>
                          <a:spcPts val="0"/>
                        </a:spcAft>
                      </a:pPr>
                      <a:r>
                        <a:rPr lang="en-GB" sz="1900" dirty="0">
                          <a:effectLst/>
                          <a:latin typeface="Arial Narrow" panose="020B0606020202030204" pitchFamily="34" charset="0"/>
                        </a:rPr>
                        <a:t>Number of </a:t>
                      </a:r>
                      <a:r>
                        <a:rPr lang="en-GB" sz="1900" dirty="0" smtClean="0">
                          <a:effectLst/>
                          <a:latin typeface="Arial Narrow" panose="020B0606020202030204" pitchFamily="34" charset="0"/>
                        </a:rPr>
                        <a:t>classrooms</a:t>
                      </a:r>
                    </a:p>
                    <a:p>
                      <a:pPr algn="l">
                        <a:lnSpc>
                          <a:spcPct val="115000"/>
                        </a:lnSpc>
                        <a:spcAft>
                          <a:spcPts val="0"/>
                        </a:spcAft>
                      </a:pPr>
                      <a:endParaRPr lang="en-GB" sz="1900" dirty="0">
                        <a:effectLst/>
                        <a:latin typeface="Arial Narrow" panose="020B0606020202030204" pitchFamily="34" charset="0"/>
                        <a:ea typeface="Calibri"/>
                        <a:cs typeface="Times New Roman"/>
                      </a:endParaRPr>
                    </a:p>
                  </a:txBody>
                  <a:tcPr marL="36195" marR="36195" marT="0"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en-GB" sz="1900" dirty="0">
                        <a:solidFill>
                          <a:schemeClr val="tx1"/>
                        </a:solidFill>
                        <a:effectLst/>
                        <a:latin typeface="Arial Narrow" panose="020B0606020202030204" pitchFamily="34" charset="0"/>
                        <a:ea typeface="Calibri"/>
                        <a:cs typeface="Times New Roman"/>
                      </a:endParaRPr>
                    </a:p>
                    <a:p>
                      <a:pPr algn="ctr">
                        <a:lnSpc>
                          <a:spcPct val="115000"/>
                        </a:lnSpc>
                        <a:spcAft>
                          <a:spcPts val="0"/>
                        </a:spcAft>
                      </a:pPr>
                      <a:r>
                        <a:rPr lang="en-GB" sz="1900" dirty="0" smtClean="0">
                          <a:solidFill>
                            <a:schemeClr val="tx1"/>
                          </a:solidFill>
                          <a:effectLst/>
                          <a:latin typeface="Arial Narrow" panose="020B0606020202030204" pitchFamily="34" charset="0"/>
                          <a:ea typeface="Calibri"/>
                          <a:cs typeface="Times New Roman"/>
                        </a:rPr>
                        <a:t>2018</a:t>
                      </a:r>
                      <a:endParaRPr lang="en-GB" sz="1900" dirty="0">
                        <a:solidFill>
                          <a:schemeClr val="tx1"/>
                        </a:solidFill>
                        <a:effectLst/>
                        <a:latin typeface="Arial Narrow" panose="020B0606020202030204" pitchFamily="34" charset="0"/>
                        <a:ea typeface="Calibri"/>
                        <a:cs typeface="Times New Roman"/>
                      </a:endParaRPr>
                    </a:p>
                  </a:txBody>
                  <a:tcPr marL="36195" marR="36195" marT="0" marB="0" anchor="ctr">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en-GB" sz="1900" dirty="0" smtClean="0">
                          <a:solidFill>
                            <a:schemeClr val="tx1"/>
                          </a:solidFill>
                          <a:effectLst/>
                          <a:latin typeface="Arial Narrow" panose="020B0606020202030204" pitchFamily="34" charset="0"/>
                          <a:ea typeface="Calibri"/>
                          <a:cs typeface="Times New Roman"/>
                        </a:rPr>
                        <a:t>624</a:t>
                      </a:r>
                      <a:endParaRPr lang="en-GB" sz="1900" dirty="0">
                        <a:solidFill>
                          <a:schemeClr val="tx1"/>
                        </a:solidFill>
                        <a:effectLst/>
                        <a:latin typeface="Arial Narrow" panose="020B0606020202030204" pitchFamily="34" charset="0"/>
                        <a:ea typeface="Calibri"/>
                        <a:cs typeface="Times New Roman"/>
                      </a:endParaRPr>
                    </a:p>
                  </a:txBody>
                  <a:tcPr marL="36195" marR="36195" marT="0" marB="0" anchor="ctr"/>
                </a:tc>
                <a:tc>
                  <a:txBody>
                    <a:bodyPr/>
                    <a:lstStyle/>
                    <a:p>
                      <a:pPr algn="ctr"/>
                      <a:r>
                        <a:rPr lang="en-US" sz="1900" dirty="0" smtClean="0">
                          <a:solidFill>
                            <a:schemeClr val="tx1"/>
                          </a:solidFill>
                        </a:rPr>
                        <a:t>2019</a:t>
                      </a:r>
                      <a:endParaRPr lang="en-US" sz="1900" dirty="0">
                        <a:solidFill>
                          <a:schemeClr val="tx1"/>
                        </a:solidFill>
                      </a:endParaRPr>
                    </a:p>
                  </a:txBody>
                  <a:tcPr marL="36195" marR="36195" marT="0" marB="0" anchor="ctr"/>
                </a:tc>
                <a:tc>
                  <a:txBody>
                    <a:bodyPr/>
                    <a:lstStyle/>
                    <a:p>
                      <a:pPr algn="ctr"/>
                      <a:r>
                        <a:rPr lang="en-US" sz="1900" dirty="0" smtClean="0">
                          <a:solidFill>
                            <a:schemeClr val="tx1"/>
                          </a:solidFill>
                        </a:rPr>
                        <a:t>628</a:t>
                      </a:r>
                      <a:endParaRPr lang="en-US" sz="1900" dirty="0">
                        <a:solidFill>
                          <a:schemeClr val="tx1"/>
                        </a:solidFill>
                      </a:endParaRPr>
                    </a:p>
                  </a:txBody>
                  <a:tcPr marL="36195" marR="36195" marT="0" marB="0" anchor="ctr"/>
                </a:tc>
                <a:tc>
                  <a:txBody>
                    <a:bodyPr/>
                    <a:lstStyle/>
                    <a:p>
                      <a:r>
                        <a:rPr lang="en-US" sz="1900" dirty="0" smtClean="0"/>
                        <a:t>2020</a:t>
                      </a:r>
                      <a:endParaRPr lang="en-US" sz="1900" dirty="0"/>
                    </a:p>
                  </a:txBody>
                  <a:tcPr marL="36195" marR="36195" marT="0" marB="0" anchor="ctr"/>
                </a:tc>
                <a:tc>
                  <a:txBody>
                    <a:bodyPr/>
                    <a:lstStyle/>
                    <a:p>
                      <a:r>
                        <a:rPr lang="en-US" sz="1900" dirty="0" smtClean="0"/>
                        <a:t>631</a:t>
                      </a:r>
                      <a:endParaRPr lang="en-US" sz="1900" dirty="0"/>
                    </a:p>
                  </a:txBody>
                  <a:tcPr marL="36195" marR="36195" marT="0" marB="0" anchor="ctr"/>
                </a:tc>
              </a:tr>
              <a:tr h="1006983">
                <a:tc vMerge="1">
                  <a:txBody>
                    <a:bodyPr/>
                    <a:lstStyle/>
                    <a:p>
                      <a:pPr algn="l">
                        <a:lnSpc>
                          <a:spcPct val="115000"/>
                        </a:lnSpc>
                        <a:spcAft>
                          <a:spcPts val="0"/>
                        </a:spcAft>
                      </a:pPr>
                      <a:endParaRPr lang="en-GB" sz="1600" dirty="0">
                        <a:effectLst/>
                        <a:latin typeface="Arial Narrow" panose="020B0606020202030204" pitchFamily="34" charset="0"/>
                        <a:ea typeface="Calibri"/>
                        <a:cs typeface="Times New Roman"/>
                      </a:endParaRPr>
                    </a:p>
                  </a:txBody>
                  <a:tcPr marL="36195" marR="36195" marT="0" marB="0" anchor="ct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GB" sz="1900" dirty="0" smtClean="0">
                          <a:effectLst/>
                          <a:latin typeface="Arial Narrow" panose="020B0606020202030204" pitchFamily="34" charset="0"/>
                          <a:ea typeface="Calibri"/>
                          <a:cs typeface="Times New Roman"/>
                        </a:rPr>
                        <a:t>Number</a:t>
                      </a:r>
                      <a:r>
                        <a:rPr lang="en-GB" sz="1900" baseline="0" dirty="0" smtClean="0">
                          <a:effectLst/>
                          <a:latin typeface="Arial Narrow" panose="020B0606020202030204" pitchFamily="34" charset="0"/>
                          <a:ea typeface="Calibri"/>
                          <a:cs typeface="Times New Roman"/>
                        </a:rPr>
                        <a:t> of Desk Provided</a:t>
                      </a:r>
                      <a:endParaRPr lang="en-GB" sz="1900" dirty="0" smtClean="0">
                        <a:effectLst/>
                        <a:latin typeface="Arial Narrow" panose="020B0606020202030204" pitchFamily="34" charset="0"/>
                        <a:ea typeface="Calibri"/>
                        <a:cs typeface="Times New Roman"/>
                      </a:endParaRPr>
                    </a:p>
                    <a:p>
                      <a:pPr algn="l">
                        <a:lnSpc>
                          <a:spcPct val="115000"/>
                        </a:lnSpc>
                        <a:spcAft>
                          <a:spcPts val="0"/>
                        </a:spcAft>
                      </a:pPr>
                      <a:endParaRPr lang="en-GB" sz="1900" dirty="0">
                        <a:effectLst/>
                        <a:latin typeface="Arial Narrow" panose="020B0606020202030204" pitchFamily="34" charset="0"/>
                        <a:ea typeface="Calibri"/>
                        <a:cs typeface="Times New Roman"/>
                      </a:endParaRPr>
                    </a:p>
                  </a:txBody>
                  <a:tcPr marL="36195" marR="36195"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lnSpc>
                          <a:spcPct val="115000"/>
                        </a:lnSpc>
                        <a:spcAft>
                          <a:spcPts val="0"/>
                        </a:spcAft>
                      </a:pPr>
                      <a:r>
                        <a:rPr lang="en-GB" sz="1900" dirty="0" smtClean="0">
                          <a:solidFill>
                            <a:schemeClr val="tx1"/>
                          </a:solidFill>
                          <a:effectLst/>
                          <a:latin typeface="Arial Narrow" panose="020B0606020202030204" pitchFamily="34" charset="0"/>
                          <a:ea typeface="Calibri"/>
                          <a:cs typeface="Times New Roman"/>
                        </a:rPr>
                        <a:t>2018</a:t>
                      </a:r>
                      <a:endParaRPr lang="en-GB" sz="1900" dirty="0">
                        <a:solidFill>
                          <a:schemeClr val="tx1"/>
                        </a:solidFill>
                        <a:effectLst/>
                        <a:latin typeface="Arial Narrow" panose="020B0606020202030204" pitchFamily="34" charset="0"/>
                        <a:ea typeface="Calibri"/>
                        <a:cs typeface="Times New Roman"/>
                      </a:endParaRPr>
                    </a:p>
                  </a:txBody>
                  <a:tcPr marL="36195" marR="36195" marT="0" marB="0" anchor="ctr">
                    <a:lnT w="12700" cap="flat" cmpd="sng" algn="ctr">
                      <a:solidFill>
                        <a:schemeClr val="tx1"/>
                      </a:solidFill>
                      <a:prstDash val="solid"/>
                      <a:round/>
                      <a:headEnd type="none" w="med" len="med"/>
                      <a:tailEnd type="none" w="med" len="med"/>
                    </a:lnT>
                  </a:tcPr>
                </a:tc>
                <a:tc>
                  <a:txBody>
                    <a:bodyPr/>
                    <a:lstStyle/>
                    <a:p>
                      <a:pPr algn="ctr">
                        <a:lnSpc>
                          <a:spcPct val="115000"/>
                        </a:lnSpc>
                        <a:spcAft>
                          <a:spcPts val="0"/>
                        </a:spcAft>
                      </a:pPr>
                      <a:r>
                        <a:rPr lang="en-GB" sz="1900" dirty="0" smtClean="0">
                          <a:solidFill>
                            <a:schemeClr val="tx1"/>
                          </a:solidFill>
                          <a:effectLst/>
                          <a:latin typeface="Arial Narrow" panose="020B0606020202030204" pitchFamily="34" charset="0"/>
                          <a:ea typeface="Calibri"/>
                          <a:cs typeface="Times New Roman"/>
                        </a:rPr>
                        <a:t>350</a:t>
                      </a:r>
                      <a:endParaRPr lang="en-GB" sz="1900" dirty="0">
                        <a:solidFill>
                          <a:schemeClr val="tx1"/>
                        </a:solidFill>
                        <a:effectLst/>
                        <a:latin typeface="Arial Narrow" panose="020B0606020202030204" pitchFamily="34" charset="0"/>
                        <a:ea typeface="Calibri"/>
                        <a:cs typeface="Times New Roman"/>
                      </a:endParaRPr>
                    </a:p>
                  </a:txBody>
                  <a:tcPr marL="36195" marR="36195" marT="0" marB="0" anchor="ctr"/>
                </a:tc>
                <a:tc>
                  <a:txBody>
                    <a:bodyPr/>
                    <a:lstStyle/>
                    <a:p>
                      <a:pPr algn="ctr"/>
                      <a:r>
                        <a:rPr lang="en-US" sz="1900" dirty="0" smtClean="0">
                          <a:solidFill>
                            <a:schemeClr val="tx1"/>
                          </a:solidFill>
                        </a:rPr>
                        <a:t>2019</a:t>
                      </a:r>
                      <a:endParaRPr lang="en-US" sz="1900" dirty="0">
                        <a:solidFill>
                          <a:schemeClr val="tx1"/>
                        </a:solidFill>
                      </a:endParaRPr>
                    </a:p>
                  </a:txBody>
                  <a:tcPr marL="36195" marR="36195" marT="0" marB="0" anchor="ctr"/>
                </a:tc>
                <a:tc>
                  <a:txBody>
                    <a:bodyPr/>
                    <a:lstStyle/>
                    <a:p>
                      <a:pPr algn="ctr"/>
                      <a:r>
                        <a:rPr lang="en-US" sz="1900" dirty="0" smtClean="0">
                          <a:solidFill>
                            <a:schemeClr val="tx1"/>
                          </a:solidFill>
                        </a:rPr>
                        <a:t>0</a:t>
                      </a:r>
                      <a:endParaRPr lang="en-US" sz="1900" dirty="0">
                        <a:solidFill>
                          <a:schemeClr val="tx1"/>
                        </a:solidFill>
                      </a:endParaRPr>
                    </a:p>
                  </a:txBody>
                  <a:tcPr marL="36195" marR="36195" marT="0" marB="0" anchor="ctr"/>
                </a:tc>
                <a:tc>
                  <a:txBody>
                    <a:bodyPr/>
                    <a:lstStyle/>
                    <a:p>
                      <a:r>
                        <a:rPr lang="en-US" sz="1900" dirty="0" smtClean="0"/>
                        <a:t>2020</a:t>
                      </a:r>
                      <a:endParaRPr lang="en-US" sz="1900" dirty="0"/>
                    </a:p>
                  </a:txBody>
                  <a:tcPr marL="36195" marR="36195" marT="0" marB="0" anchor="ctr">
                    <a:lnB w="12700" cap="flat" cmpd="sng" algn="ctr">
                      <a:solidFill>
                        <a:schemeClr val="tx1"/>
                      </a:solidFill>
                      <a:prstDash val="solid"/>
                      <a:round/>
                      <a:headEnd type="none" w="med" len="med"/>
                      <a:tailEnd type="none" w="med" len="med"/>
                    </a:lnB>
                  </a:tcPr>
                </a:tc>
                <a:tc>
                  <a:txBody>
                    <a:bodyPr/>
                    <a:lstStyle/>
                    <a:p>
                      <a:r>
                        <a:rPr lang="en-US" sz="1900" dirty="0" smtClean="0"/>
                        <a:t>400</a:t>
                      </a:r>
                      <a:endParaRPr lang="en-US" sz="1900" dirty="0"/>
                    </a:p>
                  </a:txBody>
                  <a:tcPr marL="36195" marR="36195" marT="0" marB="0" anchor="ctr">
                    <a:lnB w="12700" cap="flat" cmpd="sng" algn="ctr">
                      <a:solidFill>
                        <a:schemeClr val="tx1"/>
                      </a:solidFill>
                      <a:prstDash val="solid"/>
                      <a:round/>
                      <a:headEnd type="none" w="med" len="med"/>
                      <a:tailEnd type="none" w="med" len="med"/>
                    </a:lnB>
                  </a:tcPr>
                </a:tc>
              </a:tr>
              <a:tr h="974927">
                <a:tc>
                  <a:txBody>
                    <a:bodyPr/>
                    <a:lstStyle/>
                    <a:p>
                      <a:pPr algn="l">
                        <a:lnSpc>
                          <a:spcPct val="115000"/>
                        </a:lnSpc>
                        <a:spcAft>
                          <a:spcPts val="0"/>
                        </a:spcAft>
                      </a:pPr>
                      <a:r>
                        <a:rPr lang="en-GB" sz="1900" dirty="0">
                          <a:effectLst/>
                          <a:latin typeface="Arial Narrow" panose="020B0606020202030204" pitchFamily="34" charset="0"/>
                        </a:rPr>
                        <a:t>Increase access to health infrastructure</a:t>
                      </a:r>
                      <a:endParaRPr lang="en-GB" sz="1900" dirty="0">
                        <a:effectLst/>
                        <a:latin typeface="Arial Narrow" panose="020B0606020202030204" pitchFamily="34" charset="0"/>
                        <a:ea typeface="Calibri"/>
                        <a:cs typeface="Times New Roman"/>
                      </a:endParaRPr>
                    </a:p>
                  </a:txBody>
                  <a:tcPr marL="36195" marR="36195" marT="0" marB="0" anchor="ctr"/>
                </a:tc>
                <a:tc>
                  <a:txBody>
                    <a:bodyPr/>
                    <a:lstStyle/>
                    <a:p>
                      <a:pPr algn="l">
                        <a:lnSpc>
                          <a:spcPct val="115000"/>
                        </a:lnSpc>
                        <a:spcAft>
                          <a:spcPts val="0"/>
                        </a:spcAft>
                      </a:pPr>
                      <a:r>
                        <a:rPr lang="en-GB" sz="1900" dirty="0">
                          <a:effectLst/>
                          <a:latin typeface="Arial Narrow" panose="020B0606020202030204" pitchFamily="34" charset="0"/>
                        </a:rPr>
                        <a:t>Number of health facilities provided</a:t>
                      </a:r>
                      <a:endParaRPr lang="en-GB" sz="1900" dirty="0">
                        <a:effectLst/>
                        <a:latin typeface="Arial Narrow" panose="020B0606020202030204" pitchFamily="34" charset="0"/>
                        <a:ea typeface="Calibri"/>
                        <a:cs typeface="Times New Roman"/>
                      </a:endParaRPr>
                    </a:p>
                  </a:txBody>
                  <a:tcPr marL="36195" marR="36195" marT="0" marB="0" anchor="ctr"/>
                </a:tc>
                <a:tc>
                  <a:txBody>
                    <a:bodyPr/>
                    <a:lstStyle/>
                    <a:p>
                      <a:pPr algn="ctr">
                        <a:lnSpc>
                          <a:spcPct val="115000"/>
                        </a:lnSpc>
                        <a:spcAft>
                          <a:spcPts val="0"/>
                        </a:spcAft>
                      </a:pPr>
                      <a:r>
                        <a:rPr lang="en-GB" sz="1900" dirty="0" smtClean="0">
                          <a:solidFill>
                            <a:schemeClr val="tx1"/>
                          </a:solidFill>
                          <a:effectLst/>
                          <a:latin typeface="Arial Narrow" panose="020B0606020202030204" pitchFamily="34" charset="0"/>
                          <a:ea typeface="Calibri"/>
                          <a:cs typeface="Times New Roman"/>
                        </a:rPr>
                        <a:t>2018</a:t>
                      </a:r>
                      <a:endParaRPr lang="en-GB" sz="1900" dirty="0">
                        <a:solidFill>
                          <a:schemeClr val="tx1"/>
                        </a:solidFill>
                        <a:effectLst/>
                        <a:latin typeface="Arial Narrow" panose="020B0606020202030204" pitchFamily="34" charset="0"/>
                        <a:ea typeface="Calibri"/>
                        <a:cs typeface="Times New Roman"/>
                      </a:endParaRPr>
                    </a:p>
                  </a:txBody>
                  <a:tcPr marL="36195" marR="36195" marT="0" marB="0" anchor="ctr"/>
                </a:tc>
                <a:tc>
                  <a:txBody>
                    <a:bodyPr/>
                    <a:lstStyle/>
                    <a:p>
                      <a:pPr algn="ctr">
                        <a:lnSpc>
                          <a:spcPct val="115000"/>
                        </a:lnSpc>
                        <a:spcAft>
                          <a:spcPts val="0"/>
                        </a:spcAft>
                      </a:pPr>
                      <a:r>
                        <a:rPr lang="en-GB" sz="1900" dirty="0" smtClean="0">
                          <a:solidFill>
                            <a:schemeClr val="tx1"/>
                          </a:solidFill>
                          <a:effectLst/>
                          <a:latin typeface="Arial Narrow" panose="020B0606020202030204" pitchFamily="34" charset="0"/>
                          <a:ea typeface="Calibri"/>
                          <a:cs typeface="Times New Roman"/>
                        </a:rPr>
                        <a:t>4</a:t>
                      </a:r>
                      <a:endParaRPr lang="en-GB" sz="1900" dirty="0">
                        <a:solidFill>
                          <a:schemeClr val="tx1"/>
                        </a:solidFill>
                        <a:effectLst/>
                        <a:latin typeface="Arial Narrow" panose="020B0606020202030204" pitchFamily="34" charset="0"/>
                        <a:ea typeface="Calibri"/>
                        <a:cs typeface="Times New Roman"/>
                      </a:endParaRPr>
                    </a:p>
                  </a:txBody>
                  <a:tcPr marL="36195" marR="36195" marT="0" marB="0" anchor="ctr"/>
                </a:tc>
                <a:tc>
                  <a:txBody>
                    <a:bodyPr/>
                    <a:lstStyle/>
                    <a:p>
                      <a:pPr algn="ctr"/>
                      <a:r>
                        <a:rPr lang="en-US" sz="1900" dirty="0" smtClean="0">
                          <a:solidFill>
                            <a:schemeClr val="tx1"/>
                          </a:solidFill>
                        </a:rPr>
                        <a:t>2019</a:t>
                      </a:r>
                      <a:endParaRPr lang="en-US" sz="1900" dirty="0">
                        <a:solidFill>
                          <a:schemeClr val="tx1"/>
                        </a:solidFill>
                      </a:endParaRPr>
                    </a:p>
                  </a:txBody>
                  <a:tcPr marL="36195" marR="36195" marT="0" marB="0" anchor="ctr"/>
                </a:tc>
                <a:tc>
                  <a:txBody>
                    <a:bodyPr/>
                    <a:lstStyle/>
                    <a:p>
                      <a:pPr algn="ctr"/>
                      <a:r>
                        <a:rPr lang="en-US" sz="1900" dirty="0" smtClean="0">
                          <a:solidFill>
                            <a:schemeClr val="tx1"/>
                          </a:solidFill>
                        </a:rPr>
                        <a:t>5</a:t>
                      </a:r>
                      <a:endParaRPr lang="en-US" sz="1900" dirty="0">
                        <a:solidFill>
                          <a:schemeClr val="tx1"/>
                        </a:solidFill>
                      </a:endParaRPr>
                    </a:p>
                  </a:txBody>
                  <a:tcPr marL="36195" marR="36195" marT="0" marB="0" anchor="ctr"/>
                </a:tc>
                <a:tc>
                  <a:txBody>
                    <a:bodyPr/>
                    <a:lstStyle/>
                    <a:p>
                      <a:r>
                        <a:rPr lang="en-US" sz="1900" dirty="0" smtClean="0"/>
                        <a:t>2020</a:t>
                      </a:r>
                      <a:endParaRPr lang="en-US" sz="1900" dirty="0"/>
                    </a:p>
                  </a:txBody>
                  <a:tcPr marL="36195" marR="36195" marT="0" marB="0" anchor="ctr">
                    <a:lnT w="12700" cap="flat" cmpd="sng" algn="ctr">
                      <a:solidFill>
                        <a:schemeClr val="tx1"/>
                      </a:solidFill>
                      <a:prstDash val="solid"/>
                      <a:round/>
                      <a:headEnd type="none" w="med" len="med"/>
                      <a:tailEnd type="none" w="med" len="med"/>
                    </a:lnT>
                  </a:tcPr>
                </a:tc>
                <a:tc>
                  <a:txBody>
                    <a:bodyPr/>
                    <a:lstStyle/>
                    <a:p>
                      <a:r>
                        <a:rPr lang="en-US" sz="1900" dirty="0" smtClean="0"/>
                        <a:t>6</a:t>
                      </a:r>
                      <a:endParaRPr lang="en-US" sz="1900" dirty="0"/>
                    </a:p>
                  </a:txBody>
                  <a:tcPr marL="36195" marR="36195" marT="0" marB="0" anchor="ctr">
                    <a:lnT w="12700" cap="flat" cmpd="sng" algn="ctr">
                      <a:solidFill>
                        <a:schemeClr val="tx1"/>
                      </a:solidFill>
                      <a:prstDash val="solid"/>
                      <a:round/>
                      <a:headEnd type="none" w="med" len="med"/>
                      <a:tailEnd type="none" w="med" len="med"/>
                    </a:lnT>
                  </a:tcPr>
                </a:tc>
              </a:tr>
              <a:tr h="974927">
                <a:tc>
                  <a:txBody>
                    <a:bodyPr/>
                    <a:lstStyle/>
                    <a:p>
                      <a:pPr algn="l">
                        <a:lnSpc>
                          <a:spcPct val="115000"/>
                        </a:lnSpc>
                        <a:spcAft>
                          <a:spcPts val="0"/>
                        </a:spcAft>
                      </a:pPr>
                      <a:r>
                        <a:rPr lang="en-GB" sz="1900" dirty="0" smtClean="0">
                          <a:effectLst/>
                          <a:latin typeface="Arial Narrow" panose="020B0606020202030204" pitchFamily="34" charset="0"/>
                        </a:rPr>
                        <a:t>Upgrade</a:t>
                      </a:r>
                      <a:r>
                        <a:rPr lang="en-GB" sz="1900" baseline="0" dirty="0" smtClean="0">
                          <a:effectLst/>
                          <a:latin typeface="Arial Narrow" panose="020B0606020202030204" pitchFamily="34" charset="0"/>
                        </a:rPr>
                        <a:t> </a:t>
                      </a:r>
                      <a:r>
                        <a:rPr lang="en-GB" sz="1900" dirty="0" smtClean="0">
                          <a:effectLst/>
                          <a:latin typeface="Arial Narrow" panose="020B0606020202030204" pitchFamily="34" charset="0"/>
                        </a:rPr>
                        <a:t>market </a:t>
                      </a:r>
                      <a:r>
                        <a:rPr lang="en-GB" sz="1900" dirty="0">
                          <a:effectLst/>
                          <a:latin typeface="Arial Narrow" panose="020B0606020202030204" pitchFamily="34" charset="0"/>
                        </a:rPr>
                        <a:t>infrastructure</a:t>
                      </a:r>
                      <a:endParaRPr lang="en-GB" sz="1900" dirty="0">
                        <a:effectLst/>
                        <a:latin typeface="Arial Narrow" panose="020B0606020202030204" pitchFamily="34" charset="0"/>
                        <a:ea typeface="Calibri"/>
                        <a:cs typeface="Times New Roman"/>
                      </a:endParaRPr>
                    </a:p>
                  </a:txBody>
                  <a:tcPr marL="36195" marR="36195" marT="0" marB="0" anchor="ctr"/>
                </a:tc>
                <a:tc>
                  <a:txBody>
                    <a:bodyPr/>
                    <a:lstStyle/>
                    <a:p>
                      <a:pPr algn="l">
                        <a:lnSpc>
                          <a:spcPct val="115000"/>
                        </a:lnSpc>
                        <a:spcAft>
                          <a:spcPts val="0"/>
                        </a:spcAft>
                      </a:pPr>
                      <a:r>
                        <a:rPr lang="en-GB" sz="1900" dirty="0">
                          <a:effectLst/>
                          <a:latin typeface="Arial Narrow" panose="020B0606020202030204" pitchFamily="34" charset="0"/>
                        </a:rPr>
                        <a:t>Number of market facilities </a:t>
                      </a:r>
                      <a:r>
                        <a:rPr lang="en-GB" sz="1900" dirty="0" smtClean="0">
                          <a:effectLst/>
                          <a:latin typeface="Arial Narrow" panose="020B0606020202030204" pitchFamily="34" charset="0"/>
                        </a:rPr>
                        <a:t>upgraded</a:t>
                      </a:r>
                      <a:endParaRPr lang="en-GB" sz="1900" dirty="0">
                        <a:effectLst/>
                        <a:latin typeface="Arial Narrow" panose="020B0606020202030204" pitchFamily="34" charset="0"/>
                        <a:ea typeface="Calibri"/>
                        <a:cs typeface="Times New Roman"/>
                      </a:endParaRPr>
                    </a:p>
                  </a:txBody>
                  <a:tcPr marL="36195" marR="36195" marT="0" marB="0" anchor="ctr"/>
                </a:tc>
                <a:tc>
                  <a:txBody>
                    <a:bodyPr/>
                    <a:lstStyle/>
                    <a:p>
                      <a:pPr algn="ctr">
                        <a:lnSpc>
                          <a:spcPct val="115000"/>
                        </a:lnSpc>
                        <a:spcAft>
                          <a:spcPts val="0"/>
                        </a:spcAft>
                      </a:pPr>
                      <a:r>
                        <a:rPr lang="en-GB" sz="1900" dirty="0" smtClean="0">
                          <a:solidFill>
                            <a:schemeClr val="tx1"/>
                          </a:solidFill>
                          <a:effectLst/>
                          <a:latin typeface="Arial Narrow" panose="020B0606020202030204" pitchFamily="34" charset="0"/>
                          <a:ea typeface="Calibri"/>
                          <a:cs typeface="Times New Roman"/>
                        </a:rPr>
                        <a:t>2018</a:t>
                      </a:r>
                      <a:endParaRPr lang="en-GB" sz="1900" dirty="0">
                        <a:solidFill>
                          <a:schemeClr val="tx1"/>
                        </a:solidFill>
                        <a:effectLst/>
                        <a:latin typeface="Arial Narrow" panose="020B0606020202030204" pitchFamily="34" charset="0"/>
                        <a:ea typeface="Calibri"/>
                        <a:cs typeface="Times New Roman"/>
                      </a:endParaRPr>
                    </a:p>
                  </a:txBody>
                  <a:tcPr marL="36195" marR="36195" marT="0" marB="0" anchor="ctr"/>
                </a:tc>
                <a:tc>
                  <a:txBody>
                    <a:bodyPr/>
                    <a:lstStyle/>
                    <a:p>
                      <a:pPr algn="ctr">
                        <a:lnSpc>
                          <a:spcPct val="115000"/>
                        </a:lnSpc>
                        <a:spcAft>
                          <a:spcPts val="0"/>
                        </a:spcAft>
                      </a:pPr>
                      <a:r>
                        <a:rPr lang="en-GB" sz="1900" dirty="0" smtClean="0">
                          <a:solidFill>
                            <a:schemeClr val="tx1"/>
                          </a:solidFill>
                          <a:effectLst/>
                          <a:latin typeface="Arial Narrow" panose="020B0606020202030204" pitchFamily="34" charset="0"/>
                          <a:ea typeface="Calibri"/>
                          <a:cs typeface="Times New Roman"/>
                        </a:rPr>
                        <a:t>1</a:t>
                      </a:r>
                      <a:endParaRPr lang="en-GB" sz="1900" dirty="0">
                        <a:solidFill>
                          <a:schemeClr val="tx1"/>
                        </a:solidFill>
                        <a:effectLst/>
                        <a:latin typeface="Arial Narrow" panose="020B0606020202030204" pitchFamily="34" charset="0"/>
                        <a:ea typeface="Calibri"/>
                        <a:cs typeface="Times New Roman"/>
                      </a:endParaRPr>
                    </a:p>
                  </a:txBody>
                  <a:tcPr marL="36195" marR="36195" marT="0" marB="0" anchor="ctr"/>
                </a:tc>
                <a:tc>
                  <a:txBody>
                    <a:bodyPr/>
                    <a:lstStyle/>
                    <a:p>
                      <a:pPr algn="ctr"/>
                      <a:r>
                        <a:rPr lang="en-US" sz="1900" dirty="0" smtClean="0">
                          <a:solidFill>
                            <a:schemeClr val="tx1"/>
                          </a:solidFill>
                        </a:rPr>
                        <a:t>2019</a:t>
                      </a:r>
                      <a:endParaRPr lang="en-US" sz="1900" dirty="0">
                        <a:solidFill>
                          <a:schemeClr val="tx1"/>
                        </a:solidFill>
                      </a:endParaRPr>
                    </a:p>
                  </a:txBody>
                  <a:tcPr marL="36195" marR="36195" marT="0" marB="0" anchor="ctr"/>
                </a:tc>
                <a:tc>
                  <a:txBody>
                    <a:bodyPr/>
                    <a:lstStyle/>
                    <a:p>
                      <a:pPr algn="ctr"/>
                      <a:r>
                        <a:rPr lang="en-US" sz="1900" dirty="0" smtClean="0">
                          <a:solidFill>
                            <a:schemeClr val="tx1"/>
                          </a:solidFill>
                        </a:rPr>
                        <a:t>1</a:t>
                      </a:r>
                      <a:endParaRPr lang="en-US" sz="1900" dirty="0">
                        <a:solidFill>
                          <a:schemeClr val="tx1"/>
                        </a:solidFill>
                      </a:endParaRPr>
                    </a:p>
                  </a:txBody>
                  <a:tcPr marL="36195" marR="36195" marT="0" marB="0" anchor="ctr"/>
                </a:tc>
                <a:tc>
                  <a:txBody>
                    <a:bodyPr/>
                    <a:lstStyle/>
                    <a:p>
                      <a:r>
                        <a:rPr lang="en-US" sz="1900" dirty="0" smtClean="0"/>
                        <a:t>2020</a:t>
                      </a:r>
                      <a:endParaRPr lang="en-US" sz="1900" dirty="0"/>
                    </a:p>
                  </a:txBody>
                  <a:tcPr marL="36195" marR="36195" marT="0" marB="0" anchor="ctr"/>
                </a:tc>
                <a:tc>
                  <a:txBody>
                    <a:bodyPr/>
                    <a:lstStyle/>
                    <a:p>
                      <a:r>
                        <a:rPr lang="en-US" sz="1900" dirty="0" smtClean="0"/>
                        <a:t>1</a:t>
                      </a:r>
                      <a:endParaRPr lang="en-US" sz="1900" dirty="0"/>
                    </a:p>
                  </a:txBody>
                  <a:tcPr marL="36195" marR="36195" marT="0" marB="0" anchor="ctr"/>
                </a:tc>
              </a:tr>
              <a:tr h="1352823">
                <a:tc>
                  <a:txBody>
                    <a:bodyPr/>
                    <a:lstStyle/>
                    <a:p>
                      <a:pPr algn="l">
                        <a:lnSpc>
                          <a:spcPct val="115000"/>
                        </a:lnSpc>
                        <a:spcAft>
                          <a:spcPts val="0"/>
                        </a:spcAft>
                      </a:pPr>
                      <a:r>
                        <a:rPr lang="en-GB" sz="1900" dirty="0" smtClean="0">
                          <a:effectLst/>
                          <a:latin typeface="Arial Narrow" panose="020B0606020202030204" pitchFamily="34" charset="0"/>
                        </a:rPr>
                        <a:t>Improvement </a:t>
                      </a:r>
                      <a:r>
                        <a:rPr lang="en-GB" sz="1900" dirty="0">
                          <a:effectLst/>
                          <a:latin typeface="Arial Narrow" panose="020B0606020202030204" pitchFamily="34" charset="0"/>
                        </a:rPr>
                        <a:t>in business development skills</a:t>
                      </a:r>
                      <a:endParaRPr lang="en-GB" sz="1900" dirty="0">
                        <a:effectLst/>
                        <a:latin typeface="Arial Narrow" panose="020B0606020202030204" pitchFamily="34" charset="0"/>
                        <a:ea typeface="Calibri"/>
                        <a:cs typeface="Times New Roman"/>
                      </a:endParaRPr>
                    </a:p>
                  </a:txBody>
                  <a:tcPr marL="36195" marR="36195" marT="0" marB="0" anchor="ctr"/>
                </a:tc>
                <a:tc>
                  <a:txBody>
                    <a:bodyPr/>
                    <a:lstStyle/>
                    <a:p>
                      <a:pPr algn="l">
                        <a:lnSpc>
                          <a:spcPct val="115000"/>
                        </a:lnSpc>
                        <a:spcAft>
                          <a:spcPts val="0"/>
                        </a:spcAft>
                      </a:pPr>
                      <a:r>
                        <a:rPr lang="en-GB" sz="1900" dirty="0">
                          <a:effectLst/>
                          <a:latin typeface="Arial Narrow" panose="020B0606020202030204" pitchFamily="34" charset="0"/>
                        </a:rPr>
                        <a:t>Number of business/skills development </a:t>
                      </a:r>
                      <a:r>
                        <a:rPr lang="en-GB" sz="1900" dirty="0" smtClean="0">
                          <a:effectLst/>
                          <a:latin typeface="Arial Narrow" panose="020B0606020202030204" pitchFamily="34" charset="0"/>
                        </a:rPr>
                        <a:t>trainings organised </a:t>
                      </a:r>
                      <a:endParaRPr lang="en-GB" sz="1900" dirty="0">
                        <a:effectLst/>
                        <a:latin typeface="Arial Narrow" panose="020B0606020202030204" pitchFamily="34" charset="0"/>
                        <a:ea typeface="Calibri"/>
                        <a:cs typeface="Times New Roman"/>
                      </a:endParaRPr>
                    </a:p>
                  </a:txBody>
                  <a:tcPr marL="36195" marR="36195" marT="0" marB="0" anchor="ctr"/>
                </a:tc>
                <a:tc>
                  <a:txBody>
                    <a:bodyPr/>
                    <a:lstStyle/>
                    <a:p>
                      <a:pPr algn="ctr">
                        <a:lnSpc>
                          <a:spcPct val="115000"/>
                        </a:lnSpc>
                        <a:spcAft>
                          <a:spcPts val="0"/>
                        </a:spcAft>
                      </a:pPr>
                      <a:r>
                        <a:rPr lang="en-GB" sz="1900" dirty="0" smtClean="0">
                          <a:solidFill>
                            <a:schemeClr val="tx1"/>
                          </a:solidFill>
                          <a:effectLst/>
                          <a:latin typeface="Arial Narrow" panose="020B0606020202030204" pitchFamily="34" charset="0"/>
                          <a:ea typeface="Calibri"/>
                          <a:cs typeface="Times New Roman"/>
                        </a:rPr>
                        <a:t>2018</a:t>
                      </a:r>
                      <a:endParaRPr lang="en-GB" sz="1900" dirty="0">
                        <a:solidFill>
                          <a:schemeClr val="tx1"/>
                        </a:solidFill>
                        <a:effectLst/>
                        <a:latin typeface="Arial Narrow" panose="020B0606020202030204" pitchFamily="34" charset="0"/>
                        <a:ea typeface="Calibri"/>
                        <a:cs typeface="Times New Roman"/>
                      </a:endParaRPr>
                    </a:p>
                  </a:txBody>
                  <a:tcPr marL="36195" marR="36195" marT="0" marB="0" anchor="ctr"/>
                </a:tc>
                <a:tc>
                  <a:txBody>
                    <a:bodyPr/>
                    <a:lstStyle/>
                    <a:p>
                      <a:pPr algn="ctr">
                        <a:lnSpc>
                          <a:spcPct val="115000"/>
                        </a:lnSpc>
                        <a:spcAft>
                          <a:spcPts val="0"/>
                        </a:spcAft>
                      </a:pPr>
                      <a:r>
                        <a:rPr lang="en-GB" sz="1900" dirty="0" smtClean="0">
                          <a:solidFill>
                            <a:schemeClr val="tx1"/>
                          </a:solidFill>
                          <a:effectLst/>
                          <a:latin typeface="Arial Narrow" panose="020B0606020202030204" pitchFamily="34" charset="0"/>
                          <a:ea typeface="Calibri"/>
                          <a:cs typeface="Times New Roman"/>
                        </a:rPr>
                        <a:t>10</a:t>
                      </a:r>
                      <a:endParaRPr lang="en-GB" sz="1900" dirty="0">
                        <a:solidFill>
                          <a:schemeClr val="tx1"/>
                        </a:solidFill>
                        <a:effectLst/>
                        <a:latin typeface="Arial Narrow" panose="020B0606020202030204" pitchFamily="34" charset="0"/>
                        <a:ea typeface="Calibri"/>
                        <a:cs typeface="Times New Roman"/>
                      </a:endParaRPr>
                    </a:p>
                  </a:txBody>
                  <a:tcPr marL="36195" marR="36195" marT="0" marB="0" anchor="ctr"/>
                </a:tc>
                <a:tc>
                  <a:txBody>
                    <a:bodyPr/>
                    <a:lstStyle/>
                    <a:p>
                      <a:pPr algn="ctr"/>
                      <a:r>
                        <a:rPr lang="en-US" sz="1900" dirty="0" smtClean="0">
                          <a:solidFill>
                            <a:schemeClr val="tx1"/>
                          </a:solidFill>
                        </a:rPr>
                        <a:t>2019</a:t>
                      </a:r>
                      <a:endParaRPr lang="en-US" sz="1900" dirty="0">
                        <a:solidFill>
                          <a:schemeClr val="tx1"/>
                        </a:solidFill>
                      </a:endParaRPr>
                    </a:p>
                  </a:txBody>
                  <a:tcPr marL="36195" marR="36195" marT="0" marB="0" anchor="ctr"/>
                </a:tc>
                <a:tc>
                  <a:txBody>
                    <a:bodyPr/>
                    <a:lstStyle/>
                    <a:p>
                      <a:pPr algn="ctr"/>
                      <a:r>
                        <a:rPr lang="en-US" sz="1900" dirty="0" smtClean="0">
                          <a:solidFill>
                            <a:schemeClr val="tx1"/>
                          </a:solidFill>
                        </a:rPr>
                        <a:t>15</a:t>
                      </a:r>
                      <a:endParaRPr lang="en-US" sz="1900" dirty="0">
                        <a:solidFill>
                          <a:schemeClr val="tx1"/>
                        </a:solidFill>
                      </a:endParaRPr>
                    </a:p>
                  </a:txBody>
                  <a:tcPr marL="36195" marR="36195" marT="0" marB="0" anchor="ctr"/>
                </a:tc>
                <a:tc>
                  <a:txBody>
                    <a:bodyPr/>
                    <a:lstStyle/>
                    <a:p>
                      <a:r>
                        <a:rPr lang="en-US" sz="1900" dirty="0" smtClean="0"/>
                        <a:t>2020</a:t>
                      </a:r>
                      <a:endParaRPr lang="en-US" sz="1900" dirty="0"/>
                    </a:p>
                  </a:txBody>
                  <a:tcPr marL="36195" marR="36195" marT="0" marB="0" anchor="ctr"/>
                </a:tc>
                <a:tc>
                  <a:txBody>
                    <a:bodyPr/>
                    <a:lstStyle/>
                    <a:p>
                      <a:r>
                        <a:rPr lang="en-US" sz="1900" dirty="0" smtClean="0"/>
                        <a:t>20</a:t>
                      </a:r>
                      <a:endParaRPr lang="en-US" sz="1900" dirty="0"/>
                    </a:p>
                  </a:txBody>
                  <a:tcPr marL="36195" marR="36195" marT="0" marB="0" anchor="ctr"/>
                </a:tc>
              </a:tr>
            </a:tbl>
          </a:graphicData>
        </a:graphic>
      </p:graphicFrame>
      <p:sp>
        <p:nvSpPr>
          <p:cNvPr id="4" name="Rectangle 1"/>
          <p:cNvSpPr>
            <a:spLocks noChangeArrowheads="1"/>
          </p:cNvSpPr>
          <p:nvPr/>
        </p:nvSpPr>
        <p:spPr bwMode="auto">
          <a:xfrm>
            <a:off x="-228600" y="221238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5" name="Slide Number Placeholder 4"/>
          <p:cNvSpPr>
            <a:spLocks noGrp="1"/>
          </p:cNvSpPr>
          <p:nvPr>
            <p:ph type="sldNum" sz="quarter" idx="12"/>
          </p:nvPr>
        </p:nvSpPr>
        <p:spPr/>
        <p:txBody>
          <a:bodyPr/>
          <a:lstStyle/>
          <a:p>
            <a:fld id="{571CD3C2-A472-4BA3-88D7-833F7D0C5725}" type="slidenum">
              <a:rPr lang="en-US" smtClean="0"/>
              <a:t>30</a:t>
            </a:fld>
            <a:endParaRPr lang="en-US"/>
          </a:p>
        </p:txBody>
      </p:sp>
    </p:spTree>
    <p:extLst>
      <p:ext uri="{BB962C8B-B14F-4D97-AF65-F5344CB8AC3E}">
        <p14:creationId xmlns:p14="http://schemas.microsoft.com/office/powerpoint/2010/main" val="51471518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81000"/>
            <a:ext cx="7848599" cy="457200"/>
          </a:xfrm>
        </p:spPr>
        <p:txBody>
          <a:bodyPr>
            <a:normAutofit fontScale="90000"/>
          </a:bodyPr>
          <a:lstStyle/>
          <a:p>
            <a:pPr algn="l"/>
            <a:r>
              <a:rPr lang="en-US" dirty="0" smtClean="0"/>
              <a:t/>
            </a:r>
            <a:br>
              <a:rPr lang="en-US" dirty="0" smtClean="0"/>
            </a:br>
            <a:r>
              <a:rPr lang="en-US" dirty="0" smtClean="0"/>
              <a:t>     </a:t>
            </a:r>
            <a:r>
              <a:rPr lang="en-US" sz="2900" b="1" dirty="0" smtClean="0">
                <a:solidFill>
                  <a:srgbClr val="FF0000"/>
                </a:solidFill>
                <a:effectLst>
                  <a:outerShdw blurRad="38100" dist="38100" dir="2700000" algn="tl">
                    <a:srgbClr val="000000">
                      <a:alpha val="43137"/>
                    </a:srgbClr>
                  </a:outerShdw>
                </a:effectLst>
                <a:latin typeface="Arial Narrow" panose="020B0606020202030204" pitchFamily="34" charset="0"/>
              </a:rPr>
              <a:t>POLICY OUTCOME INDICATORS AND TARGETS</a:t>
            </a:r>
            <a:r>
              <a:rPr lang="en-US" b="1" dirty="0" smtClean="0">
                <a:solidFill>
                  <a:srgbClr val="FF0000"/>
                </a:solidFill>
                <a:effectLst>
                  <a:outerShdw blurRad="38100" dist="38100" dir="2700000" algn="tl">
                    <a:srgbClr val="000000">
                      <a:alpha val="43137"/>
                    </a:srgbClr>
                  </a:outerShdw>
                </a:effectLst>
              </a:rPr>
              <a:t/>
            </a:r>
            <a:br>
              <a:rPr lang="en-US" b="1" dirty="0" smtClean="0">
                <a:solidFill>
                  <a:srgbClr val="FF0000"/>
                </a:solidFill>
                <a:effectLst>
                  <a:outerShdw blurRad="38100" dist="38100" dir="2700000" algn="tl">
                    <a:srgbClr val="000000">
                      <a:alpha val="43137"/>
                    </a:srgbClr>
                  </a:outerShdw>
                </a:effectLst>
              </a:rPr>
            </a:br>
            <a:endParaRPr lang="en-US" b="1" dirty="0">
              <a:solidFill>
                <a:srgbClr val="FF0000"/>
              </a:solidFill>
              <a:effectLst>
                <a:outerShdw blurRad="38100" dist="38100" dir="2700000" algn="tl">
                  <a:srgbClr val="000000">
                    <a:alpha val="43137"/>
                  </a:srgbClr>
                </a:outerShdw>
              </a:effectLst>
            </a:endParaRPr>
          </a:p>
        </p:txBody>
      </p:sp>
      <p:sp>
        <p:nvSpPr>
          <p:cNvPr id="4" name="Rectangle 1"/>
          <p:cNvSpPr>
            <a:spLocks noChangeArrowheads="1"/>
          </p:cNvSpPr>
          <p:nvPr/>
        </p:nvSpPr>
        <p:spPr bwMode="auto">
          <a:xfrm>
            <a:off x="457200" y="197008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3063052980"/>
              </p:ext>
            </p:extLst>
          </p:nvPr>
        </p:nvGraphicFramePr>
        <p:xfrm>
          <a:off x="304801" y="990600"/>
          <a:ext cx="8686800" cy="4419600"/>
        </p:xfrm>
        <a:graphic>
          <a:graphicData uri="http://schemas.openxmlformats.org/drawingml/2006/table">
            <a:tbl>
              <a:tblPr firstRow="1" firstCol="1" bandRow="1">
                <a:tableStyleId>{5940675A-B579-460E-94D1-54222C63F5DA}</a:tableStyleId>
              </a:tblPr>
              <a:tblGrid>
                <a:gridCol w="1939702"/>
                <a:gridCol w="1775153"/>
                <a:gridCol w="857144"/>
                <a:gridCol w="838200"/>
                <a:gridCol w="865115"/>
                <a:gridCol w="847525"/>
                <a:gridCol w="847525"/>
                <a:gridCol w="716436"/>
              </a:tblGrid>
              <a:tr h="1299882">
                <a:tc>
                  <a:txBody>
                    <a:bodyPr/>
                    <a:lstStyle/>
                    <a:p>
                      <a:pPr algn="l">
                        <a:lnSpc>
                          <a:spcPct val="115000"/>
                        </a:lnSpc>
                        <a:spcAft>
                          <a:spcPts val="0"/>
                        </a:spcAft>
                      </a:pPr>
                      <a:r>
                        <a:rPr lang="en-GB" sz="1800" dirty="0">
                          <a:effectLst/>
                          <a:latin typeface="Arial Narrow" panose="020B0606020202030204" pitchFamily="34" charset="0"/>
                        </a:rPr>
                        <a:t>Increase stakeholders participation</a:t>
                      </a:r>
                      <a:endParaRPr lang="en-GB" sz="1800" dirty="0">
                        <a:effectLst/>
                        <a:latin typeface="Arial Narrow" panose="020B0606020202030204" pitchFamily="34" charset="0"/>
                        <a:ea typeface="Calibri"/>
                        <a:cs typeface="Times New Roman"/>
                      </a:endParaRPr>
                    </a:p>
                  </a:txBody>
                  <a:tcPr marL="36195" marR="36195" marT="0" marB="0" anchor="ctr"/>
                </a:tc>
                <a:tc>
                  <a:txBody>
                    <a:bodyPr/>
                    <a:lstStyle/>
                    <a:p>
                      <a:pPr algn="l">
                        <a:lnSpc>
                          <a:spcPct val="115000"/>
                        </a:lnSpc>
                        <a:spcAft>
                          <a:spcPts val="0"/>
                        </a:spcAft>
                      </a:pPr>
                      <a:r>
                        <a:rPr lang="en-GB" sz="1800" dirty="0">
                          <a:effectLst/>
                          <a:latin typeface="Arial Narrow" panose="020B0606020202030204" pitchFamily="34" charset="0"/>
                        </a:rPr>
                        <a:t>Number of stakeholders meetings organised</a:t>
                      </a:r>
                      <a:endParaRPr lang="en-GB" sz="1800" dirty="0">
                        <a:effectLst/>
                        <a:latin typeface="Arial Narrow" panose="020B0606020202030204" pitchFamily="34" charset="0"/>
                        <a:ea typeface="Calibri"/>
                        <a:cs typeface="Times New Roman"/>
                      </a:endParaRPr>
                    </a:p>
                  </a:txBody>
                  <a:tcPr marL="36195" marR="36195" marT="0" marB="0" anchor="ctr"/>
                </a:tc>
                <a:tc>
                  <a:txBody>
                    <a:bodyPr/>
                    <a:lstStyle/>
                    <a:p>
                      <a:pPr algn="ctr">
                        <a:lnSpc>
                          <a:spcPct val="115000"/>
                        </a:lnSpc>
                        <a:spcAft>
                          <a:spcPts val="0"/>
                        </a:spcAft>
                      </a:pPr>
                      <a:r>
                        <a:rPr lang="en-GB" sz="1800" dirty="0" smtClean="0">
                          <a:effectLst/>
                          <a:latin typeface="Arial Narrow" panose="020B0606020202030204" pitchFamily="34" charset="0"/>
                        </a:rPr>
                        <a:t>2018</a:t>
                      </a:r>
                      <a:endParaRPr lang="en-GB" sz="1800" dirty="0">
                        <a:effectLst/>
                        <a:latin typeface="Arial Narrow" panose="020B0606020202030204" pitchFamily="34" charset="0"/>
                        <a:ea typeface="Calibri"/>
                        <a:cs typeface="Times New Roman"/>
                      </a:endParaRPr>
                    </a:p>
                  </a:txBody>
                  <a:tcPr marL="36195" marR="36195" marT="0" marB="0" anchor="ctr"/>
                </a:tc>
                <a:tc>
                  <a:txBody>
                    <a:bodyPr/>
                    <a:lstStyle/>
                    <a:p>
                      <a:pPr algn="ctr">
                        <a:lnSpc>
                          <a:spcPct val="115000"/>
                        </a:lnSpc>
                        <a:spcAft>
                          <a:spcPts val="0"/>
                        </a:spcAft>
                      </a:pPr>
                      <a:r>
                        <a:rPr lang="en-GB" sz="1800" dirty="0" smtClean="0">
                          <a:effectLst/>
                          <a:latin typeface="Arial Narrow" panose="020B0606020202030204" pitchFamily="34" charset="0"/>
                          <a:ea typeface="Calibri"/>
                          <a:cs typeface="Times New Roman"/>
                        </a:rPr>
                        <a:t>4</a:t>
                      </a:r>
                      <a:endParaRPr lang="en-GB" sz="1800" dirty="0">
                        <a:effectLst/>
                        <a:latin typeface="Arial Narrow" panose="020B0606020202030204" pitchFamily="34" charset="0"/>
                        <a:ea typeface="Calibri"/>
                        <a:cs typeface="Times New Roman"/>
                      </a:endParaRPr>
                    </a:p>
                  </a:txBody>
                  <a:tcPr marL="36195" marR="36195" marT="0" marB="0" anchor="ctr"/>
                </a:tc>
                <a:tc>
                  <a:txBody>
                    <a:bodyPr/>
                    <a:lstStyle/>
                    <a:p>
                      <a:pPr algn="ctr"/>
                      <a:r>
                        <a:rPr lang="en-US" sz="1800" dirty="0" smtClean="0"/>
                        <a:t>2019</a:t>
                      </a:r>
                      <a:endParaRPr lang="en-US" sz="1800" dirty="0"/>
                    </a:p>
                  </a:txBody>
                  <a:tcPr marL="36195" marR="36195" marT="0" marB="0" anchor="ctr"/>
                </a:tc>
                <a:tc>
                  <a:txBody>
                    <a:bodyPr/>
                    <a:lstStyle/>
                    <a:p>
                      <a:pPr algn="ctr"/>
                      <a:r>
                        <a:rPr lang="en-US" sz="1800" dirty="0" smtClean="0"/>
                        <a:t>2</a:t>
                      </a:r>
                      <a:endParaRPr lang="en-US" sz="1800" dirty="0"/>
                    </a:p>
                  </a:txBody>
                  <a:tcPr marL="36195" marR="36195" marT="0" marB="0" anchor="ctr"/>
                </a:tc>
                <a:tc>
                  <a:txBody>
                    <a:bodyPr/>
                    <a:lstStyle/>
                    <a:p>
                      <a:pPr algn="ctr"/>
                      <a:r>
                        <a:rPr lang="en-US" sz="1800" dirty="0" smtClean="0"/>
                        <a:t>2020</a:t>
                      </a:r>
                      <a:endParaRPr lang="en-US" sz="1800" dirty="0"/>
                    </a:p>
                  </a:txBody>
                  <a:tcPr marL="36195" marR="36195" marT="0" marB="0" anchor="ctr"/>
                </a:tc>
                <a:tc>
                  <a:txBody>
                    <a:bodyPr/>
                    <a:lstStyle/>
                    <a:p>
                      <a:pPr algn="ctr"/>
                      <a:r>
                        <a:rPr lang="en-US" sz="1800" dirty="0" smtClean="0"/>
                        <a:t>4</a:t>
                      </a:r>
                      <a:endParaRPr lang="en-US" sz="1800" dirty="0"/>
                    </a:p>
                  </a:txBody>
                  <a:tcPr marL="36195" marR="36195" marT="0" marB="0" anchor="ctr"/>
                </a:tc>
              </a:tr>
              <a:tr h="1559859">
                <a:tc>
                  <a:txBody>
                    <a:bodyPr/>
                    <a:lstStyle/>
                    <a:p>
                      <a:pPr algn="l">
                        <a:lnSpc>
                          <a:spcPct val="115000"/>
                        </a:lnSpc>
                        <a:spcAft>
                          <a:spcPts val="0"/>
                        </a:spcAft>
                      </a:pPr>
                      <a:r>
                        <a:rPr lang="en-GB" sz="1800" dirty="0" smtClean="0">
                          <a:effectLst/>
                          <a:latin typeface="Arial Narrow" panose="020B0606020202030204" pitchFamily="34" charset="0"/>
                          <a:ea typeface="Calibri"/>
                          <a:cs typeface="Times New Roman"/>
                        </a:rPr>
                        <a:t>Build capacity of land</a:t>
                      </a:r>
                      <a:r>
                        <a:rPr lang="en-GB" sz="1800" baseline="0" dirty="0" smtClean="0">
                          <a:effectLst/>
                          <a:latin typeface="Arial Narrow" panose="020B0606020202030204" pitchFamily="34" charset="0"/>
                          <a:ea typeface="Calibri"/>
                          <a:cs typeface="Times New Roman"/>
                        </a:rPr>
                        <a:t> owners and chiefs on settlement planning</a:t>
                      </a:r>
                      <a:endParaRPr lang="en-GB" sz="1800" dirty="0">
                        <a:effectLst/>
                        <a:latin typeface="Arial Narrow" panose="020B0606020202030204" pitchFamily="34" charset="0"/>
                        <a:ea typeface="Calibri"/>
                        <a:cs typeface="Times New Roman"/>
                      </a:endParaRPr>
                    </a:p>
                  </a:txBody>
                  <a:tcPr marL="36195" marR="36195" marT="0" marB="0" anchor="ctr"/>
                </a:tc>
                <a:tc>
                  <a:txBody>
                    <a:bodyPr/>
                    <a:lstStyle/>
                    <a:p>
                      <a:pPr algn="l">
                        <a:lnSpc>
                          <a:spcPct val="115000"/>
                        </a:lnSpc>
                        <a:spcAft>
                          <a:spcPts val="0"/>
                        </a:spcAft>
                      </a:pPr>
                      <a:r>
                        <a:rPr lang="en-GB" sz="1800" dirty="0" smtClean="0">
                          <a:effectLst/>
                          <a:latin typeface="Arial Narrow" panose="020B0606020202030204" pitchFamily="34" charset="0"/>
                          <a:ea typeface="Calibri"/>
                          <a:cs typeface="Times New Roman"/>
                        </a:rPr>
                        <a:t>Number of development application</a:t>
                      </a:r>
                      <a:r>
                        <a:rPr lang="en-GB" sz="1800" baseline="0" dirty="0" smtClean="0">
                          <a:effectLst/>
                          <a:latin typeface="Arial Narrow" panose="020B0606020202030204" pitchFamily="34" charset="0"/>
                          <a:ea typeface="Calibri"/>
                          <a:cs typeface="Times New Roman"/>
                        </a:rPr>
                        <a:t> processed</a:t>
                      </a:r>
                      <a:endParaRPr lang="en-GB" sz="1800" dirty="0">
                        <a:effectLst/>
                        <a:latin typeface="Arial Narrow" panose="020B0606020202030204" pitchFamily="34" charset="0"/>
                        <a:ea typeface="Calibri"/>
                        <a:cs typeface="Times New Roman"/>
                      </a:endParaRPr>
                    </a:p>
                  </a:txBody>
                  <a:tcPr marL="36195" marR="36195" marT="0" marB="0" anchor="ctr"/>
                </a:tc>
                <a:tc>
                  <a:txBody>
                    <a:bodyPr/>
                    <a:lstStyle/>
                    <a:p>
                      <a:pPr algn="ctr">
                        <a:lnSpc>
                          <a:spcPct val="115000"/>
                        </a:lnSpc>
                        <a:spcAft>
                          <a:spcPts val="0"/>
                        </a:spcAft>
                      </a:pPr>
                      <a:r>
                        <a:rPr lang="en-GB" sz="1800" dirty="0" smtClean="0">
                          <a:effectLst/>
                          <a:latin typeface="Arial Narrow" panose="020B0606020202030204" pitchFamily="34" charset="0"/>
                          <a:ea typeface="Calibri"/>
                          <a:cs typeface="Times New Roman"/>
                        </a:rPr>
                        <a:t>2018</a:t>
                      </a:r>
                      <a:endParaRPr lang="en-GB" sz="1800" dirty="0">
                        <a:effectLst/>
                        <a:latin typeface="Arial Narrow" panose="020B0606020202030204" pitchFamily="34" charset="0"/>
                        <a:ea typeface="Calibri"/>
                        <a:cs typeface="Times New Roman"/>
                      </a:endParaRPr>
                    </a:p>
                  </a:txBody>
                  <a:tcPr marL="36195" marR="36195" marT="0" marB="0" anchor="ctr"/>
                </a:tc>
                <a:tc>
                  <a:txBody>
                    <a:bodyPr/>
                    <a:lstStyle/>
                    <a:p>
                      <a:pPr algn="ctr">
                        <a:lnSpc>
                          <a:spcPct val="115000"/>
                        </a:lnSpc>
                        <a:spcAft>
                          <a:spcPts val="0"/>
                        </a:spcAft>
                      </a:pPr>
                      <a:r>
                        <a:rPr lang="en-GB" sz="1800" dirty="0" smtClean="0">
                          <a:effectLst/>
                          <a:latin typeface="Arial Narrow" panose="020B0606020202030204" pitchFamily="34" charset="0"/>
                          <a:ea typeface="Calibri"/>
                          <a:cs typeface="Times New Roman"/>
                        </a:rPr>
                        <a:t>95</a:t>
                      </a:r>
                      <a:endParaRPr lang="en-GB" sz="1800" dirty="0">
                        <a:effectLst/>
                        <a:latin typeface="Arial Narrow" panose="020B0606020202030204" pitchFamily="34" charset="0"/>
                        <a:ea typeface="Calibri"/>
                        <a:cs typeface="Times New Roman"/>
                      </a:endParaRPr>
                    </a:p>
                  </a:txBody>
                  <a:tcPr marL="36195" marR="36195" marT="0" marB="0" anchor="ctr"/>
                </a:tc>
                <a:tc>
                  <a:txBody>
                    <a:bodyPr/>
                    <a:lstStyle/>
                    <a:p>
                      <a:pPr algn="ctr"/>
                      <a:r>
                        <a:rPr lang="en-US" sz="1800" dirty="0" smtClean="0"/>
                        <a:t>2019</a:t>
                      </a:r>
                      <a:endParaRPr lang="en-US" sz="1800" dirty="0"/>
                    </a:p>
                  </a:txBody>
                  <a:tcPr marL="36195" marR="36195" marT="0" marB="0" anchor="ctr"/>
                </a:tc>
                <a:tc>
                  <a:txBody>
                    <a:bodyPr/>
                    <a:lstStyle/>
                    <a:p>
                      <a:pPr algn="ctr"/>
                      <a:r>
                        <a:rPr lang="en-US" sz="1800" dirty="0" smtClean="0"/>
                        <a:t>125</a:t>
                      </a:r>
                      <a:endParaRPr lang="en-US" sz="1800" dirty="0"/>
                    </a:p>
                  </a:txBody>
                  <a:tcPr marL="36195" marR="36195" marT="0" marB="0" anchor="ctr"/>
                </a:tc>
                <a:tc>
                  <a:txBody>
                    <a:bodyPr/>
                    <a:lstStyle/>
                    <a:p>
                      <a:pPr algn="ctr"/>
                      <a:r>
                        <a:rPr lang="en-US" sz="1800" dirty="0" smtClean="0"/>
                        <a:t>2020</a:t>
                      </a:r>
                      <a:endParaRPr lang="en-US" sz="1800" dirty="0"/>
                    </a:p>
                  </a:txBody>
                  <a:tcPr marL="36195" marR="36195" marT="0" marB="0" anchor="ctr"/>
                </a:tc>
                <a:tc>
                  <a:txBody>
                    <a:bodyPr/>
                    <a:lstStyle/>
                    <a:p>
                      <a:pPr algn="ctr"/>
                      <a:r>
                        <a:rPr lang="en-US" sz="1800" dirty="0" smtClean="0"/>
                        <a:t>140</a:t>
                      </a:r>
                      <a:endParaRPr lang="en-US" sz="1800" dirty="0"/>
                    </a:p>
                  </a:txBody>
                  <a:tcPr marL="36195" marR="36195" marT="0" marB="0" anchor="ctr"/>
                </a:tc>
              </a:tr>
              <a:tr h="1559859">
                <a:tc>
                  <a:txBody>
                    <a:bodyPr/>
                    <a:lstStyle/>
                    <a:p>
                      <a:pPr algn="l">
                        <a:lnSpc>
                          <a:spcPct val="115000"/>
                        </a:lnSpc>
                        <a:spcAft>
                          <a:spcPts val="0"/>
                        </a:spcAft>
                      </a:pPr>
                      <a:r>
                        <a:rPr lang="en-GB" sz="1800" dirty="0" smtClean="0">
                          <a:effectLst/>
                          <a:latin typeface="Arial Narrow" panose="020B0606020202030204" pitchFamily="34" charset="0"/>
                          <a:ea typeface="Calibri"/>
                          <a:cs typeface="Times New Roman"/>
                        </a:rPr>
                        <a:t>National Digital addressing or AACMA</a:t>
                      </a:r>
                      <a:endParaRPr lang="en-GB" sz="1800" dirty="0">
                        <a:effectLst/>
                        <a:latin typeface="Arial Narrow" panose="020B0606020202030204" pitchFamily="34" charset="0"/>
                        <a:ea typeface="Calibri"/>
                        <a:cs typeface="Times New Roman"/>
                      </a:endParaRPr>
                    </a:p>
                  </a:txBody>
                  <a:tcPr marL="36195" marR="36195" marT="0" marB="0" anchor="ctr"/>
                </a:tc>
                <a:tc>
                  <a:txBody>
                    <a:bodyPr/>
                    <a:lstStyle/>
                    <a:p>
                      <a:pPr algn="l">
                        <a:lnSpc>
                          <a:spcPct val="115000"/>
                        </a:lnSpc>
                        <a:spcAft>
                          <a:spcPts val="0"/>
                        </a:spcAft>
                      </a:pPr>
                      <a:r>
                        <a:rPr lang="en-GB" sz="1800" dirty="0" smtClean="0">
                          <a:effectLst/>
                          <a:latin typeface="Arial Narrow" panose="020B0606020202030204" pitchFamily="34" charset="0"/>
                          <a:ea typeface="Calibri"/>
                          <a:cs typeface="Times New Roman"/>
                        </a:rPr>
                        <a:t>Number</a:t>
                      </a:r>
                      <a:r>
                        <a:rPr lang="en-GB" sz="1800" baseline="0" dirty="0" smtClean="0">
                          <a:effectLst/>
                          <a:latin typeface="Arial Narrow" panose="020B0606020202030204" pitchFamily="34" charset="0"/>
                          <a:ea typeface="Calibri"/>
                          <a:cs typeface="Times New Roman"/>
                        </a:rPr>
                        <a:t> of street and properties named and numbered</a:t>
                      </a:r>
                      <a:endParaRPr lang="en-GB" sz="1800" dirty="0">
                        <a:effectLst/>
                        <a:latin typeface="Arial Narrow" panose="020B0606020202030204" pitchFamily="34" charset="0"/>
                        <a:ea typeface="Calibri"/>
                        <a:cs typeface="Times New Roman"/>
                      </a:endParaRPr>
                    </a:p>
                  </a:txBody>
                  <a:tcPr marL="36195" marR="36195" marT="0" marB="0" anchor="ctr"/>
                </a:tc>
                <a:tc>
                  <a:txBody>
                    <a:bodyPr/>
                    <a:lstStyle/>
                    <a:p>
                      <a:pPr algn="ctr">
                        <a:lnSpc>
                          <a:spcPct val="115000"/>
                        </a:lnSpc>
                        <a:spcAft>
                          <a:spcPts val="0"/>
                        </a:spcAft>
                      </a:pPr>
                      <a:r>
                        <a:rPr lang="en-GB" sz="1800" dirty="0" smtClean="0">
                          <a:effectLst/>
                          <a:latin typeface="Arial Narrow" panose="020B0606020202030204" pitchFamily="34" charset="0"/>
                          <a:ea typeface="Calibri"/>
                          <a:cs typeface="Times New Roman"/>
                        </a:rPr>
                        <a:t>2018</a:t>
                      </a:r>
                      <a:endParaRPr lang="en-GB" sz="1800" dirty="0">
                        <a:effectLst/>
                        <a:latin typeface="Arial Narrow" panose="020B0606020202030204" pitchFamily="34" charset="0"/>
                        <a:ea typeface="Calibri"/>
                        <a:cs typeface="Times New Roman"/>
                      </a:endParaRPr>
                    </a:p>
                  </a:txBody>
                  <a:tcPr marL="36195" marR="36195" marT="0" marB="0" anchor="ctr"/>
                </a:tc>
                <a:tc>
                  <a:txBody>
                    <a:bodyPr/>
                    <a:lstStyle/>
                    <a:p>
                      <a:pPr algn="ctr">
                        <a:lnSpc>
                          <a:spcPct val="115000"/>
                        </a:lnSpc>
                        <a:spcAft>
                          <a:spcPts val="0"/>
                        </a:spcAft>
                      </a:pPr>
                      <a:r>
                        <a:rPr lang="en-GB" sz="1800" dirty="0" smtClean="0">
                          <a:effectLst/>
                          <a:latin typeface="Arial Narrow" panose="020B0606020202030204" pitchFamily="34" charset="0"/>
                          <a:ea typeface="Calibri"/>
                          <a:cs typeface="Times New Roman"/>
                        </a:rPr>
                        <a:t>20</a:t>
                      </a:r>
                      <a:endParaRPr lang="en-GB" sz="1800" dirty="0">
                        <a:effectLst/>
                        <a:latin typeface="Arial Narrow" panose="020B0606020202030204" pitchFamily="34" charset="0"/>
                        <a:ea typeface="Calibri"/>
                        <a:cs typeface="Times New Roman"/>
                      </a:endParaRPr>
                    </a:p>
                  </a:txBody>
                  <a:tcPr marL="36195" marR="36195" marT="0" marB="0" anchor="ctr"/>
                </a:tc>
                <a:tc>
                  <a:txBody>
                    <a:bodyPr/>
                    <a:lstStyle/>
                    <a:p>
                      <a:pPr algn="ctr"/>
                      <a:r>
                        <a:rPr lang="en-US" sz="1800" dirty="0" smtClean="0"/>
                        <a:t>2019</a:t>
                      </a:r>
                      <a:endParaRPr lang="en-US" sz="1800" dirty="0"/>
                    </a:p>
                  </a:txBody>
                  <a:tcPr marL="36195" marR="36195" marT="0" marB="0" anchor="ctr"/>
                </a:tc>
                <a:tc>
                  <a:txBody>
                    <a:bodyPr/>
                    <a:lstStyle/>
                    <a:p>
                      <a:pPr algn="ctr"/>
                      <a:r>
                        <a:rPr lang="en-US" sz="1800" dirty="0" smtClean="0"/>
                        <a:t>55</a:t>
                      </a:r>
                      <a:endParaRPr lang="en-US" sz="1800" dirty="0"/>
                    </a:p>
                  </a:txBody>
                  <a:tcPr marL="36195" marR="36195" marT="0" marB="0" anchor="ctr"/>
                </a:tc>
                <a:tc>
                  <a:txBody>
                    <a:bodyPr/>
                    <a:lstStyle/>
                    <a:p>
                      <a:pPr algn="ctr"/>
                      <a:r>
                        <a:rPr lang="en-US" sz="1800" dirty="0" smtClean="0"/>
                        <a:t>2020</a:t>
                      </a:r>
                      <a:endParaRPr lang="en-US" sz="1800" dirty="0"/>
                    </a:p>
                  </a:txBody>
                  <a:tcPr marL="36195" marR="36195" marT="0" marB="0" anchor="ctr"/>
                </a:tc>
                <a:tc>
                  <a:txBody>
                    <a:bodyPr/>
                    <a:lstStyle/>
                    <a:p>
                      <a:pPr algn="ctr"/>
                      <a:r>
                        <a:rPr lang="en-US" sz="1800" dirty="0" smtClean="0"/>
                        <a:t>350</a:t>
                      </a:r>
                      <a:endParaRPr lang="en-US" sz="1800" dirty="0"/>
                    </a:p>
                  </a:txBody>
                  <a:tcPr marL="36195" marR="36195" marT="0" marB="0" anchor="ctr"/>
                </a:tc>
              </a:tr>
            </a:tbl>
          </a:graphicData>
        </a:graphic>
      </p:graphicFrame>
      <p:sp>
        <p:nvSpPr>
          <p:cNvPr id="3" name="Slide Number Placeholder 2"/>
          <p:cNvSpPr>
            <a:spLocks noGrp="1"/>
          </p:cNvSpPr>
          <p:nvPr>
            <p:ph type="sldNum" sz="quarter" idx="12"/>
          </p:nvPr>
        </p:nvSpPr>
        <p:spPr/>
        <p:txBody>
          <a:bodyPr/>
          <a:lstStyle/>
          <a:p>
            <a:fld id="{571CD3C2-A472-4BA3-88D7-833F7D0C5725}" type="slidenum">
              <a:rPr lang="en-US" smtClean="0"/>
              <a:t>31</a:t>
            </a:fld>
            <a:endParaRPr lang="en-US"/>
          </a:p>
        </p:txBody>
      </p:sp>
    </p:spTree>
    <p:extLst>
      <p:ext uri="{BB962C8B-B14F-4D97-AF65-F5344CB8AC3E}">
        <p14:creationId xmlns:p14="http://schemas.microsoft.com/office/powerpoint/2010/main" val="115754888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6200"/>
            <a:ext cx="7848599" cy="533400"/>
          </a:xfrm>
        </p:spPr>
        <p:txBody>
          <a:bodyPr>
            <a:normAutofit fontScale="90000"/>
          </a:bodyPr>
          <a:lstStyle/>
          <a:p>
            <a:pPr algn="l"/>
            <a:r>
              <a:rPr lang="en-US" dirty="0" smtClean="0"/>
              <a:t/>
            </a:r>
            <a:br>
              <a:rPr lang="en-US" dirty="0" smtClean="0"/>
            </a:br>
            <a:r>
              <a:rPr lang="en-US" dirty="0" smtClean="0"/>
              <a:t>     </a:t>
            </a:r>
            <a:r>
              <a:rPr lang="en-US" sz="2900" b="1" dirty="0" smtClean="0">
                <a:solidFill>
                  <a:srgbClr val="FF0000"/>
                </a:solidFill>
                <a:effectLst>
                  <a:outerShdw blurRad="38100" dist="38100" dir="2700000" algn="tl">
                    <a:srgbClr val="000000">
                      <a:alpha val="43137"/>
                    </a:srgbClr>
                  </a:outerShdw>
                </a:effectLst>
                <a:latin typeface="Arial Narrow" panose="020B0606020202030204" pitchFamily="34" charset="0"/>
              </a:rPr>
              <a:t>POLICY OUTCOME INDICATORS AND TARGETS</a:t>
            </a:r>
            <a:r>
              <a:rPr lang="en-US" b="1" dirty="0" smtClean="0">
                <a:solidFill>
                  <a:srgbClr val="FF0000"/>
                </a:solidFill>
                <a:effectLst>
                  <a:outerShdw blurRad="38100" dist="38100" dir="2700000" algn="tl">
                    <a:srgbClr val="000000">
                      <a:alpha val="43137"/>
                    </a:srgbClr>
                  </a:outerShdw>
                </a:effectLst>
              </a:rPr>
              <a:t/>
            </a:r>
            <a:br>
              <a:rPr lang="en-US" b="1" dirty="0" smtClean="0">
                <a:solidFill>
                  <a:srgbClr val="FF0000"/>
                </a:solidFill>
                <a:effectLst>
                  <a:outerShdw blurRad="38100" dist="38100" dir="2700000" algn="tl">
                    <a:srgbClr val="000000">
                      <a:alpha val="43137"/>
                    </a:srgbClr>
                  </a:outerShdw>
                </a:effectLst>
              </a:rPr>
            </a:br>
            <a:endParaRPr lang="en-US" b="1" dirty="0">
              <a:solidFill>
                <a:srgbClr val="FF0000"/>
              </a:solidFill>
              <a:effectLst>
                <a:outerShdw blurRad="38100" dist="38100" dir="2700000" algn="tl">
                  <a:srgbClr val="000000">
                    <a:alpha val="43137"/>
                  </a:srgbClr>
                </a:outerShdw>
              </a:effectLst>
            </a:endParaRPr>
          </a:p>
        </p:txBody>
      </p:sp>
      <p:sp>
        <p:nvSpPr>
          <p:cNvPr id="4" name="Rectangle 1"/>
          <p:cNvSpPr>
            <a:spLocks noChangeArrowheads="1"/>
          </p:cNvSpPr>
          <p:nvPr/>
        </p:nvSpPr>
        <p:spPr bwMode="auto">
          <a:xfrm>
            <a:off x="457200" y="197008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769579235"/>
              </p:ext>
            </p:extLst>
          </p:nvPr>
        </p:nvGraphicFramePr>
        <p:xfrm>
          <a:off x="1" y="624154"/>
          <a:ext cx="9144001" cy="6097321"/>
        </p:xfrm>
        <a:graphic>
          <a:graphicData uri="http://schemas.openxmlformats.org/drawingml/2006/table">
            <a:tbl>
              <a:tblPr firstRow="1" firstCol="1" bandRow="1">
                <a:tableStyleId>{5940675A-B579-460E-94D1-54222C63F5DA}</a:tableStyleId>
              </a:tblPr>
              <a:tblGrid>
                <a:gridCol w="2041792"/>
                <a:gridCol w="1868582"/>
                <a:gridCol w="902257"/>
                <a:gridCol w="882316"/>
                <a:gridCol w="910647"/>
                <a:gridCol w="892132"/>
                <a:gridCol w="892132"/>
                <a:gridCol w="754143"/>
              </a:tblGrid>
              <a:tr h="1235943">
                <a:tc rowSpan="2">
                  <a:txBody>
                    <a:bodyPr/>
                    <a:lstStyle/>
                    <a:p>
                      <a:pPr algn="l">
                        <a:lnSpc>
                          <a:spcPct val="115000"/>
                        </a:lnSpc>
                        <a:spcAft>
                          <a:spcPts val="0"/>
                        </a:spcAft>
                      </a:pPr>
                      <a:r>
                        <a:rPr lang="en-GB" sz="1600" b="1" dirty="0">
                          <a:effectLst/>
                          <a:latin typeface="Arial Narrow" panose="020B0606020202030204" pitchFamily="34" charset="0"/>
                        </a:rPr>
                        <a:t>Outcome Indicator Description</a:t>
                      </a:r>
                      <a:endParaRPr lang="en-GB" sz="1600" b="1" dirty="0">
                        <a:effectLst/>
                        <a:latin typeface="Arial Narrow" panose="020B0606020202030204" pitchFamily="34" charset="0"/>
                        <a:ea typeface="Calibri"/>
                        <a:cs typeface="Times New Roman"/>
                      </a:endParaRPr>
                    </a:p>
                  </a:txBody>
                  <a:tcPr marL="36195" marR="36195" marT="0" marB="0" anchor="ctr"/>
                </a:tc>
                <a:tc rowSpan="2">
                  <a:txBody>
                    <a:bodyPr/>
                    <a:lstStyle/>
                    <a:p>
                      <a:pPr algn="l">
                        <a:lnSpc>
                          <a:spcPct val="115000"/>
                        </a:lnSpc>
                        <a:spcAft>
                          <a:spcPts val="0"/>
                        </a:spcAft>
                      </a:pPr>
                      <a:r>
                        <a:rPr lang="en-GB" sz="1600" b="1" dirty="0">
                          <a:effectLst/>
                          <a:latin typeface="Arial Narrow" panose="020B0606020202030204" pitchFamily="34" charset="0"/>
                        </a:rPr>
                        <a:t>Unit of Measurement</a:t>
                      </a:r>
                      <a:endParaRPr lang="en-GB" sz="1600" b="1" dirty="0">
                        <a:effectLst/>
                        <a:latin typeface="Arial Narrow" panose="020B0606020202030204" pitchFamily="34" charset="0"/>
                        <a:ea typeface="Calibri"/>
                        <a:cs typeface="Times New Roman"/>
                      </a:endParaRPr>
                    </a:p>
                  </a:txBody>
                  <a:tcPr marL="36195" marR="36195" marT="0" marB="0" anchor="ctr"/>
                </a:tc>
                <a:tc gridSpan="2">
                  <a:txBody>
                    <a:bodyPr/>
                    <a:lstStyle/>
                    <a:p>
                      <a:pPr algn="ctr">
                        <a:lnSpc>
                          <a:spcPct val="115000"/>
                        </a:lnSpc>
                        <a:spcAft>
                          <a:spcPts val="0"/>
                        </a:spcAft>
                      </a:pPr>
                      <a:r>
                        <a:rPr lang="en-GB" sz="1600" b="1" dirty="0">
                          <a:effectLst/>
                          <a:latin typeface="Arial Narrow" panose="020B0606020202030204" pitchFamily="34" charset="0"/>
                        </a:rPr>
                        <a:t>Baseline</a:t>
                      </a:r>
                      <a:endParaRPr lang="en-GB" sz="1600" b="1" dirty="0">
                        <a:effectLst/>
                        <a:latin typeface="Arial Narrow" panose="020B0606020202030204" pitchFamily="34" charset="0"/>
                        <a:ea typeface="Calibri"/>
                        <a:cs typeface="Times New Roman"/>
                      </a:endParaRPr>
                    </a:p>
                  </a:txBody>
                  <a:tcPr marL="36195" marR="36195" marT="0" marB="0" anchor="ctr"/>
                </a:tc>
                <a:tc hMerge="1">
                  <a:txBody>
                    <a:bodyPr/>
                    <a:lstStyle/>
                    <a:p>
                      <a:endParaRPr lang="en-GB"/>
                    </a:p>
                  </a:txBody>
                  <a:tcPr/>
                </a:tc>
                <a:tc gridSpan="2">
                  <a:txBody>
                    <a:bodyPr/>
                    <a:lstStyle/>
                    <a:p>
                      <a:pPr algn="ctr">
                        <a:lnSpc>
                          <a:spcPct val="115000"/>
                        </a:lnSpc>
                        <a:spcAft>
                          <a:spcPts val="0"/>
                        </a:spcAft>
                      </a:pPr>
                      <a:r>
                        <a:rPr lang="en-GB" sz="1600" b="1">
                          <a:effectLst/>
                          <a:latin typeface="Arial Narrow" panose="020B0606020202030204" pitchFamily="34" charset="0"/>
                        </a:rPr>
                        <a:t>Latest Status</a:t>
                      </a:r>
                      <a:endParaRPr lang="en-GB" sz="1600" b="1">
                        <a:effectLst/>
                        <a:latin typeface="Arial Narrow" panose="020B0606020202030204" pitchFamily="34" charset="0"/>
                        <a:ea typeface="Calibri"/>
                        <a:cs typeface="Times New Roman"/>
                      </a:endParaRPr>
                    </a:p>
                  </a:txBody>
                  <a:tcPr marL="36195" marR="36195" marT="0" marB="0" anchor="ctr"/>
                </a:tc>
                <a:tc hMerge="1">
                  <a:txBody>
                    <a:bodyPr/>
                    <a:lstStyle/>
                    <a:p>
                      <a:endParaRPr lang="en-GB"/>
                    </a:p>
                  </a:txBody>
                  <a:tcPr/>
                </a:tc>
                <a:tc gridSpan="2">
                  <a:txBody>
                    <a:bodyPr/>
                    <a:lstStyle/>
                    <a:p>
                      <a:pPr algn="ctr">
                        <a:lnSpc>
                          <a:spcPct val="115000"/>
                        </a:lnSpc>
                        <a:spcAft>
                          <a:spcPts val="0"/>
                        </a:spcAft>
                      </a:pPr>
                      <a:r>
                        <a:rPr lang="en-GB" sz="1600" b="1" dirty="0">
                          <a:effectLst/>
                          <a:latin typeface="Arial Narrow" panose="020B0606020202030204" pitchFamily="34" charset="0"/>
                        </a:rPr>
                        <a:t>Target</a:t>
                      </a:r>
                      <a:endParaRPr lang="en-GB" sz="1600" b="1" dirty="0">
                        <a:effectLst/>
                        <a:latin typeface="Arial Narrow" panose="020B0606020202030204" pitchFamily="34" charset="0"/>
                        <a:ea typeface="Calibri"/>
                        <a:cs typeface="Times New Roman"/>
                      </a:endParaRPr>
                    </a:p>
                  </a:txBody>
                  <a:tcPr marL="36195" marR="36195" marT="0" marB="0" anchor="ctr"/>
                </a:tc>
                <a:tc hMerge="1">
                  <a:txBody>
                    <a:bodyPr/>
                    <a:lstStyle/>
                    <a:p>
                      <a:endParaRPr lang="en-GB"/>
                    </a:p>
                  </a:txBody>
                  <a:tcPr/>
                </a:tc>
              </a:tr>
              <a:tr h="906359">
                <a:tc vMerge="1">
                  <a:txBody>
                    <a:bodyPr/>
                    <a:lstStyle/>
                    <a:p>
                      <a:endParaRPr lang="en-GB"/>
                    </a:p>
                  </a:txBody>
                  <a:tcPr/>
                </a:tc>
                <a:tc vMerge="1">
                  <a:txBody>
                    <a:bodyPr/>
                    <a:lstStyle/>
                    <a:p>
                      <a:endParaRPr lang="en-GB"/>
                    </a:p>
                  </a:txBody>
                  <a:tcPr/>
                </a:tc>
                <a:tc>
                  <a:txBody>
                    <a:bodyPr/>
                    <a:lstStyle/>
                    <a:p>
                      <a:pPr algn="l">
                        <a:lnSpc>
                          <a:spcPct val="115000"/>
                        </a:lnSpc>
                        <a:spcAft>
                          <a:spcPts val="0"/>
                        </a:spcAft>
                      </a:pPr>
                      <a:r>
                        <a:rPr lang="en-GB" sz="1600" b="1" dirty="0">
                          <a:effectLst/>
                          <a:latin typeface="Arial Narrow" panose="020B0606020202030204" pitchFamily="34" charset="0"/>
                        </a:rPr>
                        <a:t>Year</a:t>
                      </a:r>
                      <a:endParaRPr lang="en-GB" sz="1600" b="1" dirty="0">
                        <a:effectLst/>
                        <a:latin typeface="Arial Narrow" panose="020B0606020202030204" pitchFamily="34" charset="0"/>
                        <a:ea typeface="Calibri"/>
                        <a:cs typeface="Times New Roman"/>
                      </a:endParaRPr>
                    </a:p>
                  </a:txBody>
                  <a:tcPr marL="36195" marR="36195" marT="0" marB="0" anchor="ctr"/>
                </a:tc>
                <a:tc>
                  <a:txBody>
                    <a:bodyPr/>
                    <a:lstStyle/>
                    <a:p>
                      <a:pPr algn="ctr">
                        <a:lnSpc>
                          <a:spcPct val="115000"/>
                        </a:lnSpc>
                        <a:spcAft>
                          <a:spcPts val="0"/>
                        </a:spcAft>
                      </a:pPr>
                      <a:r>
                        <a:rPr lang="en-GB" sz="1600" b="1" dirty="0">
                          <a:effectLst/>
                          <a:latin typeface="Arial Narrow" panose="020B0606020202030204" pitchFamily="34" charset="0"/>
                        </a:rPr>
                        <a:t>Value</a:t>
                      </a:r>
                      <a:endParaRPr lang="en-GB" sz="1600" b="1" dirty="0">
                        <a:effectLst/>
                        <a:latin typeface="Arial Narrow" panose="020B0606020202030204" pitchFamily="34" charset="0"/>
                        <a:ea typeface="Calibri"/>
                        <a:cs typeface="Times New Roman"/>
                      </a:endParaRPr>
                    </a:p>
                  </a:txBody>
                  <a:tcPr marL="36195" marR="36195" marT="0" marB="0" anchor="ctr"/>
                </a:tc>
                <a:tc>
                  <a:txBody>
                    <a:bodyPr/>
                    <a:lstStyle/>
                    <a:p>
                      <a:pPr algn="ctr">
                        <a:lnSpc>
                          <a:spcPct val="115000"/>
                        </a:lnSpc>
                        <a:spcAft>
                          <a:spcPts val="0"/>
                        </a:spcAft>
                      </a:pPr>
                      <a:r>
                        <a:rPr lang="en-GB" sz="1600" b="1" dirty="0">
                          <a:effectLst/>
                          <a:latin typeface="Arial Narrow" panose="020B0606020202030204" pitchFamily="34" charset="0"/>
                        </a:rPr>
                        <a:t>Year</a:t>
                      </a:r>
                      <a:endParaRPr lang="en-GB" sz="1600" b="1" dirty="0">
                        <a:effectLst/>
                        <a:latin typeface="Arial Narrow" panose="020B0606020202030204" pitchFamily="34" charset="0"/>
                        <a:ea typeface="Calibri"/>
                        <a:cs typeface="Times New Roman"/>
                      </a:endParaRPr>
                    </a:p>
                  </a:txBody>
                  <a:tcPr marL="36195" marR="36195" marT="0" marB="0" anchor="ctr"/>
                </a:tc>
                <a:tc>
                  <a:txBody>
                    <a:bodyPr/>
                    <a:lstStyle/>
                    <a:p>
                      <a:pPr algn="ctr">
                        <a:lnSpc>
                          <a:spcPct val="115000"/>
                        </a:lnSpc>
                        <a:spcAft>
                          <a:spcPts val="0"/>
                        </a:spcAft>
                      </a:pPr>
                      <a:r>
                        <a:rPr lang="en-GB" sz="1600" b="1" dirty="0">
                          <a:effectLst/>
                          <a:latin typeface="Arial Narrow" panose="020B0606020202030204" pitchFamily="34" charset="0"/>
                        </a:rPr>
                        <a:t>Value</a:t>
                      </a:r>
                      <a:endParaRPr lang="en-GB" sz="1600" b="1" dirty="0">
                        <a:effectLst/>
                        <a:latin typeface="Arial Narrow" panose="020B0606020202030204" pitchFamily="34" charset="0"/>
                        <a:ea typeface="Calibri"/>
                        <a:cs typeface="Times New Roman"/>
                      </a:endParaRPr>
                    </a:p>
                  </a:txBody>
                  <a:tcPr marL="36195" marR="36195" marT="0" marB="0" anchor="ctr"/>
                </a:tc>
                <a:tc>
                  <a:txBody>
                    <a:bodyPr/>
                    <a:lstStyle/>
                    <a:p>
                      <a:pPr algn="ctr">
                        <a:lnSpc>
                          <a:spcPct val="115000"/>
                        </a:lnSpc>
                        <a:spcAft>
                          <a:spcPts val="0"/>
                        </a:spcAft>
                      </a:pPr>
                      <a:r>
                        <a:rPr lang="en-GB" sz="1600" b="1" dirty="0">
                          <a:effectLst/>
                          <a:latin typeface="Arial Narrow" panose="020B0606020202030204" pitchFamily="34" charset="0"/>
                        </a:rPr>
                        <a:t>Year</a:t>
                      </a:r>
                      <a:endParaRPr lang="en-GB" sz="1600" b="1" dirty="0">
                        <a:effectLst/>
                        <a:latin typeface="Arial Narrow" panose="020B0606020202030204" pitchFamily="34" charset="0"/>
                        <a:ea typeface="Calibri"/>
                        <a:cs typeface="Times New Roman"/>
                      </a:endParaRPr>
                    </a:p>
                  </a:txBody>
                  <a:tcPr marL="36195" marR="36195" marT="0" marB="0" anchor="ctr"/>
                </a:tc>
                <a:tc>
                  <a:txBody>
                    <a:bodyPr/>
                    <a:lstStyle/>
                    <a:p>
                      <a:pPr algn="ctr">
                        <a:lnSpc>
                          <a:spcPct val="115000"/>
                        </a:lnSpc>
                        <a:spcAft>
                          <a:spcPts val="0"/>
                        </a:spcAft>
                      </a:pPr>
                      <a:r>
                        <a:rPr lang="en-GB" sz="1600" b="1" dirty="0">
                          <a:effectLst/>
                          <a:latin typeface="Arial Narrow" panose="020B0606020202030204" pitchFamily="34" charset="0"/>
                        </a:rPr>
                        <a:t>Value</a:t>
                      </a:r>
                      <a:endParaRPr lang="en-GB" sz="1600" b="1" dirty="0">
                        <a:effectLst/>
                        <a:latin typeface="Arial Narrow" panose="020B0606020202030204" pitchFamily="34" charset="0"/>
                        <a:ea typeface="Calibri"/>
                        <a:cs typeface="Times New Roman"/>
                      </a:endParaRPr>
                    </a:p>
                  </a:txBody>
                  <a:tcPr marL="36195" marR="36195" marT="0" marB="0" anchor="ctr"/>
                </a:tc>
              </a:tr>
              <a:tr h="1483132">
                <a:tc>
                  <a:txBody>
                    <a:bodyPr/>
                    <a:lstStyle/>
                    <a:p>
                      <a:pPr algn="l">
                        <a:lnSpc>
                          <a:spcPct val="115000"/>
                        </a:lnSpc>
                        <a:spcAft>
                          <a:spcPts val="0"/>
                        </a:spcAft>
                      </a:pPr>
                      <a:r>
                        <a:rPr lang="en-GB" sz="1800" dirty="0" smtClean="0">
                          <a:effectLst/>
                          <a:latin typeface="Arial Narrow" panose="020B0606020202030204" pitchFamily="34" charset="0"/>
                          <a:ea typeface="Calibri"/>
                          <a:cs typeface="Times New Roman"/>
                        </a:rPr>
                        <a:t>Economic empowerment of PWDs</a:t>
                      </a:r>
                      <a:endParaRPr lang="en-GB" sz="1800" dirty="0">
                        <a:effectLst/>
                        <a:latin typeface="Arial Narrow" panose="020B0606020202030204" pitchFamily="34" charset="0"/>
                        <a:ea typeface="Calibri"/>
                        <a:cs typeface="Times New Roman"/>
                      </a:endParaRPr>
                    </a:p>
                  </a:txBody>
                  <a:tcPr marL="36195" marR="36195" marT="0" marB="0" anchor="ctr"/>
                </a:tc>
                <a:tc>
                  <a:txBody>
                    <a:bodyPr/>
                    <a:lstStyle/>
                    <a:p>
                      <a:pPr algn="l">
                        <a:lnSpc>
                          <a:spcPct val="115000"/>
                        </a:lnSpc>
                        <a:spcAft>
                          <a:spcPts val="0"/>
                        </a:spcAft>
                      </a:pPr>
                      <a:r>
                        <a:rPr lang="en-GB" sz="1800" dirty="0" smtClean="0">
                          <a:effectLst/>
                          <a:latin typeface="Arial Narrow" panose="020B0606020202030204" pitchFamily="34" charset="0"/>
                          <a:ea typeface="Calibri"/>
                          <a:cs typeface="Times New Roman"/>
                        </a:rPr>
                        <a:t>No</a:t>
                      </a:r>
                      <a:r>
                        <a:rPr lang="en-GB" sz="1800" baseline="0" dirty="0" smtClean="0">
                          <a:effectLst/>
                          <a:latin typeface="Arial Narrow" panose="020B0606020202030204" pitchFamily="34" charset="0"/>
                          <a:ea typeface="Calibri"/>
                          <a:cs typeface="Times New Roman"/>
                        </a:rPr>
                        <a:t> of PWDs supported</a:t>
                      </a:r>
                      <a:endParaRPr lang="en-GB" sz="1800" dirty="0">
                        <a:effectLst/>
                        <a:latin typeface="Arial Narrow" panose="020B0606020202030204" pitchFamily="34" charset="0"/>
                        <a:ea typeface="Calibri"/>
                        <a:cs typeface="Times New Roman"/>
                      </a:endParaRPr>
                    </a:p>
                  </a:txBody>
                  <a:tcPr marL="36195" marR="36195" marT="0" marB="0" anchor="ctr"/>
                </a:tc>
                <a:tc>
                  <a:txBody>
                    <a:bodyPr/>
                    <a:lstStyle/>
                    <a:p>
                      <a:pPr algn="ctr">
                        <a:lnSpc>
                          <a:spcPct val="115000"/>
                        </a:lnSpc>
                        <a:spcAft>
                          <a:spcPts val="0"/>
                        </a:spcAft>
                      </a:pPr>
                      <a:r>
                        <a:rPr lang="en-GB" sz="2000" dirty="0" smtClean="0">
                          <a:effectLst/>
                          <a:latin typeface="Arial Narrow" panose="020B0606020202030204" pitchFamily="34" charset="0"/>
                          <a:ea typeface="Calibri"/>
                          <a:cs typeface="Times New Roman"/>
                        </a:rPr>
                        <a:t>2018</a:t>
                      </a:r>
                      <a:endParaRPr lang="en-GB" sz="2000" dirty="0">
                        <a:effectLst/>
                        <a:latin typeface="Arial Narrow" panose="020B0606020202030204" pitchFamily="34" charset="0"/>
                        <a:ea typeface="Calibri"/>
                        <a:cs typeface="Times New Roman"/>
                      </a:endParaRPr>
                    </a:p>
                  </a:txBody>
                  <a:tcPr marL="36195" marR="36195" marT="0" marB="0" anchor="ctr"/>
                </a:tc>
                <a:tc>
                  <a:txBody>
                    <a:bodyPr/>
                    <a:lstStyle/>
                    <a:p>
                      <a:pPr algn="ctr">
                        <a:lnSpc>
                          <a:spcPct val="115000"/>
                        </a:lnSpc>
                        <a:spcAft>
                          <a:spcPts val="0"/>
                        </a:spcAft>
                      </a:pPr>
                      <a:r>
                        <a:rPr lang="en-GB" sz="2000" dirty="0" smtClean="0">
                          <a:effectLst/>
                          <a:latin typeface="Arial Narrow" panose="020B0606020202030204" pitchFamily="34" charset="0"/>
                          <a:ea typeface="Calibri"/>
                          <a:cs typeface="Times New Roman"/>
                        </a:rPr>
                        <a:t>145</a:t>
                      </a:r>
                      <a:endParaRPr lang="en-GB" sz="2000" dirty="0">
                        <a:effectLst/>
                        <a:latin typeface="Arial Narrow" panose="020B0606020202030204" pitchFamily="34" charset="0"/>
                        <a:ea typeface="Calibri"/>
                        <a:cs typeface="Times New Roman"/>
                      </a:endParaRPr>
                    </a:p>
                  </a:txBody>
                  <a:tcPr marL="36195" marR="36195" marT="0" marB="0" anchor="ctr"/>
                </a:tc>
                <a:tc>
                  <a:txBody>
                    <a:bodyPr/>
                    <a:lstStyle/>
                    <a:p>
                      <a:pPr algn="ctr"/>
                      <a:r>
                        <a:rPr lang="en-US" sz="2000" dirty="0" smtClean="0"/>
                        <a:t>2019</a:t>
                      </a:r>
                      <a:endParaRPr lang="en-US" sz="2000" dirty="0"/>
                    </a:p>
                  </a:txBody>
                  <a:tcPr marL="36195" marR="36195" marT="0" marB="0" anchor="ctr"/>
                </a:tc>
                <a:tc>
                  <a:txBody>
                    <a:bodyPr/>
                    <a:lstStyle/>
                    <a:p>
                      <a:pPr algn="ctr"/>
                      <a:r>
                        <a:rPr lang="en-US" sz="2000" dirty="0" smtClean="0"/>
                        <a:t>33</a:t>
                      </a:r>
                      <a:endParaRPr lang="en-US" sz="2000" dirty="0"/>
                    </a:p>
                  </a:txBody>
                  <a:tcPr marL="36195" marR="36195" marT="0" marB="0" anchor="ctr"/>
                </a:tc>
                <a:tc>
                  <a:txBody>
                    <a:bodyPr/>
                    <a:lstStyle/>
                    <a:p>
                      <a:pPr algn="ctr"/>
                      <a:r>
                        <a:rPr lang="en-US" sz="2000" dirty="0" smtClean="0"/>
                        <a:t>2020</a:t>
                      </a:r>
                      <a:endParaRPr lang="en-US" sz="2000" dirty="0"/>
                    </a:p>
                  </a:txBody>
                  <a:tcPr marL="36195" marR="36195" marT="0" marB="0" anchor="ctr"/>
                </a:tc>
                <a:tc>
                  <a:txBody>
                    <a:bodyPr/>
                    <a:lstStyle/>
                    <a:p>
                      <a:pPr algn="ctr"/>
                      <a:r>
                        <a:rPr lang="en-US" sz="2000" dirty="0" smtClean="0"/>
                        <a:t>120</a:t>
                      </a:r>
                      <a:endParaRPr lang="en-US" sz="2000" dirty="0"/>
                    </a:p>
                  </a:txBody>
                  <a:tcPr marL="36195" marR="36195" marT="0" marB="0" anchor="ctr"/>
                </a:tc>
              </a:tr>
              <a:tr h="1483132">
                <a:tc>
                  <a:txBody>
                    <a:bodyPr/>
                    <a:lstStyle/>
                    <a:p>
                      <a:pPr algn="l">
                        <a:lnSpc>
                          <a:spcPct val="115000"/>
                        </a:lnSpc>
                        <a:spcAft>
                          <a:spcPts val="0"/>
                        </a:spcAft>
                      </a:pPr>
                      <a:r>
                        <a:rPr lang="en-GB" sz="1800" dirty="0" smtClean="0">
                          <a:effectLst/>
                          <a:latin typeface="Arial Narrow" panose="020B0606020202030204" pitchFamily="34" charset="0"/>
                          <a:ea typeface="Calibri"/>
                          <a:cs typeface="Times New Roman"/>
                        </a:rPr>
                        <a:t>Alleviate</a:t>
                      </a:r>
                      <a:r>
                        <a:rPr lang="en-GB" sz="1800" baseline="0" dirty="0" smtClean="0">
                          <a:effectLst/>
                          <a:latin typeface="Arial Narrow" panose="020B0606020202030204" pitchFamily="34" charset="0"/>
                          <a:ea typeface="Calibri"/>
                          <a:cs typeface="Times New Roman"/>
                        </a:rPr>
                        <a:t> extreme poverty</a:t>
                      </a:r>
                      <a:endParaRPr lang="en-GB" sz="1800" dirty="0">
                        <a:effectLst/>
                        <a:latin typeface="Arial Narrow" panose="020B0606020202030204" pitchFamily="34" charset="0"/>
                        <a:ea typeface="Calibri"/>
                        <a:cs typeface="Times New Roman"/>
                      </a:endParaRPr>
                    </a:p>
                  </a:txBody>
                  <a:tcPr marL="36195" marR="36195" marT="0" marB="0" anchor="ctr"/>
                </a:tc>
                <a:tc>
                  <a:txBody>
                    <a:bodyPr/>
                    <a:lstStyle/>
                    <a:p>
                      <a:pPr algn="l">
                        <a:lnSpc>
                          <a:spcPct val="115000"/>
                        </a:lnSpc>
                        <a:spcAft>
                          <a:spcPts val="0"/>
                        </a:spcAft>
                      </a:pPr>
                      <a:r>
                        <a:rPr lang="en-GB" sz="1800" dirty="0" smtClean="0">
                          <a:effectLst/>
                          <a:latin typeface="Arial Narrow" panose="020B0606020202030204" pitchFamily="34" charset="0"/>
                          <a:ea typeface="Calibri"/>
                          <a:cs typeface="Times New Roman"/>
                        </a:rPr>
                        <a:t>Number of persons</a:t>
                      </a:r>
                      <a:r>
                        <a:rPr lang="en-GB" sz="1800" baseline="0" dirty="0" smtClean="0">
                          <a:effectLst/>
                          <a:latin typeface="Arial Narrow" panose="020B0606020202030204" pitchFamily="34" charset="0"/>
                          <a:ea typeface="Calibri"/>
                          <a:cs typeface="Times New Roman"/>
                        </a:rPr>
                        <a:t> supported</a:t>
                      </a:r>
                      <a:endParaRPr lang="en-GB" sz="1800" dirty="0">
                        <a:effectLst/>
                        <a:latin typeface="Arial Narrow" panose="020B0606020202030204" pitchFamily="34" charset="0"/>
                        <a:ea typeface="Calibri"/>
                        <a:cs typeface="Times New Roman"/>
                      </a:endParaRPr>
                    </a:p>
                  </a:txBody>
                  <a:tcPr marL="36195" marR="36195" marT="0" marB="0" anchor="ctr"/>
                </a:tc>
                <a:tc>
                  <a:txBody>
                    <a:bodyPr/>
                    <a:lstStyle/>
                    <a:p>
                      <a:pPr algn="ctr">
                        <a:lnSpc>
                          <a:spcPct val="115000"/>
                        </a:lnSpc>
                        <a:spcAft>
                          <a:spcPts val="0"/>
                        </a:spcAft>
                      </a:pPr>
                      <a:r>
                        <a:rPr lang="en-GB" sz="2000" dirty="0" smtClean="0">
                          <a:effectLst/>
                          <a:latin typeface="Arial Narrow" panose="020B0606020202030204" pitchFamily="34" charset="0"/>
                          <a:ea typeface="Calibri"/>
                          <a:cs typeface="Times New Roman"/>
                        </a:rPr>
                        <a:t>2018</a:t>
                      </a:r>
                      <a:endParaRPr lang="en-GB" sz="2000" dirty="0">
                        <a:effectLst/>
                        <a:latin typeface="Arial Narrow" panose="020B0606020202030204" pitchFamily="34" charset="0"/>
                        <a:ea typeface="Calibri"/>
                        <a:cs typeface="Times New Roman"/>
                      </a:endParaRPr>
                    </a:p>
                  </a:txBody>
                  <a:tcPr marL="36195" marR="36195" marT="0" marB="0" anchor="ctr"/>
                </a:tc>
                <a:tc>
                  <a:txBody>
                    <a:bodyPr/>
                    <a:lstStyle/>
                    <a:p>
                      <a:pPr algn="ctr">
                        <a:lnSpc>
                          <a:spcPct val="115000"/>
                        </a:lnSpc>
                        <a:spcAft>
                          <a:spcPts val="0"/>
                        </a:spcAft>
                      </a:pPr>
                      <a:r>
                        <a:rPr lang="en-GB" sz="2000" dirty="0" smtClean="0">
                          <a:effectLst/>
                          <a:latin typeface="Arial Narrow" panose="020B0606020202030204" pitchFamily="34" charset="0"/>
                          <a:ea typeface="Calibri"/>
                          <a:cs typeface="Times New Roman"/>
                        </a:rPr>
                        <a:t>275</a:t>
                      </a:r>
                      <a:endParaRPr lang="en-GB" sz="2000" dirty="0">
                        <a:effectLst/>
                        <a:latin typeface="Arial Narrow" panose="020B0606020202030204" pitchFamily="34" charset="0"/>
                        <a:ea typeface="Calibri"/>
                        <a:cs typeface="Times New Roman"/>
                      </a:endParaRPr>
                    </a:p>
                  </a:txBody>
                  <a:tcPr marL="36195" marR="36195" marT="0" marB="0" anchor="ctr"/>
                </a:tc>
                <a:tc>
                  <a:txBody>
                    <a:bodyPr/>
                    <a:lstStyle/>
                    <a:p>
                      <a:pPr algn="ctr"/>
                      <a:r>
                        <a:rPr lang="en-US" sz="2000" dirty="0" smtClean="0"/>
                        <a:t>2019</a:t>
                      </a:r>
                      <a:endParaRPr lang="en-US" sz="2000" dirty="0"/>
                    </a:p>
                  </a:txBody>
                  <a:tcPr marL="36195" marR="36195" marT="0" marB="0" anchor="ctr"/>
                </a:tc>
                <a:tc>
                  <a:txBody>
                    <a:bodyPr/>
                    <a:lstStyle/>
                    <a:p>
                      <a:pPr algn="ctr"/>
                      <a:r>
                        <a:rPr lang="en-US" sz="2000" dirty="0" smtClean="0"/>
                        <a:t>402</a:t>
                      </a:r>
                      <a:endParaRPr lang="en-US" sz="2000" dirty="0"/>
                    </a:p>
                  </a:txBody>
                  <a:tcPr marL="36195" marR="36195" marT="0" marB="0" anchor="ctr"/>
                </a:tc>
                <a:tc>
                  <a:txBody>
                    <a:bodyPr/>
                    <a:lstStyle/>
                    <a:p>
                      <a:pPr algn="ctr"/>
                      <a:r>
                        <a:rPr lang="en-US" sz="2000" dirty="0" smtClean="0"/>
                        <a:t>2020</a:t>
                      </a:r>
                      <a:endParaRPr lang="en-US" sz="2000" dirty="0"/>
                    </a:p>
                  </a:txBody>
                  <a:tcPr marL="36195" marR="36195" marT="0" marB="0" anchor="ctr"/>
                </a:tc>
                <a:tc>
                  <a:txBody>
                    <a:bodyPr/>
                    <a:lstStyle/>
                    <a:p>
                      <a:pPr algn="ctr"/>
                      <a:r>
                        <a:rPr lang="en-US" sz="2000" dirty="0" smtClean="0"/>
                        <a:t>500</a:t>
                      </a:r>
                      <a:endParaRPr lang="en-US" sz="2000" dirty="0"/>
                    </a:p>
                  </a:txBody>
                  <a:tcPr marL="36195" marR="36195" marT="0" marB="0" anchor="ctr"/>
                </a:tc>
              </a:tr>
              <a:tr h="988755">
                <a:tc>
                  <a:txBody>
                    <a:bodyPr/>
                    <a:lstStyle/>
                    <a:p>
                      <a:pPr algn="l">
                        <a:lnSpc>
                          <a:spcPct val="115000"/>
                        </a:lnSpc>
                        <a:spcAft>
                          <a:spcPts val="0"/>
                        </a:spcAft>
                      </a:pPr>
                      <a:r>
                        <a:rPr lang="en-GB" sz="1800" dirty="0" smtClean="0">
                          <a:effectLst/>
                          <a:latin typeface="Arial Narrow" panose="020B0606020202030204" pitchFamily="34" charset="0"/>
                          <a:ea typeface="Calibri"/>
                          <a:cs typeface="Times New Roman"/>
                        </a:rPr>
                        <a:t>Child right</a:t>
                      </a:r>
                      <a:r>
                        <a:rPr lang="en-GB" sz="1800" baseline="0" dirty="0" smtClean="0">
                          <a:effectLst/>
                          <a:latin typeface="Arial Narrow" panose="020B0606020202030204" pitchFamily="34" charset="0"/>
                          <a:ea typeface="Calibri"/>
                          <a:cs typeface="Times New Roman"/>
                        </a:rPr>
                        <a:t> and family welfare promoted</a:t>
                      </a:r>
                      <a:endParaRPr lang="en-GB" sz="1800" dirty="0">
                        <a:effectLst/>
                        <a:latin typeface="Arial Narrow" panose="020B0606020202030204" pitchFamily="34" charset="0"/>
                        <a:ea typeface="Calibri"/>
                        <a:cs typeface="Times New Roman"/>
                      </a:endParaRPr>
                    </a:p>
                  </a:txBody>
                  <a:tcPr marL="36195" marR="36195" marT="0" marB="0" anchor="ctr"/>
                </a:tc>
                <a:tc>
                  <a:txBody>
                    <a:bodyPr/>
                    <a:lstStyle/>
                    <a:p>
                      <a:pPr algn="l">
                        <a:lnSpc>
                          <a:spcPct val="115000"/>
                        </a:lnSpc>
                        <a:spcAft>
                          <a:spcPts val="0"/>
                        </a:spcAft>
                      </a:pPr>
                      <a:r>
                        <a:rPr lang="en-GB" sz="1800" dirty="0" smtClean="0">
                          <a:effectLst/>
                          <a:latin typeface="Arial Narrow" panose="020B0606020202030204" pitchFamily="34" charset="0"/>
                          <a:ea typeface="Calibri"/>
                          <a:cs typeface="Times New Roman"/>
                        </a:rPr>
                        <a:t>No of cases</a:t>
                      </a:r>
                      <a:r>
                        <a:rPr lang="en-GB" sz="1800" baseline="0" dirty="0" smtClean="0">
                          <a:effectLst/>
                          <a:latin typeface="Arial Narrow" panose="020B0606020202030204" pitchFamily="34" charset="0"/>
                          <a:ea typeface="Calibri"/>
                          <a:cs typeface="Times New Roman"/>
                        </a:rPr>
                        <a:t> resolved</a:t>
                      </a:r>
                      <a:endParaRPr lang="en-GB" sz="1800" dirty="0">
                        <a:effectLst/>
                        <a:latin typeface="Arial Narrow" panose="020B0606020202030204" pitchFamily="34" charset="0"/>
                        <a:ea typeface="Calibri"/>
                        <a:cs typeface="Times New Roman"/>
                      </a:endParaRPr>
                    </a:p>
                  </a:txBody>
                  <a:tcPr marL="36195" marR="36195" marT="0" marB="0" anchor="ctr"/>
                </a:tc>
                <a:tc>
                  <a:txBody>
                    <a:bodyPr/>
                    <a:lstStyle/>
                    <a:p>
                      <a:pPr algn="ctr">
                        <a:lnSpc>
                          <a:spcPct val="115000"/>
                        </a:lnSpc>
                        <a:spcAft>
                          <a:spcPts val="0"/>
                        </a:spcAft>
                      </a:pPr>
                      <a:r>
                        <a:rPr lang="en-GB" sz="2000" dirty="0" smtClean="0">
                          <a:effectLst/>
                          <a:latin typeface="Arial Narrow" panose="020B0606020202030204" pitchFamily="34" charset="0"/>
                          <a:ea typeface="Calibri"/>
                          <a:cs typeface="Times New Roman"/>
                        </a:rPr>
                        <a:t>2018</a:t>
                      </a:r>
                      <a:endParaRPr lang="en-GB" sz="2000" dirty="0">
                        <a:effectLst/>
                        <a:latin typeface="Arial Narrow" panose="020B0606020202030204" pitchFamily="34" charset="0"/>
                        <a:ea typeface="Calibri"/>
                        <a:cs typeface="Times New Roman"/>
                      </a:endParaRPr>
                    </a:p>
                  </a:txBody>
                  <a:tcPr marL="36195" marR="36195" marT="0" marB="0" anchor="ctr"/>
                </a:tc>
                <a:tc>
                  <a:txBody>
                    <a:bodyPr/>
                    <a:lstStyle/>
                    <a:p>
                      <a:pPr algn="ctr">
                        <a:lnSpc>
                          <a:spcPct val="115000"/>
                        </a:lnSpc>
                        <a:spcAft>
                          <a:spcPts val="0"/>
                        </a:spcAft>
                      </a:pPr>
                      <a:r>
                        <a:rPr lang="en-GB" sz="2000" dirty="0" smtClean="0">
                          <a:effectLst/>
                          <a:latin typeface="Arial Narrow" panose="020B0606020202030204" pitchFamily="34" charset="0"/>
                          <a:ea typeface="Calibri"/>
                          <a:cs typeface="Times New Roman"/>
                        </a:rPr>
                        <a:t>134</a:t>
                      </a:r>
                      <a:endParaRPr lang="en-GB" sz="2000" dirty="0">
                        <a:effectLst/>
                        <a:latin typeface="Arial Narrow" panose="020B0606020202030204" pitchFamily="34" charset="0"/>
                        <a:ea typeface="Calibri"/>
                        <a:cs typeface="Times New Roman"/>
                      </a:endParaRPr>
                    </a:p>
                  </a:txBody>
                  <a:tcPr marL="36195" marR="36195" marT="0" marB="0" anchor="ctr"/>
                </a:tc>
                <a:tc>
                  <a:txBody>
                    <a:bodyPr/>
                    <a:lstStyle/>
                    <a:p>
                      <a:pPr algn="ctr"/>
                      <a:r>
                        <a:rPr lang="en-US" sz="2000" dirty="0" smtClean="0"/>
                        <a:t>2019</a:t>
                      </a:r>
                      <a:endParaRPr lang="en-US" sz="2000" dirty="0"/>
                    </a:p>
                  </a:txBody>
                  <a:tcPr marL="36195" marR="36195" marT="0" marB="0" anchor="ctr"/>
                </a:tc>
                <a:tc>
                  <a:txBody>
                    <a:bodyPr/>
                    <a:lstStyle/>
                    <a:p>
                      <a:pPr algn="ctr"/>
                      <a:r>
                        <a:rPr lang="en-US" sz="2000" dirty="0" smtClean="0"/>
                        <a:t>100</a:t>
                      </a:r>
                      <a:endParaRPr lang="en-US" sz="2000" dirty="0"/>
                    </a:p>
                  </a:txBody>
                  <a:tcPr marL="36195" marR="36195" marT="0" marB="0" anchor="ctr"/>
                </a:tc>
                <a:tc>
                  <a:txBody>
                    <a:bodyPr/>
                    <a:lstStyle/>
                    <a:p>
                      <a:pPr algn="ctr"/>
                      <a:r>
                        <a:rPr lang="en-US" sz="2000" dirty="0" smtClean="0"/>
                        <a:t>2020</a:t>
                      </a:r>
                      <a:endParaRPr lang="en-US" sz="2000" dirty="0"/>
                    </a:p>
                  </a:txBody>
                  <a:tcPr marL="36195" marR="36195" marT="0" marB="0" anchor="ctr"/>
                </a:tc>
                <a:tc>
                  <a:txBody>
                    <a:bodyPr/>
                    <a:lstStyle/>
                    <a:p>
                      <a:pPr algn="ctr"/>
                      <a:r>
                        <a:rPr lang="en-US" sz="2000" dirty="0" smtClean="0"/>
                        <a:t>152</a:t>
                      </a:r>
                      <a:endParaRPr lang="en-US" sz="2000" dirty="0"/>
                    </a:p>
                  </a:txBody>
                  <a:tcPr marL="36195" marR="36195" marT="0" marB="0" anchor="ctr"/>
                </a:tc>
              </a:tr>
            </a:tbl>
          </a:graphicData>
        </a:graphic>
      </p:graphicFrame>
      <p:sp>
        <p:nvSpPr>
          <p:cNvPr id="3" name="Slide Number Placeholder 2"/>
          <p:cNvSpPr>
            <a:spLocks noGrp="1"/>
          </p:cNvSpPr>
          <p:nvPr>
            <p:ph type="sldNum" sz="quarter" idx="12"/>
          </p:nvPr>
        </p:nvSpPr>
        <p:spPr/>
        <p:txBody>
          <a:bodyPr/>
          <a:lstStyle/>
          <a:p>
            <a:fld id="{571CD3C2-A472-4BA3-88D7-833F7D0C5725}" type="slidenum">
              <a:rPr lang="en-US" smtClean="0"/>
              <a:t>32</a:t>
            </a:fld>
            <a:endParaRPr lang="en-US"/>
          </a:p>
        </p:txBody>
      </p:sp>
    </p:spTree>
    <p:extLst>
      <p:ext uri="{BB962C8B-B14F-4D97-AF65-F5344CB8AC3E}">
        <p14:creationId xmlns:p14="http://schemas.microsoft.com/office/powerpoint/2010/main" val="353131385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457200"/>
          </a:xfrm>
        </p:spPr>
        <p:txBody>
          <a:bodyPr>
            <a:normAutofit/>
          </a:bodyPr>
          <a:lstStyle/>
          <a:p>
            <a:r>
              <a:rPr lang="en-GB" sz="2000" b="1" dirty="0" smtClean="0">
                <a:solidFill>
                  <a:srgbClr val="C00000"/>
                </a:solidFill>
                <a:effectLst>
                  <a:outerShdw blurRad="38100" dist="38100" dir="2700000" algn="tl">
                    <a:srgbClr val="000000">
                      <a:alpha val="43137"/>
                    </a:srgbClr>
                  </a:outerShdw>
                </a:effectLst>
              </a:rPr>
              <a:t>EXPENDITURE BY BUDGET PROGRAMME AND </a:t>
            </a:r>
            <a:r>
              <a:rPr lang="en-GB" sz="2000" b="1" dirty="0">
                <a:solidFill>
                  <a:srgbClr val="C00000"/>
                </a:solidFill>
                <a:effectLst>
                  <a:outerShdw blurRad="38100" dist="38100" dir="2700000" algn="tl">
                    <a:srgbClr val="000000">
                      <a:alpha val="43137"/>
                    </a:srgbClr>
                  </a:outerShdw>
                </a:effectLst>
              </a:rPr>
              <a:t>ECONOMIC </a:t>
            </a:r>
            <a:r>
              <a:rPr lang="en-GB" sz="2000" b="1" dirty="0" smtClean="0">
                <a:solidFill>
                  <a:srgbClr val="C00000"/>
                </a:solidFill>
                <a:effectLst>
                  <a:outerShdw blurRad="38100" dist="38100" dir="2700000" algn="tl">
                    <a:srgbClr val="000000">
                      <a:alpha val="43137"/>
                    </a:srgbClr>
                  </a:outerShdw>
                </a:effectLst>
              </a:rPr>
              <a:t>CLASSIFICATION </a:t>
            </a:r>
            <a:endParaRPr lang="en-US" sz="2400" b="1" dirty="0">
              <a:solidFill>
                <a:srgbClr val="C00000"/>
              </a:solidFill>
              <a:effectLst>
                <a:outerShdw blurRad="38100" dist="38100" dir="2700000" algn="tl">
                  <a:srgbClr val="000000">
                    <a:alpha val="43137"/>
                  </a:srgbClr>
                </a:outerShdw>
              </a:effectLst>
            </a:endParaRPr>
          </a:p>
        </p:txBody>
      </p:sp>
      <p:graphicFrame>
        <p:nvGraphicFramePr>
          <p:cNvPr id="3" name="Table 2"/>
          <p:cNvGraphicFramePr>
            <a:graphicFrameLocks noGrp="1"/>
          </p:cNvGraphicFramePr>
          <p:nvPr>
            <p:extLst>
              <p:ext uri="{D42A27DB-BD31-4B8C-83A1-F6EECF244321}">
                <p14:modId xmlns:p14="http://schemas.microsoft.com/office/powerpoint/2010/main" val="2642569136"/>
              </p:ext>
            </p:extLst>
          </p:nvPr>
        </p:nvGraphicFramePr>
        <p:xfrm>
          <a:off x="381000" y="506764"/>
          <a:ext cx="8458200" cy="5438060"/>
        </p:xfrm>
        <a:graphic>
          <a:graphicData uri="http://schemas.openxmlformats.org/drawingml/2006/table">
            <a:tbl>
              <a:tblPr firstRow="1" firstCol="1" bandRow="1">
                <a:tableStyleId>{5940675A-B579-460E-94D1-54222C63F5DA}</a:tableStyleId>
              </a:tblPr>
              <a:tblGrid>
                <a:gridCol w="1654418"/>
                <a:gridCol w="1622182"/>
                <a:gridCol w="1783862"/>
                <a:gridCol w="1568938"/>
                <a:gridCol w="1828800"/>
              </a:tblGrid>
              <a:tr h="407636">
                <a:tc rowSpan="2">
                  <a:txBody>
                    <a:bodyPr/>
                    <a:lstStyle/>
                    <a:p>
                      <a:pPr marL="0" marR="0">
                        <a:lnSpc>
                          <a:spcPct val="115000"/>
                        </a:lnSpc>
                        <a:spcBef>
                          <a:spcPts val="0"/>
                        </a:spcBef>
                        <a:spcAft>
                          <a:spcPts val="0"/>
                        </a:spcAft>
                      </a:pPr>
                      <a:r>
                        <a:rPr lang="en-US" sz="1400" dirty="0">
                          <a:effectLst/>
                        </a:rPr>
                        <a:t>BUDGET </a:t>
                      </a:r>
                      <a:r>
                        <a:rPr lang="en-US" sz="1400" dirty="0" smtClean="0">
                          <a:effectLst/>
                        </a:rPr>
                        <a:t>PROGRAMME</a:t>
                      </a:r>
                      <a:endParaRPr lang="en-US" sz="1400" dirty="0">
                        <a:effectLst/>
                        <a:latin typeface="Calibri"/>
                        <a:ea typeface="Calibri"/>
                        <a:cs typeface="Times New Roman"/>
                      </a:endParaRPr>
                    </a:p>
                  </a:txBody>
                  <a:tcPr marL="68580" marR="68580" marT="0" marB="0"/>
                </a:tc>
                <a:tc rowSpan="2">
                  <a:txBody>
                    <a:bodyPr/>
                    <a:lstStyle/>
                    <a:p>
                      <a:pPr marL="0" marR="0">
                        <a:lnSpc>
                          <a:spcPct val="115000"/>
                        </a:lnSpc>
                        <a:spcBef>
                          <a:spcPts val="0"/>
                        </a:spcBef>
                        <a:spcAft>
                          <a:spcPts val="0"/>
                        </a:spcAft>
                      </a:pPr>
                      <a:r>
                        <a:rPr lang="en-US" sz="1400" dirty="0" smtClean="0">
                          <a:effectLst/>
                        </a:rPr>
                        <a:t>COMPENSATION OF EMPLOYEES</a:t>
                      </a:r>
                      <a:endParaRPr lang="en-US" sz="1400" b="0" dirty="0">
                        <a:solidFill>
                          <a:schemeClr val="tx1"/>
                        </a:solidFill>
                        <a:effectLst/>
                        <a:latin typeface="Calibri"/>
                        <a:ea typeface="Calibri"/>
                        <a:cs typeface="Times New Roman"/>
                      </a:endParaRPr>
                    </a:p>
                  </a:txBody>
                  <a:tcPr marL="68580" marR="68580" marT="0" marB="0"/>
                </a:tc>
                <a:tc gridSpan="3">
                  <a:txBody>
                    <a:bodyPr/>
                    <a:lstStyle/>
                    <a:p>
                      <a:pPr marL="0" marR="0" algn="ctr">
                        <a:lnSpc>
                          <a:spcPct val="115000"/>
                        </a:lnSpc>
                        <a:spcBef>
                          <a:spcPts val="0"/>
                        </a:spcBef>
                        <a:spcAft>
                          <a:spcPts val="0"/>
                        </a:spcAft>
                      </a:pPr>
                      <a:r>
                        <a:rPr lang="en-US" sz="1400" dirty="0">
                          <a:effectLst/>
                        </a:rPr>
                        <a:t>AMOUNT GH¢</a:t>
                      </a:r>
                      <a:endParaRPr lang="en-US" sz="1400" dirty="0">
                        <a:effectLst/>
                        <a:latin typeface="Calibri"/>
                        <a:ea typeface="Calibri"/>
                        <a:cs typeface="Times New Roman"/>
                      </a:endParaRPr>
                    </a:p>
                  </a:txBody>
                  <a:tcPr marL="68580" marR="68580" marT="0" marB="0"/>
                </a:tc>
                <a:tc hMerge="1">
                  <a:txBody>
                    <a:bodyPr/>
                    <a:lstStyle/>
                    <a:p>
                      <a:endParaRPr lang="en-US"/>
                    </a:p>
                  </a:txBody>
                  <a:tcPr/>
                </a:tc>
                <a:tc hMerge="1">
                  <a:txBody>
                    <a:bodyPr/>
                    <a:lstStyle/>
                    <a:p>
                      <a:endParaRPr lang="en-US"/>
                    </a:p>
                  </a:txBody>
                  <a:tcPr/>
                </a:tc>
              </a:tr>
              <a:tr h="442260">
                <a:tc vMerge="1">
                  <a:txBody>
                    <a:bodyPr/>
                    <a:lstStyle/>
                    <a:p>
                      <a:endParaRPr lang="en-US"/>
                    </a:p>
                  </a:txBody>
                  <a:tcPr/>
                </a:tc>
                <a:tc vMerge="1">
                  <a:txBody>
                    <a:bodyPr/>
                    <a:lstStyle/>
                    <a:p>
                      <a:endParaRPr lang="en-US"/>
                    </a:p>
                  </a:txBody>
                  <a:tcPr/>
                </a:tc>
                <a:tc>
                  <a:txBody>
                    <a:bodyPr/>
                    <a:lstStyle/>
                    <a:p>
                      <a:pPr marL="0" marR="0">
                        <a:lnSpc>
                          <a:spcPct val="115000"/>
                        </a:lnSpc>
                        <a:spcBef>
                          <a:spcPts val="0"/>
                        </a:spcBef>
                        <a:spcAft>
                          <a:spcPts val="0"/>
                        </a:spcAft>
                      </a:pPr>
                      <a:r>
                        <a:rPr lang="en-US" sz="1800" dirty="0">
                          <a:effectLst/>
                        </a:rPr>
                        <a:t>GOODS &amp; SERVICE</a:t>
                      </a:r>
                      <a:endParaRPr lang="en-US" sz="18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effectLst/>
                        </a:rPr>
                        <a:t>CAPITAL INVESTMENT</a:t>
                      </a:r>
                      <a:endParaRPr lang="en-US" sz="18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a:effectLst/>
                        </a:rPr>
                        <a:t>TOTAL</a:t>
                      </a:r>
                      <a:endParaRPr lang="en-US" sz="1800" dirty="0">
                        <a:effectLst/>
                        <a:latin typeface="Calibri"/>
                        <a:ea typeface="Calibri"/>
                        <a:cs typeface="Times New Roman"/>
                      </a:endParaRPr>
                    </a:p>
                  </a:txBody>
                  <a:tcPr marL="68580" marR="68580" marT="0" marB="0"/>
                </a:tc>
              </a:tr>
              <a:tr h="700740">
                <a:tc>
                  <a:txBody>
                    <a:bodyPr/>
                    <a:lstStyle/>
                    <a:p>
                      <a:pPr marL="0" marR="0" algn="l" defTabSz="914400" rtl="0" eaLnBrk="1" latinLnBrk="0" hangingPunct="1">
                        <a:lnSpc>
                          <a:spcPct val="115000"/>
                        </a:lnSpc>
                        <a:spcBef>
                          <a:spcPts val="0"/>
                        </a:spcBef>
                        <a:spcAft>
                          <a:spcPts val="0"/>
                        </a:spcAft>
                      </a:pPr>
                      <a:r>
                        <a:rPr lang="en-US" sz="1600" kern="1200" dirty="0" smtClean="0">
                          <a:effectLst/>
                        </a:rPr>
                        <a:t>Management and Administration</a:t>
                      </a:r>
                      <a:endParaRPr lang="en-US" sz="1600" b="1" kern="1200" dirty="0">
                        <a:solidFill>
                          <a:schemeClr val="lt1"/>
                        </a:solidFill>
                        <a:effectLst/>
                        <a:latin typeface="+mn-lt"/>
                        <a:ea typeface="+mn-ea"/>
                        <a:cs typeface="+mn-cs"/>
                      </a:endParaRPr>
                    </a:p>
                  </a:txBody>
                  <a:tcPr marL="68580" marR="68580" marT="0" marB="0"/>
                </a:tc>
                <a:tc>
                  <a:txBody>
                    <a:bodyPr/>
                    <a:lstStyle/>
                    <a:p>
                      <a:pPr algn="ctr" rtl="0" fontAlgn="ctr"/>
                      <a:r>
                        <a:rPr lang="en-US" sz="2000" b="0" i="0" u="none" strike="noStrike" dirty="0" smtClean="0">
                          <a:solidFill>
                            <a:srgbClr val="000000"/>
                          </a:solidFill>
                          <a:effectLst/>
                          <a:latin typeface="Calibri" panose="020F0502020204030204" pitchFamily="34" charset="0"/>
                        </a:rPr>
                        <a:t>1,340,596.85</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rtl="0" fontAlgn="ctr"/>
                      <a:r>
                        <a:rPr lang="en-US" sz="2000" b="0" i="0" u="none" strike="noStrike" dirty="0" smtClean="0">
                          <a:solidFill>
                            <a:srgbClr val="000000"/>
                          </a:solidFill>
                          <a:effectLst/>
                          <a:latin typeface="Calibri" panose="020F0502020204030204" pitchFamily="34" charset="0"/>
                        </a:rPr>
                        <a:t>1,924,573.12</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rtl="0" fontAlgn="ct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rtl="0" fontAlgn="ctr"/>
                      <a:r>
                        <a:rPr lang="en-US" sz="2000" b="0" i="0" u="none" strike="noStrike" dirty="0" smtClean="0">
                          <a:solidFill>
                            <a:srgbClr val="000000"/>
                          </a:solidFill>
                          <a:effectLst/>
                          <a:latin typeface="Calibri" panose="020F0502020204030204" pitchFamily="34" charset="0"/>
                        </a:rPr>
                        <a:t>3,265,169.97</a:t>
                      </a:r>
                      <a:endParaRPr lang="en-US" sz="2000" b="0" i="0" u="none" strike="noStrike" dirty="0">
                        <a:solidFill>
                          <a:srgbClr val="000000"/>
                        </a:solidFill>
                        <a:effectLst/>
                        <a:latin typeface="Calibri" panose="020F0502020204030204" pitchFamily="34" charset="0"/>
                      </a:endParaRPr>
                    </a:p>
                  </a:txBody>
                  <a:tcPr marL="9525" marR="9525" marT="9525" marB="0" anchor="ctr"/>
                </a:tc>
              </a:tr>
              <a:tr h="668066">
                <a:tc>
                  <a:txBody>
                    <a:bodyPr/>
                    <a:lstStyle/>
                    <a:p>
                      <a:pPr marL="0" marR="0" algn="l" defTabSz="914400" rtl="0" eaLnBrk="1" latinLnBrk="0" hangingPunct="1">
                        <a:lnSpc>
                          <a:spcPct val="115000"/>
                        </a:lnSpc>
                        <a:spcBef>
                          <a:spcPts val="0"/>
                        </a:spcBef>
                        <a:spcAft>
                          <a:spcPts val="0"/>
                        </a:spcAft>
                      </a:pPr>
                      <a:r>
                        <a:rPr lang="en-US" sz="1600" kern="1200" dirty="0" smtClean="0">
                          <a:effectLst/>
                        </a:rPr>
                        <a:t>Social</a:t>
                      </a:r>
                      <a:r>
                        <a:rPr lang="en-US" sz="1600" kern="1200" baseline="0" dirty="0" smtClean="0">
                          <a:effectLst/>
                        </a:rPr>
                        <a:t> Service Delivery</a:t>
                      </a:r>
                      <a:endParaRPr lang="en-US" sz="1600" b="1" kern="1200" dirty="0">
                        <a:solidFill>
                          <a:schemeClr val="lt1"/>
                        </a:solidFill>
                        <a:effectLst/>
                        <a:latin typeface="+mn-lt"/>
                        <a:ea typeface="+mn-ea"/>
                        <a:cs typeface="+mn-cs"/>
                      </a:endParaRPr>
                    </a:p>
                  </a:txBody>
                  <a:tcPr marL="68580" marR="68580" marT="0" marB="0"/>
                </a:tc>
                <a:tc>
                  <a:txBody>
                    <a:bodyPr/>
                    <a:lstStyle/>
                    <a:p>
                      <a:pPr algn="ctr" rtl="0" fontAlgn="t"/>
                      <a:r>
                        <a:rPr lang="en-US" sz="2000" b="0" i="0" u="none" strike="noStrike" dirty="0" smtClean="0">
                          <a:solidFill>
                            <a:srgbClr val="000000"/>
                          </a:solidFill>
                          <a:effectLst/>
                          <a:latin typeface="Calibri"/>
                        </a:rPr>
                        <a:t>655,103.27</a:t>
                      </a:r>
                      <a:endParaRPr lang="en-US" sz="2000" b="0" i="0" u="none" strike="noStrike" dirty="0">
                        <a:solidFill>
                          <a:srgbClr val="000000"/>
                        </a:solidFill>
                        <a:effectLst/>
                        <a:latin typeface="Calibri"/>
                      </a:endParaRPr>
                    </a:p>
                  </a:txBody>
                  <a:tcPr marL="9525" marR="9525" marT="9525" marB="0" anchor="ctr"/>
                </a:tc>
                <a:tc>
                  <a:txBody>
                    <a:bodyPr/>
                    <a:lstStyle/>
                    <a:p>
                      <a:pPr algn="ctr" rtl="0" fontAlgn="ctr"/>
                      <a:r>
                        <a:rPr lang="en-US" sz="2000" b="0" i="0" u="none" strike="noStrike" dirty="0" smtClean="0">
                          <a:solidFill>
                            <a:srgbClr val="000000"/>
                          </a:solidFill>
                          <a:effectLst/>
                          <a:latin typeface="Calibri"/>
                        </a:rPr>
                        <a:t>757,127.20</a:t>
                      </a:r>
                      <a:endParaRPr lang="en-US" sz="2000" b="0" i="0" u="none" strike="noStrike" dirty="0">
                        <a:solidFill>
                          <a:srgbClr val="000000"/>
                        </a:solidFill>
                        <a:effectLst/>
                        <a:latin typeface="Calibri"/>
                      </a:endParaRPr>
                    </a:p>
                  </a:txBody>
                  <a:tcPr marL="9525" marR="9525" marT="9525" marB="0" anchor="ctr"/>
                </a:tc>
                <a:tc>
                  <a:txBody>
                    <a:bodyPr/>
                    <a:lstStyle/>
                    <a:p>
                      <a:pPr algn="ctr" rtl="0" fontAlgn="ctr"/>
                      <a:r>
                        <a:rPr lang="en-US" sz="2000" b="0" i="0" u="none" strike="noStrike" dirty="0" smtClean="0">
                          <a:solidFill>
                            <a:srgbClr val="000000"/>
                          </a:solidFill>
                          <a:effectLst/>
                          <a:latin typeface="Calibri"/>
                        </a:rPr>
                        <a:t>1,434499.34</a:t>
                      </a:r>
                      <a:endParaRPr lang="en-US" sz="2000" b="0" i="0" u="none" strike="noStrike" dirty="0">
                        <a:solidFill>
                          <a:srgbClr val="000000"/>
                        </a:solidFill>
                        <a:effectLst/>
                        <a:latin typeface="Calibri"/>
                      </a:endParaRPr>
                    </a:p>
                  </a:txBody>
                  <a:tcPr marL="9525" marR="9525" marT="9525" marB="0" anchor="ctr"/>
                </a:tc>
                <a:tc>
                  <a:txBody>
                    <a:bodyPr/>
                    <a:lstStyle/>
                    <a:p>
                      <a:pPr algn="ctr" rtl="0" fontAlgn="ctr"/>
                      <a:r>
                        <a:rPr lang="en-US" sz="2000" b="0" i="0" u="none" strike="noStrike" dirty="0" smtClean="0">
                          <a:solidFill>
                            <a:srgbClr val="000000"/>
                          </a:solidFill>
                          <a:effectLst/>
                          <a:latin typeface="Calibri"/>
                        </a:rPr>
                        <a:t>3,345,648.64</a:t>
                      </a:r>
                      <a:endParaRPr lang="en-US" sz="2000" b="0" i="0" u="none" strike="noStrike" dirty="0">
                        <a:solidFill>
                          <a:srgbClr val="000000"/>
                        </a:solidFill>
                        <a:effectLst/>
                        <a:latin typeface="Calibri"/>
                      </a:endParaRPr>
                    </a:p>
                  </a:txBody>
                  <a:tcPr marL="9525" marR="9525" marT="9525" marB="0" anchor="ctr"/>
                </a:tc>
              </a:tr>
              <a:tr h="762000">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600" kern="1200" dirty="0">
                          <a:effectLst/>
                        </a:rPr>
                        <a:t> </a:t>
                      </a:r>
                      <a:r>
                        <a:rPr lang="en-US" sz="1600" kern="1200" dirty="0" smtClean="0">
                          <a:effectLst/>
                        </a:rPr>
                        <a:t>Infrastructural</a:t>
                      </a:r>
                      <a:r>
                        <a:rPr lang="en-US" sz="1600" kern="1200" baseline="0" dirty="0" smtClean="0">
                          <a:effectLst/>
                        </a:rPr>
                        <a:t> Delivery and Management</a:t>
                      </a:r>
                      <a:endParaRPr lang="en-US" sz="1600" b="1" kern="1200" dirty="0" smtClean="0">
                        <a:solidFill>
                          <a:schemeClr val="lt1"/>
                        </a:solidFill>
                        <a:effectLst/>
                        <a:latin typeface="+mn-lt"/>
                        <a:ea typeface="+mn-ea"/>
                        <a:cs typeface="+mn-cs"/>
                      </a:endParaRPr>
                    </a:p>
                  </a:txBody>
                  <a:tcPr marL="68580" marR="68580" marT="0" marB="0"/>
                </a:tc>
                <a:tc>
                  <a:txBody>
                    <a:bodyPr/>
                    <a:lstStyle/>
                    <a:p>
                      <a:pPr algn="ctr" rtl="0" fontAlgn="t"/>
                      <a:r>
                        <a:rPr lang="en-US" sz="2000" b="0" i="0" u="none" strike="noStrike" dirty="0" smtClean="0">
                          <a:solidFill>
                            <a:srgbClr val="000000"/>
                          </a:solidFill>
                          <a:effectLst/>
                          <a:latin typeface="Calibri"/>
                        </a:rPr>
                        <a:t>271,214.14</a:t>
                      </a:r>
                      <a:endParaRPr lang="en-US" sz="2000" b="0" i="0" u="none" strike="noStrike" dirty="0">
                        <a:solidFill>
                          <a:srgbClr val="000000"/>
                        </a:solidFill>
                        <a:effectLst/>
                        <a:latin typeface="Calibri"/>
                      </a:endParaRPr>
                    </a:p>
                  </a:txBody>
                  <a:tcPr marL="9525" marR="9525" marT="9525" marB="0" anchor="ctr"/>
                </a:tc>
                <a:tc>
                  <a:txBody>
                    <a:bodyPr/>
                    <a:lstStyle/>
                    <a:p>
                      <a:pPr algn="ctr" rtl="0" fontAlgn="ctr"/>
                      <a:r>
                        <a:rPr lang="en-US" sz="2000" b="0" i="0" u="none" strike="noStrike" dirty="0" smtClean="0">
                          <a:solidFill>
                            <a:srgbClr val="000000"/>
                          </a:solidFill>
                          <a:effectLst/>
                          <a:latin typeface="Calibri"/>
                        </a:rPr>
                        <a:t>1,206,480.31</a:t>
                      </a:r>
                    </a:p>
                    <a:p>
                      <a:pPr algn="ctr" rtl="0" fontAlgn="ctr"/>
                      <a:endParaRPr lang="en-US" sz="2000" b="0" i="0" u="none" strike="noStrike" dirty="0">
                        <a:solidFill>
                          <a:srgbClr val="000000"/>
                        </a:solidFill>
                        <a:effectLst/>
                        <a:latin typeface="Calibri"/>
                      </a:endParaRPr>
                    </a:p>
                  </a:txBody>
                  <a:tcPr marL="9525" marR="9525" marT="9525" marB="0" anchor="ctr"/>
                </a:tc>
                <a:tc>
                  <a:txBody>
                    <a:bodyPr/>
                    <a:lstStyle/>
                    <a:p>
                      <a:pPr algn="ctr" rtl="0" fontAlgn="ctr"/>
                      <a:r>
                        <a:rPr lang="en-US" sz="2000" b="0" i="0" u="none" strike="noStrike" dirty="0" smtClean="0">
                          <a:solidFill>
                            <a:srgbClr val="000000"/>
                          </a:solidFill>
                          <a:effectLst/>
                          <a:latin typeface="Calibri"/>
                        </a:rPr>
                        <a:t>551,000.00</a:t>
                      </a:r>
                      <a:endParaRPr lang="en-US" sz="2000" b="0" i="0" u="none" strike="noStrike" dirty="0">
                        <a:solidFill>
                          <a:srgbClr val="000000"/>
                        </a:solidFill>
                        <a:effectLst/>
                        <a:latin typeface="Calibri"/>
                      </a:endParaRPr>
                    </a:p>
                  </a:txBody>
                  <a:tcPr marL="9525" marR="9525" marT="9525" marB="0" anchor="ctr"/>
                </a:tc>
                <a:tc>
                  <a:txBody>
                    <a:bodyPr/>
                    <a:lstStyle/>
                    <a:p>
                      <a:pPr algn="ctr" rtl="0" fontAlgn="ctr"/>
                      <a:r>
                        <a:rPr lang="en-US" sz="2000" b="0" i="0" u="none" strike="noStrike" dirty="0" smtClean="0">
                          <a:solidFill>
                            <a:srgbClr val="000000"/>
                          </a:solidFill>
                          <a:effectLst/>
                          <a:latin typeface="Calibri"/>
                        </a:rPr>
                        <a:t>2,028,694.45</a:t>
                      </a:r>
                      <a:endParaRPr lang="en-US" sz="2000" b="0" i="0" u="none" strike="noStrike" dirty="0">
                        <a:solidFill>
                          <a:srgbClr val="000000"/>
                        </a:solidFill>
                        <a:effectLst/>
                        <a:latin typeface="Calibri"/>
                      </a:endParaRPr>
                    </a:p>
                  </a:txBody>
                  <a:tcPr marL="9525" marR="9525" marT="9525" marB="0" anchor="ctr"/>
                </a:tc>
              </a:tr>
              <a:tr h="927862">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600" kern="1200" dirty="0">
                          <a:effectLst/>
                        </a:rPr>
                        <a:t> </a:t>
                      </a:r>
                      <a:endParaRPr lang="en-US" sz="1600" kern="1200" dirty="0" smtClean="0">
                        <a:effectLst/>
                      </a:endParaRPr>
                    </a:p>
                    <a:p>
                      <a:pPr marL="0" marR="0" indent="0" algn="l" defTabSz="914400" rtl="0" eaLnBrk="1" fontAlgn="auto" latinLnBrk="0" hangingPunct="1">
                        <a:lnSpc>
                          <a:spcPct val="115000"/>
                        </a:lnSpc>
                        <a:spcBef>
                          <a:spcPts val="0"/>
                        </a:spcBef>
                        <a:spcAft>
                          <a:spcPts val="0"/>
                        </a:spcAft>
                        <a:buClrTx/>
                        <a:buSzTx/>
                        <a:buFontTx/>
                        <a:buNone/>
                        <a:tabLst/>
                        <a:defRPr/>
                      </a:pPr>
                      <a:r>
                        <a:rPr lang="en-US" sz="1600" kern="1200" dirty="0" smtClean="0">
                          <a:effectLst/>
                        </a:rPr>
                        <a:t>Economic Development</a:t>
                      </a:r>
                    </a:p>
                  </a:txBody>
                  <a:tcPr marL="68580" marR="68580" marT="0" marB="0"/>
                </a:tc>
                <a:tc>
                  <a:txBody>
                    <a:bodyPr/>
                    <a:lstStyle/>
                    <a:p>
                      <a:pPr algn="ctr" rtl="0" fontAlgn="t"/>
                      <a:r>
                        <a:rPr lang="en-US" sz="2000" b="0" i="0" u="none" strike="noStrike" dirty="0" smtClean="0">
                          <a:solidFill>
                            <a:srgbClr val="000000"/>
                          </a:solidFill>
                          <a:effectLst/>
                          <a:latin typeface="Calibri"/>
                        </a:rPr>
                        <a:t>603,871.19</a:t>
                      </a:r>
                      <a:endParaRPr lang="en-US" sz="2000" b="0" i="0" u="none" strike="noStrike" dirty="0">
                        <a:solidFill>
                          <a:srgbClr val="000000"/>
                        </a:solidFill>
                        <a:effectLst/>
                        <a:latin typeface="Calibri"/>
                      </a:endParaRPr>
                    </a:p>
                  </a:txBody>
                  <a:tcPr marL="9525" marR="9525" marT="9525" marB="0" anchor="ctr"/>
                </a:tc>
                <a:tc>
                  <a:txBody>
                    <a:bodyPr/>
                    <a:lstStyle/>
                    <a:p>
                      <a:pPr algn="ctr" rtl="0" fontAlgn="ctr"/>
                      <a:r>
                        <a:rPr lang="en-US" sz="2000" b="0" i="0" u="none" strike="noStrike" dirty="0" smtClean="0">
                          <a:solidFill>
                            <a:srgbClr val="000000"/>
                          </a:solidFill>
                          <a:effectLst/>
                          <a:latin typeface="Calibri"/>
                        </a:rPr>
                        <a:t>548,501.89</a:t>
                      </a:r>
                      <a:endParaRPr lang="en-US" sz="2000" b="0" i="0" u="none" strike="noStrike" dirty="0">
                        <a:solidFill>
                          <a:srgbClr val="000000"/>
                        </a:solidFill>
                        <a:effectLst/>
                        <a:latin typeface="Calibri"/>
                      </a:endParaRPr>
                    </a:p>
                  </a:txBody>
                  <a:tcPr marL="9525" marR="9525" marT="9525" marB="0" anchor="ctr"/>
                </a:tc>
                <a:tc>
                  <a:txBody>
                    <a:bodyPr/>
                    <a:lstStyle/>
                    <a:p>
                      <a:pPr algn="ctr" rtl="0" fontAlgn="ctr"/>
                      <a:endParaRPr lang="en-US" sz="2000" b="0" i="0" u="none" strike="noStrike" dirty="0">
                        <a:solidFill>
                          <a:srgbClr val="000000"/>
                        </a:solidFill>
                        <a:effectLst/>
                        <a:latin typeface="Calibri"/>
                      </a:endParaRPr>
                    </a:p>
                  </a:txBody>
                  <a:tcPr marL="9525" marR="9525" marT="9525" marB="0" anchor="ctr"/>
                </a:tc>
                <a:tc>
                  <a:txBody>
                    <a:bodyPr/>
                    <a:lstStyle/>
                    <a:p>
                      <a:pPr algn="ctr" rtl="0" fontAlgn="ctr"/>
                      <a:r>
                        <a:rPr lang="en-US" sz="2000" b="0" i="0" u="none" strike="noStrike" dirty="0" smtClean="0">
                          <a:solidFill>
                            <a:srgbClr val="000000"/>
                          </a:solidFill>
                          <a:effectLst/>
                          <a:latin typeface="Calibri"/>
                        </a:rPr>
                        <a:t>1,152,373.08</a:t>
                      </a:r>
                      <a:endParaRPr lang="en-US" sz="2000" b="0" i="0" u="none" strike="noStrike" dirty="0">
                        <a:solidFill>
                          <a:srgbClr val="000000"/>
                        </a:solidFill>
                        <a:effectLst/>
                        <a:latin typeface="Calibri"/>
                      </a:endParaRPr>
                    </a:p>
                  </a:txBody>
                  <a:tcPr marL="9525" marR="9525" marT="9525" marB="0" anchor="ctr"/>
                </a:tc>
              </a:tr>
              <a:tr h="514413">
                <a:tc>
                  <a:txBody>
                    <a:bodyPr/>
                    <a:lstStyle/>
                    <a:p>
                      <a:pPr marL="0" marR="0" algn="l" defTabSz="914400" rtl="0" eaLnBrk="1" latinLnBrk="0" hangingPunct="1">
                        <a:lnSpc>
                          <a:spcPct val="115000"/>
                        </a:lnSpc>
                        <a:spcBef>
                          <a:spcPts val="0"/>
                        </a:spcBef>
                        <a:spcAft>
                          <a:spcPts val="0"/>
                        </a:spcAft>
                      </a:pPr>
                      <a:r>
                        <a:rPr lang="en-US" sz="1600" kern="1200" dirty="0">
                          <a:effectLst/>
                        </a:rPr>
                        <a:t> </a:t>
                      </a:r>
                      <a:r>
                        <a:rPr lang="en-US" sz="1600" kern="1200" dirty="0" smtClean="0">
                          <a:effectLst/>
                        </a:rPr>
                        <a:t>Environmental</a:t>
                      </a:r>
                      <a:r>
                        <a:rPr lang="en-US" sz="1600" kern="1200" baseline="0" dirty="0" smtClean="0">
                          <a:effectLst/>
                        </a:rPr>
                        <a:t> management</a:t>
                      </a:r>
                      <a:endParaRPr lang="en-US" sz="1600" b="1" kern="1200" dirty="0">
                        <a:solidFill>
                          <a:schemeClr val="lt1"/>
                        </a:solidFill>
                        <a:effectLst/>
                        <a:latin typeface="+mn-lt"/>
                        <a:ea typeface="+mn-ea"/>
                        <a:cs typeface="+mn-cs"/>
                      </a:endParaRPr>
                    </a:p>
                  </a:txBody>
                  <a:tcPr marL="68580" marR="68580" marT="0" marB="0"/>
                </a:tc>
                <a:tc>
                  <a:txBody>
                    <a:bodyPr/>
                    <a:lstStyle/>
                    <a:p>
                      <a:pPr algn="ctr" fontAlgn="b"/>
                      <a:endParaRPr lang="en-US" sz="2000" b="0" i="0" u="none" strike="noStrike" dirty="0">
                        <a:solidFill>
                          <a:srgbClr val="000000"/>
                        </a:solidFill>
                        <a:effectLst/>
                        <a:latin typeface="Calibri"/>
                      </a:endParaRPr>
                    </a:p>
                  </a:txBody>
                  <a:tcPr marL="9525" marR="9525" marT="9525" marB="0" anchor="ctr"/>
                </a:tc>
                <a:tc>
                  <a:txBody>
                    <a:bodyPr/>
                    <a:lstStyle/>
                    <a:p>
                      <a:pPr algn="ctr" fontAlgn="b"/>
                      <a:r>
                        <a:rPr lang="en-US" sz="2000" b="0" i="0" u="none" strike="noStrike" dirty="0" smtClean="0">
                          <a:solidFill>
                            <a:srgbClr val="000000"/>
                          </a:solidFill>
                          <a:effectLst/>
                          <a:latin typeface="Calibri"/>
                        </a:rPr>
                        <a:t>150,000.00</a:t>
                      </a:r>
                    </a:p>
                  </a:txBody>
                  <a:tcPr marL="9525" marR="9525" marT="9525" marB="0" anchor="ctr"/>
                </a:tc>
                <a:tc>
                  <a:txBody>
                    <a:bodyPr/>
                    <a:lstStyle/>
                    <a:p>
                      <a:pPr algn="ctr" fontAlgn="b"/>
                      <a:endParaRPr lang="en-US" sz="2000" b="0" i="0" u="none" strike="noStrike" dirty="0">
                        <a:solidFill>
                          <a:srgbClr val="000000"/>
                        </a:solidFill>
                        <a:effectLst/>
                        <a:latin typeface="Calibri"/>
                      </a:endParaRPr>
                    </a:p>
                  </a:txBody>
                  <a:tcPr marL="9525" marR="9525" marT="9525" marB="0" anchor="ctr"/>
                </a:tc>
                <a:tc>
                  <a:txBody>
                    <a:bodyPr/>
                    <a:lstStyle/>
                    <a:p>
                      <a:pPr algn="ctr" fontAlgn="b"/>
                      <a:r>
                        <a:rPr lang="en-US" sz="2000" b="0" i="0" u="none" strike="noStrike" dirty="0" smtClean="0">
                          <a:solidFill>
                            <a:srgbClr val="000000"/>
                          </a:solidFill>
                          <a:effectLst/>
                          <a:latin typeface="Calibri"/>
                        </a:rPr>
                        <a:t>150,000.00</a:t>
                      </a:r>
                      <a:endParaRPr lang="en-US" sz="2000" b="0" i="0" u="none" strike="noStrike" dirty="0">
                        <a:solidFill>
                          <a:srgbClr val="000000"/>
                        </a:solidFill>
                        <a:effectLst/>
                        <a:latin typeface="Calibri"/>
                      </a:endParaRPr>
                    </a:p>
                  </a:txBody>
                  <a:tcPr marL="9525" marR="9525" marT="9525" marB="0" anchor="ctr"/>
                </a:tc>
              </a:tr>
              <a:tr h="700740">
                <a:tc>
                  <a:txBody>
                    <a:bodyPr/>
                    <a:lstStyle/>
                    <a:p>
                      <a:pPr marL="0" marR="0" algn="l" defTabSz="914400" rtl="0" eaLnBrk="1" latinLnBrk="0" hangingPunct="1">
                        <a:lnSpc>
                          <a:spcPct val="115000"/>
                        </a:lnSpc>
                        <a:spcBef>
                          <a:spcPts val="0"/>
                        </a:spcBef>
                        <a:spcAft>
                          <a:spcPts val="0"/>
                        </a:spcAft>
                      </a:pPr>
                      <a:r>
                        <a:rPr lang="en-US" sz="1600" b="1" kern="1200" dirty="0">
                          <a:solidFill>
                            <a:srgbClr val="C00000"/>
                          </a:solidFill>
                          <a:effectLst>
                            <a:outerShdw blurRad="38100" dist="38100" dir="2700000" algn="tl">
                              <a:srgbClr val="000000">
                                <a:alpha val="43137"/>
                              </a:srgbClr>
                            </a:outerShdw>
                          </a:effectLst>
                        </a:rPr>
                        <a:t> </a:t>
                      </a:r>
                      <a:r>
                        <a:rPr lang="en-US" sz="1600" b="1" kern="1200" dirty="0" smtClean="0">
                          <a:solidFill>
                            <a:srgbClr val="C00000"/>
                          </a:solidFill>
                          <a:effectLst>
                            <a:outerShdw blurRad="38100" dist="38100" dir="2700000" algn="tl">
                              <a:srgbClr val="000000">
                                <a:alpha val="43137"/>
                              </a:srgbClr>
                            </a:outerShdw>
                          </a:effectLst>
                        </a:rPr>
                        <a:t>TOTAL</a:t>
                      </a:r>
                      <a:endParaRPr lang="en-US" sz="1600" b="1" kern="1200" dirty="0">
                        <a:solidFill>
                          <a:srgbClr val="C00000"/>
                        </a:solidFill>
                        <a:effectLst>
                          <a:outerShdw blurRad="38100" dist="38100" dir="2700000" algn="tl">
                            <a:srgbClr val="000000">
                              <a:alpha val="43137"/>
                            </a:srgbClr>
                          </a:outerShdw>
                        </a:effectLst>
                        <a:latin typeface="+mn-lt"/>
                        <a:ea typeface="+mn-ea"/>
                        <a:cs typeface="+mn-cs"/>
                      </a:endParaRPr>
                    </a:p>
                  </a:txBody>
                  <a:tcPr marL="68580" marR="68580" marT="0" marB="0" anchor="ctr"/>
                </a:tc>
                <a:tc>
                  <a:txBody>
                    <a:bodyPr/>
                    <a:lstStyle/>
                    <a:p>
                      <a:pPr marL="0" marR="0" algn="ctr">
                        <a:lnSpc>
                          <a:spcPct val="115000"/>
                        </a:lnSpc>
                        <a:spcBef>
                          <a:spcPts val="0"/>
                        </a:spcBef>
                        <a:spcAft>
                          <a:spcPts val="0"/>
                        </a:spcAft>
                      </a:pPr>
                      <a:r>
                        <a:rPr lang="en-US" sz="2000" b="1" dirty="0" smtClean="0">
                          <a:solidFill>
                            <a:srgbClr val="C00000"/>
                          </a:solidFill>
                          <a:effectLst>
                            <a:outerShdw blurRad="38100" dist="38100" dir="2700000" algn="tl">
                              <a:srgbClr val="000000">
                                <a:alpha val="43137"/>
                              </a:srgbClr>
                            </a:outerShdw>
                          </a:effectLst>
                          <a:latin typeface="Calibri"/>
                          <a:ea typeface="Calibri"/>
                          <a:cs typeface="Times New Roman"/>
                        </a:rPr>
                        <a:t>2,870,785.45</a:t>
                      </a:r>
                      <a:endParaRPr lang="en-US" sz="2000" b="1" dirty="0">
                        <a:solidFill>
                          <a:srgbClr val="C00000"/>
                        </a:solidFill>
                        <a:effectLst>
                          <a:outerShdw blurRad="38100" dist="38100" dir="2700000" algn="tl">
                            <a:srgbClr val="000000">
                              <a:alpha val="43137"/>
                            </a:srgbClr>
                          </a:outerShdw>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000" b="1" dirty="0" smtClean="0">
                          <a:solidFill>
                            <a:srgbClr val="C00000"/>
                          </a:solidFill>
                          <a:effectLst>
                            <a:outerShdw blurRad="38100" dist="38100" dir="2700000" algn="tl">
                              <a:srgbClr val="000000">
                                <a:alpha val="43137"/>
                              </a:srgbClr>
                            </a:outerShdw>
                          </a:effectLst>
                          <a:latin typeface="Calibri"/>
                          <a:ea typeface="Calibri"/>
                          <a:cs typeface="Times New Roman"/>
                        </a:rPr>
                        <a:t>5,085,601.35</a:t>
                      </a:r>
                      <a:endParaRPr lang="en-US" sz="2000" b="1" dirty="0">
                        <a:solidFill>
                          <a:srgbClr val="C00000"/>
                        </a:solidFill>
                        <a:effectLst>
                          <a:outerShdw blurRad="38100" dist="38100" dir="2700000" algn="tl">
                            <a:srgbClr val="000000">
                              <a:alpha val="43137"/>
                            </a:srgbClr>
                          </a:outerShdw>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000" b="1" dirty="0" smtClean="0">
                          <a:solidFill>
                            <a:srgbClr val="C00000"/>
                          </a:solidFill>
                          <a:effectLst>
                            <a:outerShdw blurRad="38100" dist="38100" dir="2700000" algn="tl">
                              <a:srgbClr val="000000">
                                <a:alpha val="43137"/>
                              </a:srgbClr>
                            </a:outerShdw>
                          </a:effectLst>
                          <a:latin typeface="Calibri"/>
                          <a:ea typeface="Calibri"/>
                          <a:cs typeface="Times New Roman"/>
                        </a:rPr>
                        <a:t>1,985,499.34</a:t>
                      </a:r>
                      <a:endParaRPr lang="en-US" sz="2000" b="1" dirty="0">
                        <a:solidFill>
                          <a:srgbClr val="C00000"/>
                        </a:solidFill>
                        <a:effectLst>
                          <a:outerShdw blurRad="38100" dist="38100" dir="2700000" algn="tl">
                            <a:srgbClr val="000000">
                              <a:alpha val="43137"/>
                            </a:srgbClr>
                          </a:outerShdw>
                        </a:effectLst>
                        <a:latin typeface="Calibri"/>
                        <a:ea typeface="Calibri"/>
                        <a:cs typeface="Times New Roman"/>
                      </a:endParaRPr>
                    </a:p>
                  </a:txBody>
                  <a:tcPr marL="68580" marR="68580" marT="0" marB="0" anchor="ctr"/>
                </a:tc>
                <a:tc>
                  <a:txBody>
                    <a:bodyPr/>
                    <a:lstStyle/>
                    <a:p>
                      <a:pPr marL="0" marR="0" algn="ctr">
                        <a:lnSpc>
                          <a:spcPct val="115000"/>
                        </a:lnSpc>
                        <a:spcBef>
                          <a:spcPts val="0"/>
                        </a:spcBef>
                        <a:spcAft>
                          <a:spcPts val="0"/>
                        </a:spcAft>
                      </a:pPr>
                      <a:r>
                        <a:rPr lang="en-US" sz="2000" b="1" dirty="0" smtClean="0">
                          <a:solidFill>
                            <a:srgbClr val="C00000"/>
                          </a:solidFill>
                          <a:effectLst>
                            <a:outerShdw blurRad="38100" dist="38100" dir="2700000" algn="tl">
                              <a:srgbClr val="000000">
                                <a:alpha val="43137"/>
                              </a:srgbClr>
                            </a:outerShdw>
                          </a:effectLst>
                          <a:latin typeface="Calibri"/>
                          <a:ea typeface="Calibri"/>
                          <a:cs typeface="Times New Roman"/>
                        </a:rPr>
                        <a:t>9,941,886.14</a:t>
                      </a:r>
                    </a:p>
                  </a:txBody>
                  <a:tcPr marL="68580" marR="68580" marT="0" marB="0" anchor="ctr"/>
                </a:tc>
              </a:tr>
            </a:tbl>
          </a:graphicData>
        </a:graphic>
      </p:graphicFrame>
      <p:sp>
        <p:nvSpPr>
          <p:cNvPr id="4" name="Slide Number Placeholder 3"/>
          <p:cNvSpPr>
            <a:spLocks noGrp="1"/>
          </p:cNvSpPr>
          <p:nvPr>
            <p:ph type="sldNum" sz="quarter" idx="12"/>
          </p:nvPr>
        </p:nvSpPr>
        <p:spPr/>
        <p:txBody>
          <a:bodyPr/>
          <a:lstStyle/>
          <a:p>
            <a:fld id="{571CD3C2-A472-4BA3-88D7-833F7D0C5725}" type="slidenum">
              <a:rPr lang="en-US" smtClean="0"/>
              <a:t>33</a:t>
            </a:fld>
            <a:endParaRPr lang="en-US"/>
          </a:p>
        </p:txBody>
      </p:sp>
    </p:spTree>
    <p:extLst>
      <p:ext uri="{BB962C8B-B14F-4D97-AF65-F5344CB8AC3E}">
        <p14:creationId xmlns:p14="http://schemas.microsoft.com/office/powerpoint/2010/main" val="277675552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517375105"/>
              </p:ext>
            </p:extLst>
          </p:nvPr>
        </p:nvGraphicFramePr>
        <p:xfrm>
          <a:off x="228600" y="381000"/>
          <a:ext cx="8839201" cy="6172201"/>
        </p:xfrm>
        <a:graphic>
          <a:graphicData uri="http://schemas.openxmlformats.org/drawingml/2006/table">
            <a:tbl>
              <a:tblPr firstRow="1" firstCol="1" bandRow="1">
                <a:tableStyleId>{5940675A-B579-460E-94D1-54222C63F5DA}</a:tableStyleId>
              </a:tblPr>
              <a:tblGrid>
                <a:gridCol w="1277756"/>
                <a:gridCol w="1303603"/>
                <a:gridCol w="1095122"/>
                <a:gridCol w="743119"/>
                <a:gridCol w="1327534"/>
                <a:gridCol w="1030689"/>
                <a:gridCol w="1030689"/>
                <a:gridCol w="1030689"/>
              </a:tblGrid>
              <a:tr h="502544">
                <a:tc gridSpan="8">
                  <a:txBody>
                    <a:bodyPr/>
                    <a:lstStyle/>
                    <a:p>
                      <a:pPr marL="0" marR="0" algn="ctr">
                        <a:lnSpc>
                          <a:spcPct val="115000"/>
                        </a:lnSpc>
                        <a:spcBef>
                          <a:spcPts val="0"/>
                        </a:spcBef>
                        <a:spcAft>
                          <a:spcPts val="0"/>
                        </a:spcAft>
                      </a:pPr>
                      <a:r>
                        <a:rPr lang="en-US" sz="2000" dirty="0" smtClean="0">
                          <a:effectLst/>
                        </a:rPr>
                        <a:t> </a:t>
                      </a:r>
                      <a:r>
                        <a:rPr lang="en-US" sz="2000" b="1" dirty="0" smtClean="0">
                          <a:solidFill>
                            <a:srgbClr val="C00000"/>
                          </a:solidFill>
                          <a:effectLst>
                            <a:outerShdw blurRad="38100" dist="38100" dir="2700000" algn="tl">
                              <a:srgbClr val="000000">
                                <a:alpha val="43137"/>
                              </a:srgbClr>
                            </a:outerShdw>
                          </a:effectLst>
                        </a:rPr>
                        <a:t>KEY</a:t>
                      </a:r>
                      <a:r>
                        <a:rPr lang="en-US" sz="2000" b="1" baseline="0" dirty="0" smtClean="0">
                          <a:solidFill>
                            <a:srgbClr val="C00000"/>
                          </a:solidFill>
                          <a:effectLst>
                            <a:outerShdw blurRad="38100" dist="38100" dir="2700000" algn="tl">
                              <a:srgbClr val="000000">
                                <a:alpha val="43137"/>
                              </a:srgbClr>
                            </a:outerShdw>
                          </a:effectLst>
                        </a:rPr>
                        <a:t> PERFORMANCE INFORMATION FOR</a:t>
                      </a:r>
                      <a:r>
                        <a:rPr lang="en-US" sz="2000" b="1" dirty="0" smtClean="0">
                          <a:solidFill>
                            <a:srgbClr val="C00000"/>
                          </a:solidFill>
                          <a:effectLst>
                            <a:outerShdw blurRad="38100" dist="38100" dir="2700000" algn="tl">
                              <a:srgbClr val="000000">
                                <a:alpha val="43137"/>
                              </a:srgbClr>
                            </a:outerShdw>
                          </a:effectLst>
                        </a:rPr>
                        <a:t> BUDGET</a:t>
                      </a:r>
                      <a:r>
                        <a:rPr lang="en-US" sz="2000" b="1" baseline="0" dirty="0" smtClean="0">
                          <a:solidFill>
                            <a:srgbClr val="C00000"/>
                          </a:solidFill>
                          <a:effectLst>
                            <a:outerShdw blurRad="38100" dist="38100" dir="2700000" algn="tl">
                              <a:srgbClr val="000000">
                                <a:alpha val="43137"/>
                              </a:srgbClr>
                            </a:outerShdw>
                          </a:effectLst>
                        </a:rPr>
                        <a:t> </a:t>
                      </a:r>
                      <a:r>
                        <a:rPr lang="en-US" sz="2000" b="1" dirty="0" smtClean="0">
                          <a:solidFill>
                            <a:srgbClr val="C00000"/>
                          </a:solidFill>
                          <a:effectLst>
                            <a:outerShdw blurRad="38100" dist="38100" dir="2700000" algn="tl">
                              <a:srgbClr val="000000">
                                <a:alpha val="43137"/>
                              </a:srgbClr>
                            </a:outerShdw>
                          </a:effectLst>
                        </a:rPr>
                        <a:t>PROGRAMMES</a:t>
                      </a:r>
                    </a:p>
                  </a:txBody>
                  <a:tcPr marL="26056" marR="26056"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91446">
                <a:tc rowSpan="2">
                  <a:txBody>
                    <a:bodyPr/>
                    <a:lstStyle/>
                    <a:p>
                      <a:pPr marL="0" marR="0" algn="ctr">
                        <a:lnSpc>
                          <a:spcPct val="115000"/>
                        </a:lnSpc>
                        <a:spcBef>
                          <a:spcPts val="0"/>
                        </a:spcBef>
                        <a:spcAft>
                          <a:spcPts val="0"/>
                        </a:spcAft>
                      </a:pPr>
                      <a:r>
                        <a:rPr lang="en-GB" sz="2000" dirty="0">
                          <a:effectLst/>
                        </a:rPr>
                        <a:t>Main Outputs</a:t>
                      </a:r>
                      <a:endParaRPr lang="en-US" sz="2000" dirty="0">
                        <a:effectLst/>
                        <a:latin typeface="Calibri"/>
                        <a:ea typeface="Calibri"/>
                        <a:cs typeface="Times New Roman"/>
                      </a:endParaRPr>
                    </a:p>
                  </a:txBody>
                  <a:tcPr marL="26056" marR="26056" marT="0" marB="0" anchor="ctr"/>
                </a:tc>
                <a:tc rowSpan="2">
                  <a:txBody>
                    <a:bodyPr/>
                    <a:lstStyle/>
                    <a:p>
                      <a:pPr marL="0" marR="0" algn="ctr">
                        <a:lnSpc>
                          <a:spcPct val="115000"/>
                        </a:lnSpc>
                        <a:spcBef>
                          <a:spcPts val="0"/>
                        </a:spcBef>
                        <a:spcAft>
                          <a:spcPts val="0"/>
                        </a:spcAft>
                      </a:pPr>
                      <a:r>
                        <a:rPr lang="en-GB" sz="1600" dirty="0">
                          <a:effectLst/>
                        </a:rPr>
                        <a:t>Output Indicator</a:t>
                      </a:r>
                      <a:endParaRPr lang="en-US" sz="1600" dirty="0">
                        <a:effectLst/>
                        <a:latin typeface="+mj-lt"/>
                        <a:ea typeface="Calibri"/>
                        <a:cs typeface="Times New Roman"/>
                      </a:endParaRPr>
                    </a:p>
                  </a:txBody>
                  <a:tcPr marL="26056" marR="26056" marT="0" marB="0" anchor="ctr"/>
                </a:tc>
                <a:tc gridSpan="2">
                  <a:txBody>
                    <a:bodyPr/>
                    <a:lstStyle/>
                    <a:p>
                      <a:pPr marL="0" marR="0" algn="ctr">
                        <a:lnSpc>
                          <a:spcPct val="115000"/>
                        </a:lnSpc>
                        <a:spcBef>
                          <a:spcPts val="0"/>
                        </a:spcBef>
                        <a:spcAft>
                          <a:spcPts val="0"/>
                        </a:spcAft>
                      </a:pPr>
                      <a:r>
                        <a:rPr lang="en-GB" sz="1600" dirty="0">
                          <a:effectLst/>
                        </a:rPr>
                        <a:t>Past Years</a:t>
                      </a:r>
                      <a:endParaRPr lang="en-US" sz="1600" dirty="0">
                        <a:effectLst/>
                        <a:latin typeface="Calibri"/>
                        <a:ea typeface="Calibri"/>
                        <a:cs typeface="Times New Roman"/>
                      </a:endParaRPr>
                    </a:p>
                  </a:txBody>
                  <a:tcPr marL="49369" marR="49369" marT="0" marB="0" anchor="ctr"/>
                </a:tc>
                <a:tc hMerge="1">
                  <a:txBody>
                    <a:bodyPr/>
                    <a:lstStyle/>
                    <a:p>
                      <a:endParaRPr lang="en-US"/>
                    </a:p>
                  </a:txBody>
                  <a:tcPr/>
                </a:tc>
                <a:tc gridSpan="4">
                  <a:txBody>
                    <a:bodyPr/>
                    <a:lstStyle/>
                    <a:p>
                      <a:pPr marL="0" marR="0" algn="ctr">
                        <a:lnSpc>
                          <a:spcPct val="115000"/>
                        </a:lnSpc>
                        <a:spcBef>
                          <a:spcPts val="0"/>
                        </a:spcBef>
                        <a:spcAft>
                          <a:spcPts val="0"/>
                        </a:spcAft>
                      </a:pPr>
                      <a:r>
                        <a:rPr lang="en-GB" sz="1600">
                          <a:effectLst/>
                        </a:rPr>
                        <a:t>Projections</a:t>
                      </a:r>
                      <a:endParaRPr lang="en-US" sz="1600">
                        <a:effectLst/>
                        <a:latin typeface="Calibri"/>
                        <a:ea typeface="Calibri"/>
                        <a:cs typeface="Times New Roman"/>
                      </a:endParaRPr>
                    </a:p>
                  </a:txBody>
                  <a:tcPr marL="49369" marR="49369" marT="0" marB="0" anchor="ctr"/>
                </a:tc>
                <a:tc hMerge="1">
                  <a:txBody>
                    <a:bodyPr/>
                    <a:lstStyle/>
                    <a:p>
                      <a:endParaRPr lang="en-US"/>
                    </a:p>
                  </a:txBody>
                  <a:tcPr/>
                </a:tc>
                <a:tc hMerge="1">
                  <a:txBody>
                    <a:bodyPr/>
                    <a:lstStyle/>
                    <a:p>
                      <a:endParaRPr lang="en-US"/>
                    </a:p>
                  </a:txBody>
                  <a:tcPr/>
                </a:tc>
                <a:tc hMerge="1">
                  <a:txBody>
                    <a:bodyPr/>
                    <a:lstStyle/>
                    <a:p>
                      <a:endParaRPr lang="en-US"/>
                    </a:p>
                  </a:txBody>
                  <a:tcPr/>
                </a:tc>
              </a:tr>
              <a:tr h="1367459">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GB" sz="1800" dirty="0" smtClean="0">
                          <a:effectLst/>
                        </a:rPr>
                        <a:t>2018</a:t>
                      </a:r>
                      <a:endParaRPr lang="en-US" sz="1800" dirty="0">
                        <a:effectLst/>
                        <a:latin typeface="+mj-lt"/>
                        <a:ea typeface="Calibri"/>
                        <a:cs typeface="Times New Roman"/>
                      </a:endParaRPr>
                    </a:p>
                  </a:txBody>
                  <a:tcPr marL="49369" marR="49369" marT="0" marB="0" anchor="ctr"/>
                </a:tc>
                <a:tc>
                  <a:txBody>
                    <a:bodyPr/>
                    <a:lstStyle/>
                    <a:p>
                      <a:pPr algn="ctr"/>
                      <a:r>
                        <a:rPr lang="en-US" sz="1800" dirty="0" smtClean="0"/>
                        <a:t>2019</a:t>
                      </a:r>
                      <a:endParaRPr lang="en-US" sz="1800" dirty="0"/>
                    </a:p>
                  </a:txBody>
                  <a:tcPr marL="49369" marR="49369" marT="0" marB="0" anchor="ctr"/>
                </a:tc>
                <a:tc>
                  <a:txBody>
                    <a:bodyPr/>
                    <a:lstStyle/>
                    <a:p>
                      <a:pPr marL="0" marR="0" algn="ctr">
                        <a:lnSpc>
                          <a:spcPct val="115000"/>
                        </a:lnSpc>
                        <a:spcBef>
                          <a:spcPts val="0"/>
                        </a:spcBef>
                        <a:spcAft>
                          <a:spcPts val="0"/>
                        </a:spcAft>
                      </a:pPr>
                      <a:r>
                        <a:rPr lang="en-GB" sz="1800" dirty="0">
                          <a:effectLst/>
                        </a:rPr>
                        <a:t>Indicative Year</a:t>
                      </a:r>
                      <a:endParaRPr lang="en-US" sz="1800" dirty="0">
                        <a:effectLst/>
                      </a:endParaRPr>
                    </a:p>
                    <a:p>
                      <a:pPr marL="0" marR="0" algn="ctr">
                        <a:lnSpc>
                          <a:spcPct val="115000"/>
                        </a:lnSpc>
                        <a:spcBef>
                          <a:spcPts val="0"/>
                        </a:spcBef>
                        <a:spcAft>
                          <a:spcPts val="0"/>
                        </a:spcAft>
                      </a:pPr>
                      <a:r>
                        <a:rPr lang="en-GB" sz="1800" dirty="0" smtClean="0">
                          <a:effectLst/>
                        </a:rPr>
                        <a:t>2020</a:t>
                      </a:r>
                      <a:endParaRPr lang="en-US" sz="1800" dirty="0">
                        <a:effectLst/>
                        <a:latin typeface="+mj-lt"/>
                        <a:ea typeface="Calibri"/>
                        <a:cs typeface="Times New Roman"/>
                      </a:endParaRPr>
                    </a:p>
                  </a:txBody>
                  <a:tcPr marL="26056" marR="26056" marT="0" marB="0" anchor="ctr"/>
                </a:tc>
                <a:tc>
                  <a:txBody>
                    <a:bodyPr/>
                    <a:lstStyle/>
                    <a:p>
                      <a:pPr marL="0" marR="0" algn="ctr">
                        <a:lnSpc>
                          <a:spcPct val="115000"/>
                        </a:lnSpc>
                        <a:spcBef>
                          <a:spcPts val="0"/>
                        </a:spcBef>
                        <a:spcAft>
                          <a:spcPts val="0"/>
                        </a:spcAft>
                      </a:pPr>
                      <a:r>
                        <a:rPr lang="en-GB" sz="1800" dirty="0">
                          <a:effectLst/>
                        </a:rPr>
                        <a:t>Indicative Year</a:t>
                      </a:r>
                      <a:endParaRPr lang="en-US" sz="1800" dirty="0">
                        <a:effectLst/>
                      </a:endParaRPr>
                    </a:p>
                    <a:p>
                      <a:pPr marL="0" marR="0" algn="ctr">
                        <a:lnSpc>
                          <a:spcPct val="115000"/>
                        </a:lnSpc>
                        <a:spcBef>
                          <a:spcPts val="0"/>
                        </a:spcBef>
                        <a:spcAft>
                          <a:spcPts val="0"/>
                        </a:spcAft>
                      </a:pPr>
                      <a:r>
                        <a:rPr lang="en-GB" sz="1800" dirty="0" smtClean="0">
                          <a:effectLst/>
                        </a:rPr>
                        <a:t>2021</a:t>
                      </a:r>
                      <a:endParaRPr lang="en-US" sz="1800" dirty="0">
                        <a:effectLst/>
                        <a:latin typeface="+mj-lt"/>
                        <a:ea typeface="Calibri"/>
                        <a:cs typeface="Times New Roman"/>
                      </a:endParaRPr>
                    </a:p>
                  </a:txBody>
                  <a:tcPr marL="49369" marR="49369" marT="0" marB="0" anchor="ctr"/>
                </a:tc>
                <a:tc>
                  <a:txBody>
                    <a:bodyPr/>
                    <a:lstStyle/>
                    <a:p>
                      <a:pPr marL="0" marR="0" algn="ctr">
                        <a:lnSpc>
                          <a:spcPct val="115000"/>
                        </a:lnSpc>
                        <a:spcBef>
                          <a:spcPts val="0"/>
                        </a:spcBef>
                        <a:spcAft>
                          <a:spcPts val="0"/>
                        </a:spcAft>
                      </a:pPr>
                      <a:r>
                        <a:rPr lang="en-GB" sz="1800" kern="1200" dirty="0" smtClean="0">
                          <a:effectLst/>
                        </a:rPr>
                        <a:t>Indicative Year</a:t>
                      </a:r>
                      <a:endParaRPr lang="en-US" sz="1800" kern="1200" dirty="0" smtClean="0">
                        <a:effectLst/>
                      </a:endParaRPr>
                    </a:p>
                    <a:p>
                      <a:pPr marL="0" marR="0" algn="ctr">
                        <a:lnSpc>
                          <a:spcPct val="115000"/>
                        </a:lnSpc>
                        <a:spcBef>
                          <a:spcPts val="0"/>
                        </a:spcBef>
                        <a:spcAft>
                          <a:spcPts val="0"/>
                        </a:spcAft>
                      </a:pPr>
                      <a:r>
                        <a:rPr lang="en-GB" sz="1800" kern="1200" dirty="0" smtClean="0">
                          <a:effectLst/>
                        </a:rPr>
                        <a:t>2022</a:t>
                      </a:r>
                      <a:endParaRPr lang="en-US" sz="1800" b="0" kern="1200" dirty="0" smtClean="0">
                        <a:solidFill>
                          <a:schemeClr val="dk1"/>
                        </a:solidFill>
                        <a:effectLst/>
                        <a:latin typeface="+mn-lt"/>
                        <a:ea typeface="Calibri"/>
                        <a:cs typeface="Times New Roman"/>
                      </a:endParaRPr>
                    </a:p>
                  </a:txBody>
                  <a:tcPr marL="49369" marR="49369" marT="0" marB="0" anchor="ctr"/>
                </a:tc>
                <a:tc>
                  <a:txBody>
                    <a:bodyPr/>
                    <a:lstStyle/>
                    <a:p>
                      <a:pPr marL="0" marR="0" algn="ctr">
                        <a:lnSpc>
                          <a:spcPct val="115000"/>
                        </a:lnSpc>
                        <a:spcBef>
                          <a:spcPts val="0"/>
                        </a:spcBef>
                        <a:spcAft>
                          <a:spcPts val="0"/>
                        </a:spcAft>
                      </a:pPr>
                      <a:r>
                        <a:rPr lang="en-GB" sz="1800" kern="1200" dirty="0" smtClean="0">
                          <a:effectLst/>
                        </a:rPr>
                        <a:t>Indicative Year</a:t>
                      </a:r>
                      <a:endParaRPr lang="en-US" sz="1800" kern="1200" dirty="0" smtClean="0">
                        <a:effectLst/>
                      </a:endParaRPr>
                    </a:p>
                    <a:p>
                      <a:pPr marL="0" marR="0" algn="ctr">
                        <a:lnSpc>
                          <a:spcPct val="115000"/>
                        </a:lnSpc>
                        <a:spcBef>
                          <a:spcPts val="0"/>
                        </a:spcBef>
                        <a:spcAft>
                          <a:spcPts val="0"/>
                        </a:spcAft>
                      </a:pPr>
                      <a:r>
                        <a:rPr lang="en-GB" sz="1800" kern="1200" dirty="0" smtClean="0">
                          <a:effectLst/>
                        </a:rPr>
                        <a:t>2023</a:t>
                      </a:r>
                      <a:endParaRPr lang="en-US" sz="1800" kern="1200" dirty="0" smtClean="0">
                        <a:effectLst/>
                      </a:endParaRPr>
                    </a:p>
                  </a:txBody>
                  <a:tcPr marL="49369" marR="49369" marT="0" marB="0" anchor="ctr"/>
                </a:tc>
              </a:tr>
              <a:tr h="952575">
                <a:tc>
                  <a:txBody>
                    <a:bodyPr/>
                    <a:lstStyle/>
                    <a:p>
                      <a:pPr marL="0" marR="0">
                        <a:lnSpc>
                          <a:spcPct val="115000"/>
                        </a:lnSpc>
                        <a:spcBef>
                          <a:spcPts val="0"/>
                        </a:spcBef>
                        <a:spcAft>
                          <a:spcPts val="0"/>
                        </a:spcAft>
                      </a:pPr>
                      <a:r>
                        <a:rPr lang="en-US" sz="1600" dirty="0"/>
                        <a:t>Public Education/ </a:t>
                      </a:r>
                      <a:r>
                        <a:rPr lang="en-US" sz="1600" dirty="0" err="1"/>
                        <a:t>Fora</a:t>
                      </a:r>
                      <a:r>
                        <a:rPr lang="en-US" sz="1600" dirty="0"/>
                        <a:t> </a:t>
                      </a:r>
                      <a:endParaRPr lang="en-US" sz="1600" dirty="0">
                        <a:latin typeface="Calibri"/>
                        <a:ea typeface="Calibri"/>
                        <a:cs typeface="Times New Roman"/>
                      </a:endParaRPr>
                    </a:p>
                  </a:txBody>
                  <a:tcPr marL="49139" marR="49139" marT="0" marB="0"/>
                </a:tc>
                <a:tc>
                  <a:txBody>
                    <a:bodyPr/>
                    <a:lstStyle/>
                    <a:p>
                      <a:pPr marL="0" marR="0">
                        <a:lnSpc>
                          <a:spcPct val="100000"/>
                        </a:lnSpc>
                        <a:spcBef>
                          <a:spcPts val="0"/>
                        </a:spcBef>
                        <a:spcAft>
                          <a:spcPts val="0"/>
                        </a:spcAft>
                      </a:pPr>
                      <a:r>
                        <a:rPr lang="en-GB" sz="1600" dirty="0"/>
                        <a:t>No. Public </a:t>
                      </a:r>
                      <a:r>
                        <a:rPr lang="en-GB" sz="1600" dirty="0" err="1"/>
                        <a:t>fora</a:t>
                      </a:r>
                      <a:r>
                        <a:rPr lang="en-GB" sz="1600" dirty="0"/>
                        <a:t> organised</a:t>
                      </a:r>
                      <a:endParaRPr lang="en-US" sz="1600" dirty="0">
                        <a:latin typeface="+mj-lt"/>
                        <a:ea typeface="Calibri"/>
                        <a:cs typeface="Times New Roman"/>
                      </a:endParaRPr>
                    </a:p>
                  </a:txBody>
                  <a:tcPr marL="49139" marR="49139" marT="0" marB="0" anchor="ctr"/>
                </a:tc>
                <a:tc>
                  <a:txBody>
                    <a:bodyPr/>
                    <a:lstStyle/>
                    <a:p>
                      <a:pPr marL="0" marR="0" algn="ctr">
                        <a:lnSpc>
                          <a:spcPct val="115000"/>
                        </a:lnSpc>
                        <a:spcBef>
                          <a:spcPts val="0"/>
                        </a:spcBef>
                        <a:spcAft>
                          <a:spcPts val="0"/>
                        </a:spcAft>
                      </a:pPr>
                      <a:r>
                        <a:rPr lang="en-US" sz="2000" dirty="0" smtClean="0"/>
                        <a:t>4</a:t>
                      </a:r>
                      <a:endParaRPr lang="en-US" sz="2000" dirty="0">
                        <a:latin typeface="+mj-lt"/>
                        <a:ea typeface="Calibri"/>
                        <a:cs typeface="Times New Roman"/>
                      </a:endParaRPr>
                    </a:p>
                  </a:txBody>
                  <a:tcPr marL="49139" marR="49139" marT="0" marB="0" anchor="ctr"/>
                </a:tc>
                <a:tc>
                  <a:txBody>
                    <a:bodyPr/>
                    <a:lstStyle/>
                    <a:p>
                      <a:pPr marL="0" marR="0" algn="ctr">
                        <a:lnSpc>
                          <a:spcPct val="115000"/>
                        </a:lnSpc>
                        <a:spcBef>
                          <a:spcPts val="0"/>
                        </a:spcBef>
                        <a:spcAft>
                          <a:spcPts val="0"/>
                        </a:spcAft>
                      </a:pPr>
                      <a:r>
                        <a:rPr lang="en-US" sz="2000" dirty="0" smtClean="0">
                          <a:latin typeface="+mn-lt"/>
                          <a:ea typeface="+mn-ea"/>
                          <a:cs typeface="+mn-cs"/>
                        </a:rPr>
                        <a:t>2</a:t>
                      </a:r>
                      <a:endParaRPr lang="en-US" sz="2000" dirty="0">
                        <a:latin typeface="+mj-lt"/>
                        <a:ea typeface="Calibri"/>
                        <a:cs typeface="Times New Roman"/>
                      </a:endParaRPr>
                    </a:p>
                  </a:txBody>
                  <a:tcPr marL="49139" marR="49139" marT="0" marB="0" anchor="ctr"/>
                </a:tc>
                <a:tc>
                  <a:txBody>
                    <a:bodyPr/>
                    <a:lstStyle/>
                    <a:p>
                      <a:pPr algn="ctr"/>
                      <a:r>
                        <a:rPr lang="en-US" sz="2000" dirty="0" smtClean="0"/>
                        <a:t>4</a:t>
                      </a:r>
                      <a:endParaRPr lang="en-US" sz="2000" dirty="0"/>
                    </a:p>
                  </a:txBody>
                  <a:tcPr marL="49139" marR="49139" marT="0" marB="0" anchor="ctr"/>
                </a:tc>
                <a:tc>
                  <a:txBody>
                    <a:bodyPr/>
                    <a:lstStyle/>
                    <a:p>
                      <a:pPr marL="0" marR="0" algn="ctr">
                        <a:lnSpc>
                          <a:spcPct val="115000"/>
                        </a:lnSpc>
                        <a:spcBef>
                          <a:spcPts val="0"/>
                        </a:spcBef>
                        <a:spcAft>
                          <a:spcPts val="0"/>
                        </a:spcAft>
                      </a:pPr>
                      <a:r>
                        <a:rPr lang="en-US" sz="2000" dirty="0" smtClean="0">
                          <a:latin typeface="+mj-lt"/>
                          <a:ea typeface="Calibri"/>
                          <a:cs typeface="Times New Roman"/>
                        </a:rPr>
                        <a:t>4</a:t>
                      </a:r>
                      <a:endParaRPr lang="en-US" sz="2000" dirty="0">
                        <a:latin typeface="+mj-lt"/>
                        <a:ea typeface="Calibri"/>
                        <a:cs typeface="Times New Roman"/>
                      </a:endParaRPr>
                    </a:p>
                  </a:txBody>
                  <a:tcPr marL="49139" marR="49139" marT="0" marB="0" anchor="ctr"/>
                </a:tc>
                <a:tc>
                  <a:txBody>
                    <a:bodyPr/>
                    <a:lstStyle/>
                    <a:p>
                      <a:pPr algn="ctr"/>
                      <a:r>
                        <a:rPr lang="en-US" sz="2000" dirty="0" smtClean="0"/>
                        <a:t>4</a:t>
                      </a:r>
                      <a:endParaRPr lang="en-US" sz="2000" dirty="0"/>
                    </a:p>
                  </a:txBody>
                  <a:tcPr marL="49139" marR="49139" marT="0" marB="0" anchor="ctr"/>
                </a:tc>
                <a:tc>
                  <a:txBody>
                    <a:bodyPr/>
                    <a:lstStyle/>
                    <a:p>
                      <a:pPr algn="ctr"/>
                      <a:r>
                        <a:rPr lang="en-US" sz="2000" dirty="0" smtClean="0"/>
                        <a:t>4</a:t>
                      </a:r>
                      <a:endParaRPr lang="en-US" sz="2000" dirty="0"/>
                    </a:p>
                  </a:txBody>
                  <a:tcPr marL="49139" marR="49139" marT="0" marB="0" anchor="ctr"/>
                </a:tc>
              </a:tr>
              <a:tr h="1213611">
                <a:tc>
                  <a:txBody>
                    <a:bodyPr/>
                    <a:lstStyle/>
                    <a:p>
                      <a:pPr marL="0" marR="0">
                        <a:lnSpc>
                          <a:spcPct val="115000"/>
                        </a:lnSpc>
                        <a:spcBef>
                          <a:spcPts val="0"/>
                        </a:spcBef>
                        <a:spcAft>
                          <a:spcPts val="0"/>
                        </a:spcAft>
                      </a:pPr>
                      <a:r>
                        <a:rPr lang="en-US" sz="1600" dirty="0" smtClean="0"/>
                        <a:t>Monitoring</a:t>
                      </a:r>
                      <a:r>
                        <a:rPr lang="en-US" sz="1600" baseline="0" dirty="0" smtClean="0"/>
                        <a:t> of development Projects</a:t>
                      </a:r>
                      <a:endParaRPr lang="en-US" sz="1600" dirty="0">
                        <a:latin typeface="Calibri"/>
                        <a:ea typeface="Calibri"/>
                        <a:cs typeface="Times New Roman"/>
                      </a:endParaRPr>
                    </a:p>
                  </a:txBody>
                  <a:tcPr marL="49139" marR="49139" marT="0" marB="0"/>
                </a:tc>
                <a:tc>
                  <a:txBody>
                    <a:bodyPr/>
                    <a:lstStyle/>
                    <a:p>
                      <a:pPr marL="0" marR="0">
                        <a:lnSpc>
                          <a:spcPct val="100000"/>
                        </a:lnSpc>
                        <a:spcBef>
                          <a:spcPts val="0"/>
                        </a:spcBef>
                        <a:spcAft>
                          <a:spcPts val="0"/>
                        </a:spcAft>
                      </a:pPr>
                      <a:r>
                        <a:rPr lang="en-US" sz="1600" dirty="0"/>
                        <a:t>No. of Monitoring Activities </a:t>
                      </a:r>
                      <a:r>
                        <a:rPr lang="en-US" sz="1600" dirty="0" smtClean="0"/>
                        <a:t>undertaken </a:t>
                      </a:r>
                      <a:endParaRPr lang="en-US" sz="1600" dirty="0">
                        <a:latin typeface="+mj-lt"/>
                        <a:ea typeface="Calibri"/>
                        <a:cs typeface="Times New Roman"/>
                      </a:endParaRPr>
                    </a:p>
                  </a:txBody>
                  <a:tcPr marL="49139" marR="49139" marT="0" marB="0" anchor="ctr"/>
                </a:tc>
                <a:tc>
                  <a:txBody>
                    <a:bodyPr/>
                    <a:lstStyle/>
                    <a:p>
                      <a:pPr marL="0" marR="0" algn="ctr">
                        <a:lnSpc>
                          <a:spcPct val="115000"/>
                        </a:lnSpc>
                        <a:spcBef>
                          <a:spcPts val="0"/>
                        </a:spcBef>
                        <a:spcAft>
                          <a:spcPts val="0"/>
                        </a:spcAft>
                      </a:pPr>
                      <a:r>
                        <a:rPr lang="en-US" sz="2000" dirty="0" smtClean="0">
                          <a:latin typeface="+mn-lt"/>
                          <a:ea typeface="+mn-ea"/>
                          <a:cs typeface="+mn-cs"/>
                        </a:rPr>
                        <a:t>7</a:t>
                      </a:r>
                      <a:endParaRPr lang="en-US" sz="2000" dirty="0">
                        <a:latin typeface="+mj-lt"/>
                        <a:ea typeface="Calibri"/>
                        <a:cs typeface="Times New Roman"/>
                      </a:endParaRPr>
                    </a:p>
                  </a:txBody>
                  <a:tcPr marL="49139" marR="49139" marT="0" marB="0" anchor="ctr"/>
                </a:tc>
                <a:tc>
                  <a:txBody>
                    <a:bodyPr/>
                    <a:lstStyle/>
                    <a:p>
                      <a:pPr marL="0" marR="0" algn="ctr">
                        <a:lnSpc>
                          <a:spcPct val="115000"/>
                        </a:lnSpc>
                        <a:spcBef>
                          <a:spcPts val="0"/>
                        </a:spcBef>
                        <a:spcAft>
                          <a:spcPts val="0"/>
                        </a:spcAft>
                      </a:pPr>
                      <a:r>
                        <a:rPr lang="en-US" sz="2000" dirty="0" smtClean="0"/>
                        <a:t>10</a:t>
                      </a:r>
                      <a:endParaRPr lang="en-US" sz="2000" dirty="0">
                        <a:latin typeface="+mj-lt"/>
                        <a:ea typeface="Calibri"/>
                        <a:cs typeface="Times New Roman"/>
                      </a:endParaRPr>
                    </a:p>
                  </a:txBody>
                  <a:tcPr marL="49139" marR="49139" marT="0" marB="0" anchor="ctr"/>
                </a:tc>
                <a:tc>
                  <a:txBody>
                    <a:bodyPr/>
                    <a:lstStyle/>
                    <a:p>
                      <a:pPr algn="ctr"/>
                      <a:r>
                        <a:rPr lang="en-US" sz="2000" dirty="0" smtClean="0"/>
                        <a:t>12</a:t>
                      </a:r>
                      <a:endParaRPr lang="en-US" sz="2000" dirty="0"/>
                    </a:p>
                  </a:txBody>
                  <a:tcPr marL="49139" marR="49139" marT="0" marB="0" anchor="ctr"/>
                </a:tc>
                <a:tc>
                  <a:txBody>
                    <a:bodyPr/>
                    <a:lstStyle/>
                    <a:p>
                      <a:pPr marL="0" marR="0" algn="ctr">
                        <a:lnSpc>
                          <a:spcPct val="115000"/>
                        </a:lnSpc>
                        <a:spcBef>
                          <a:spcPts val="0"/>
                        </a:spcBef>
                        <a:spcAft>
                          <a:spcPts val="0"/>
                        </a:spcAft>
                      </a:pPr>
                      <a:r>
                        <a:rPr lang="en-US" sz="2000" dirty="0" smtClean="0">
                          <a:latin typeface="+mj-lt"/>
                          <a:ea typeface="Calibri"/>
                          <a:cs typeface="Times New Roman"/>
                        </a:rPr>
                        <a:t>12</a:t>
                      </a:r>
                      <a:endParaRPr lang="en-US" sz="2000" dirty="0">
                        <a:latin typeface="+mj-lt"/>
                        <a:ea typeface="Calibri"/>
                        <a:cs typeface="Times New Roman"/>
                      </a:endParaRPr>
                    </a:p>
                  </a:txBody>
                  <a:tcPr marL="49139" marR="49139" marT="0" marB="0" anchor="ctr"/>
                </a:tc>
                <a:tc>
                  <a:txBody>
                    <a:bodyPr/>
                    <a:lstStyle/>
                    <a:p>
                      <a:pPr algn="ctr"/>
                      <a:r>
                        <a:rPr lang="en-US" sz="2000" dirty="0" smtClean="0"/>
                        <a:t>12</a:t>
                      </a:r>
                      <a:endParaRPr lang="en-US" sz="2000" dirty="0"/>
                    </a:p>
                  </a:txBody>
                  <a:tcPr marL="49139" marR="49139" marT="0" marB="0" anchor="ctr"/>
                </a:tc>
                <a:tc>
                  <a:txBody>
                    <a:bodyPr/>
                    <a:lstStyle/>
                    <a:p>
                      <a:pPr algn="ctr"/>
                      <a:r>
                        <a:rPr lang="en-US" sz="2000" dirty="0" smtClean="0"/>
                        <a:t>12</a:t>
                      </a:r>
                      <a:endParaRPr lang="en-US" sz="2000" dirty="0"/>
                    </a:p>
                  </a:txBody>
                  <a:tcPr marL="49139" marR="49139" marT="0" marB="0" anchor="ctr"/>
                </a:tc>
              </a:tr>
              <a:tr h="1744566">
                <a:tc>
                  <a:txBody>
                    <a:bodyPr/>
                    <a:lstStyle/>
                    <a:p>
                      <a:pPr>
                        <a:lnSpc>
                          <a:spcPct val="115000"/>
                        </a:lnSpc>
                        <a:spcAft>
                          <a:spcPts val="0"/>
                        </a:spcAft>
                      </a:pPr>
                      <a:r>
                        <a:rPr lang="en-GB" sz="1400" dirty="0">
                          <a:effectLst/>
                        </a:rPr>
                        <a:t>Composite Budget prepared based on Composite Annual Action Plan</a:t>
                      </a:r>
                      <a:endParaRPr lang="en-GB" sz="1400" dirty="0">
                        <a:effectLst/>
                        <a:latin typeface="Calibri"/>
                        <a:ea typeface="Calibri"/>
                        <a:cs typeface="Times New Roman"/>
                      </a:endParaRPr>
                    </a:p>
                  </a:txBody>
                  <a:tcPr marL="36195" marR="36195" marT="0" marB="0"/>
                </a:tc>
                <a:tc>
                  <a:txBody>
                    <a:bodyPr/>
                    <a:lstStyle/>
                    <a:p>
                      <a:pPr>
                        <a:lnSpc>
                          <a:spcPct val="115000"/>
                        </a:lnSpc>
                        <a:spcAft>
                          <a:spcPts val="0"/>
                        </a:spcAft>
                      </a:pPr>
                      <a:r>
                        <a:rPr lang="en-GB" sz="1600" dirty="0">
                          <a:effectLst/>
                        </a:rPr>
                        <a:t>Composite Budget approved by General Assembly by</a:t>
                      </a:r>
                      <a:endParaRPr lang="en-GB" sz="1600" dirty="0">
                        <a:effectLst/>
                        <a:latin typeface="+mj-lt"/>
                        <a:ea typeface="Calibri"/>
                        <a:cs typeface="Times New Roman"/>
                      </a:endParaRPr>
                    </a:p>
                  </a:txBody>
                  <a:tcPr marL="36195" marR="36195" marT="0" marB="0" anchor="ctr"/>
                </a:tc>
                <a:tc>
                  <a:txBody>
                    <a:bodyPr/>
                    <a:lstStyle/>
                    <a:p>
                      <a:pPr algn="ctr">
                        <a:lnSpc>
                          <a:spcPct val="115000"/>
                        </a:lnSpc>
                        <a:spcAft>
                          <a:spcPts val="0"/>
                        </a:spcAft>
                      </a:pPr>
                      <a:r>
                        <a:rPr lang="en-GB" sz="1600" dirty="0" smtClean="0">
                          <a:effectLst/>
                        </a:rPr>
                        <a:t> </a:t>
                      </a:r>
                    </a:p>
                    <a:p>
                      <a:pPr algn="ctr">
                        <a:lnSpc>
                          <a:spcPct val="115000"/>
                        </a:lnSpc>
                        <a:spcAft>
                          <a:spcPts val="0"/>
                        </a:spcAft>
                      </a:pPr>
                      <a:r>
                        <a:rPr lang="en-GB" sz="1600" dirty="0" smtClean="0">
                          <a:effectLst/>
                        </a:rPr>
                        <a:t>30</a:t>
                      </a:r>
                      <a:r>
                        <a:rPr lang="en-GB" sz="1600" baseline="30000" dirty="0" smtClean="0">
                          <a:effectLst/>
                        </a:rPr>
                        <a:t>th</a:t>
                      </a:r>
                      <a:r>
                        <a:rPr lang="en-GB" sz="1600" dirty="0" smtClean="0">
                          <a:effectLst/>
                        </a:rPr>
                        <a:t>  September</a:t>
                      </a:r>
                      <a:endParaRPr lang="en-GB" sz="1600" dirty="0">
                        <a:effectLst/>
                        <a:latin typeface="+mj-lt"/>
                        <a:ea typeface="Calibri"/>
                        <a:cs typeface="Times New Roman"/>
                      </a:endParaRPr>
                    </a:p>
                  </a:txBody>
                  <a:tcPr marL="36195" marR="36195" marT="0" marB="0" anchor="ctr"/>
                </a:tc>
                <a:tc>
                  <a:txBody>
                    <a:bodyPr/>
                    <a:lstStyle/>
                    <a:p>
                      <a:pPr algn="ctr">
                        <a:lnSpc>
                          <a:spcPct val="115000"/>
                        </a:lnSpc>
                        <a:spcAft>
                          <a:spcPts val="0"/>
                        </a:spcAft>
                      </a:pPr>
                      <a:endParaRPr lang="en-GB" sz="1600" dirty="0">
                        <a:effectLst/>
                        <a:latin typeface="+mj-lt"/>
                        <a:ea typeface="Calibri"/>
                        <a:cs typeface="Times New Roman"/>
                      </a:endParaRPr>
                    </a:p>
                  </a:txBody>
                  <a:tcPr marL="36195" marR="36195"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600" dirty="0" smtClean="0">
                          <a:effectLst/>
                        </a:rPr>
                        <a:t>30</a:t>
                      </a:r>
                      <a:r>
                        <a:rPr lang="en-GB" sz="1600" baseline="30000" dirty="0" smtClean="0">
                          <a:effectLst/>
                        </a:rPr>
                        <a:t>th</a:t>
                      </a:r>
                      <a:r>
                        <a:rPr lang="en-GB" sz="1600" dirty="0" smtClean="0">
                          <a:effectLst/>
                        </a:rPr>
                        <a:t>  September</a:t>
                      </a:r>
                      <a:endParaRPr lang="en-GB" sz="1600" kern="1200" dirty="0" smtClean="0">
                        <a:solidFill>
                          <a:schemeClr val="tx1"/>
                        </a:solidFill>
                        <a:effectLst/>
                        <a:latin typeface="+mn-lt"/>
                        <a:ea typeface="Calibri"/>
                        <a:cs typeface="Times New Roman"/>
                      </a:endParaRPr>
                    </a:p>
                    <a:p>
                      <a:pPr algn="ctr"/>
                      <a:endParaRPr lang="en-US" sz="1600" dirty="0"/>
                    </a:p>
                  </a:txBody>
                  <a:tcPr marL="36195" marR="36195" marT="0" marB="0" anchor="ctr"/>
                </a:tc>
                <a:tc>
                  <a:txBody>
                    <a:bodyPr/>
                    <a:lstStyle/>
                    <a:p>
                      <a:pPr algn="ctr">
                        <a:lnSpc>
                          <a:spcPct val="115000"/>
                        </a:lnSpc>
                        <a:spcAft>
                          <a:spcPts val="0"/>
                        </a:spcAft>
                      </a:pPr>
                      <a:r>
                        <a:rPr lang="en-GB" sz="1600" dirty="0" smtClean="0">
                          <a:effectLst/>
                        </a:rPr>
                        <a:t>30</a:t>
                      </a:r>
                      <a:r>
                        <a:rPr lang="en-GB" sz="1600" baseline="30000" dirty="0" smtClean="0">
                          <a:effectLst/>
                        </a:rPr>
                        <a:t>th</a:t>
                      </a:r>
                      <a:r>
                        <a:rPr lang="en-GB" sz="1600" dirty="0" smtClean="0">
                          <a:effectLst/>
                        </a:rPr>
                        <a:t>  September</a:t>
                      </a:r>
                      <a:endParaRPr lang="en-GB" sz="1600" dirty="0">
                        <a:effectLst/>
                        <a:latin typeface="+mj-lt"/>
                        <a:ea typeface="Calibri"/>
                        <a:cs typeface="Times New Roman"/>
                      </a:endParaRPr>
                    </a:p>
                  </a:txBody>
                  <a:tcPr marL="36195" marR="36195" marT="0" marB="0" anchor="ctr"/>
                </a:tc>
                <a:tc>
                  <a:txBody>
                    <a:bodyPr/>
                    <a:lstStyle/>
                    <a:p>
                      <a:pPr algn="ctr">
                        <a:lnSpc>
                          <a:spcPct val="115000"/>
                        </a:lnSpc>
                        <a:spcAft>
                          <a:spcPts val="0"/>
                        </a:spcAft>
                      </a:pPr>
                      <a:r>
                        <a:rPr lang="en-GB" sz="1600" dirty="0" smtClean="0">
                          <a:effectLst/>
                        </a:rPr>
                        <a:t>30</a:t>
                      </a:r>
                      <a:r>
                        <a:rPr lang="en-GB" sz="1600" baseline="30000" dirty="0" smtClean="0">
                          <a:effectLst/>
                        </a:rPr>
                        <a:t>th</a:t>
                      </a:r>
                      <a:r>
                        <a:rPr lang="en-GB" sz="1600" dirty="0" smtClean="0">
                          <a:effectLst/>
                        </a:rPr>
                        <a:t>  September</a:t>
                      </a:r>
                      <a:endParaRPr lang="en-GB" sz="1600" dirty="0">
                        <a:effectLst/>
                        <a:latin typeface="+mj-lt"/>
                        <a:ea typeface="Calibri"/>
                        <a:cs typeface="Times New Roman"/>
                      </a:endParaRPr>
                    </a:p>
                  </a:txBody>
                  <a:tcPr marL="36195" marR="36195" marT="0" marB="0" anchor="ct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600" kern="1200" dirty="0" smtClean="0">
                          <a:effectLst/>
                        </a:rPr>
                        <a:t>30</a:t>
                      </a:r>
                      <a:r>
                        <a:rPr lang="en-GB" sz="1600" kern="1200" baseline="30000" dirty="0" smtClean="0">
                          <a:effectLst/>
                        </a:rPr>
                        <a:t>th</a:t>
                      </a:r>
                      <a:r>
                        <a:rPr lang="en-GB" sz="1600" kern="1200" dirty="0" smtClean="0">
                          <a:effectLst/>
                        </a:rPr>
                        <a:t>  September</a:t>
                      </a:r>
                    </a:p>
                    <a:p>
                      <a:pPr algn="ctr">
                        <a:lnSpc>
                          <a:spcPct val="115000"/>
                        </a:lnSpc>
                        <a:spcAft>
                          <a:spcPts val="0"/>
                        </a:spcAft>
                      </a:pPr>
                      <a:endParaRPr lang="en-GB" sz="1600" dirty="0">
                        <a:effectLst/>
                        <a:latin typeface="+mj-lt"/>
                        <a:ea typeface="Calibri"/>
                        <a:cs typeface="Times New Roman"/>
                      </a:endParaRPr>
                    </a:p>
                  </a:txBody>
                  <a:tcPr marL="36195" marR="36195" marT="0" marB="0" anchor="ctr"/>
                </a:tc>
              </a:tr>
            </a:tbl>
          </a:graphicData>
        </a:graphic>
      </p:graphicFrame>
      <p:sp>
        <p:nvSpPr>
          <p:cNvPr id="3" name="Slide Number Placeholder 2"/>
          <p:cNvSpPr>
            <a:spLocks noGrp="1"/>
          </p:cNvSpPr>
          <p:nvPr>
            <p:ph type="sldNum" sz="quarter" idx="12"/>
          </p:nvPr>
        </p:nvSpPr>
        <p:spPr/>
        <p:txBody>
          <a:bodyPr/>
          <a:lstStyle/>
          <a:p>
            <a:fld id="{571CD3C2-A472-4BA3-88D7-833F7D0C5725}" type="slidenum">
              <a:rPr lang="en-US" smtClean="0"/>
              <a:t>34</a:t>
            </a:fld>
            <a:endParaRPr lang="en-US"/>
          </a:p>
        </p:txBody>
      </p:sp>
    </p:spTree>
    <p:extLst>
      <p:ext uri="{BB962C8B-B14F-4D97-AF65-F5344CB8AC3E}">
        <p14:creationId xmlns:p14="http://schemas.microsoft.com/office/powerpoint/2010/main" val="230389009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419355066"/>
              </p:ext>
            </p:extLst>
          </p:nvPr>
        </p:nvGraphicFramePr>
        <p:xfrm>
          <a:off x="304799" y="125095"/>
          <a:ext cx="8686802" cy="6028993"/>
        </p:xfrm>
        <a:graphic>
          <a:graphicData uri="http://schemas.openxmlformats.org/drawingml/2006/table">
            <a:tbl>
              <a:tblPr firstRow="1" firstCol="1" bandRow="1">
                <a:tableStyleId>{5940675A-B579-460E-94D1-54222C63F5DA}</a:tableStyleId>
              </a:tblPr>
              <a:tblGrid>
                <a:gridCol w="1269608"/>
                <a:gridCol w="1695148"/>
                <a:gridCol w="576785"/>
                <a:gridCol w="801859"/>
                <a:gridCol w="935501"/>
                <a:gridCol w="1135967"/>
                <a:gridCol w="1135967"/>
                <a:gridCol w="1135967"/>
              </a:tblGrid>
              <a:tr h="452142">
                <a:tc gridSpan="8">
                  <a:txBody>
                    <a:bodyPr/>
                    <a:lstStyle/>
                    <a:p>
                      <a:pPr marL="0" marR="0" algn="ctr">
                        <a:lnSpc>
                          <a:spcPct val="115000"/>
                        </a:lnSpc>
                        <a:spcBef>
                          <a:spcPts val="0"/>
                        </a:spcBef>
                        <a:spcAft>
                          <a:spcPts val="0"/>
                        </a:spcAft>
                      </a:pPr>
                      <a:r>
                        <a:rPr lang="en-US" sz="2000" dirty="0" smtClean="0">
                          <a:effectLst/>
                        </a:rPr>
                        <a:t> </a:t>
                      </a:r>
                      <a:r>
                        <a:rPr lang="en-US" sz="2000" b="1" dirty="0" smtClean="0">
                          <a:solidFill>
                            <a:srgbClr val="C00000"/>
                          </a:solidFill>
                          <a:effectLst>
                            <a:outerShdw blurRad="38100" dist="38100" dir="2700000" algn="tl">
                              <a:srgbClr val="000000">
                                <a:alpha val="43137"/>
                              </a:srgbClr>
                            </a:outerShdw>
                          </a:effectLst>
                        </a:rPr>
                        <a:t>KEY</a:t>
                      </a:r>
                      <a:r>
                        <a:rPr lang="en-US" sz="2000" b="1" baseline="0" dirty="0" smtClean="0">
                          <a:solidFill>
                            <a:srgbClr val="C00000"/>
                          </a:solidFill>
                          <a:effectLst>
                            <a:outerShdw blurRad="38100" dist="38100" dir="2700000" algn="tl">
                              <a:srgbClr val="000000">
                                <a:alpha val="43137"/>
                              </a:srgbClr>
                            </a:outerShdw>
                          </a:effectLst>
                        </a:rPr>
                        <a:t> PERFORMANCE INFORMATION FOR</a:t>
                      </a:r>
                      <a:r>
                        <a:rPr lang="en-US" sz="2000" b="1" dirty="0" smtClean="0">
                          <a:solidFill>
                            <a:srgbClr val="C00000"/>
                          </a:solidFill>
                          <a:effectLst>
                            <a:outerShdw blurRad="38100" dist="38100" dir="2700000" algn="tl">
                              <a:srgbClr val="000000">
                                <a:alpha val="43137"/>
                              </a:srgbClr>
                            </a:outerShdw>
                          </a:effectLst>
                        </a:rPr>
                        <a:t> BUDGET</a:t>
                      </a:r>
                      <a:r>
                        <a:rPr lang="en-US" sz="2000" b="1" baseline="0" dirty="0" smtClean="0">
                          <a:solidFill>
                            <a:srgbClr val="C00000"/>
                          </a:solidFill>
                          <a:effectLst>
                            <a:outerShdw blurRad="38100" dist="38100" dir="2700000" algn="tl">
                              <a:srgbClr val="000000">
                                <a:alpha val="43137"/>
                              </a:srgbClr>
                            </a:outerShdw>
                          </a:effectLst>
                        </a:rPr>
                        <a:t> </a:t>
                      </a:r>
                      <a:r>
                        <a:rPr lang="en-US" sz="2000" b="1" dirty="0" smtClean="0">
                          <a:solidFill>
                            <a:srgbClr val="C00000"/>
                          </a:solidFill>
                          <a:effectLst>
                            <a:outerShdw blurRad="38100" dist="38100" dir="2700000" algn="tl">
                              <a:srgbClr val="000000">
                                <a:alpha val="43137"/>
                              </a:srgbClr>
                            </a:outerShdw>
                          </a:effectLst>
                        </a:rPr>
                        <a:t>PROGRAMMES</a:t>
                      </a:r>
                    </a:p>
                  </a:txBody>
                  <a:tcPr marL="26056" marR="26056"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61685">
                <a:tc rowSpan="2">
                  <a:txBody>
                    <a:bodyPr/>
                    <a:lstStyle/>
                    <a:p>
                      <a:pPr marL="0" marR="0" algn="ctr">
                        <a:lnSpc>
                          <a:spcPct val="115000"/>
                        </a:lnSpc>
                        <a:spcBef>
                          <a:spcPts val="0"/>
                        </a:spcBef>
                        <a:spcAft>
                          <a:spcPts val="0"/>
                        </a:spcAft>
                      </a:pPr>
                      <a:r>
                        <a:rPr lang="en-GB" sz="1500" dirty="0">
                          <a:effectLst/>
                        </a:rPr>
                        <a:t>Main Outputs</a:t>
                      </a:r>
                      <a:endParaRPr lang="en-US" sz="1500" dirty="0">
                        <a:effectLst/>
                        <a:latin typeface="Calibri"/>
                        <a:ea typeface="Calibri"/>
                        <a:cs typeface="Times New Roman"/>
                      </a:endParaRPr>
                    </a:p>
                  </a:txBody>
                  <a:tcPr marL="26056" marR="26056" marT="0" marB="0" anchor="ctr"/>
                </a:tc>
                <a:tc rowSpan="2">
                  <a:txBody>
                    <a:bodyPr/>
                    <a:lstStyle/>
                    <a:p>
                      <a:pPr marL="0" marR="0" algn="ctr">
                        <a:lnSpc>
                          <a:spcPct val="115000"/>
                        </a:lnSpc>
                        <a:spcBef>
                          <a:spcPts val="0"/>
                        </a:spcBef>
                        <a:spcAft>
                          <a:spcPts val="0"/>
                        </a:spcAft>
                      </a:pPr>
                      <a:r>
                        <a:rPr lang="en-GB" sz="1500" dirty="0">
                          <a:effectLst/>
                        </a:rPr>
                        <a:t>Output Indicator</a:t>
                      </a:r>
                      <a:endParaRPr lang="en-US" sz="1500" dirty="0">
                        <a:effectLst/>
                        <a:latin typeface="Calibri"/>
                        <a:ea typeface="Calibri"/>
                        <a:cs typeface="Times New Roman"/>
                      </a:endParaRPr>
                    </a:p>
                  </a:txBody>
                  <a:tcPr marL="26056" marR="26056" marT="0" marB="0" anchor="ctr"/>
                </a:tc>
                <a:tc gridSpan="2">
                  <a:txBody>
                    <a:bodyPr/>
                    <a:lstStyle/>
                    <a:p>
                      <a:pPr marL="0" marR="0" algn="ctr">
                        <a:lnSpc>
                          <a:spcPct val="115000"/>
                        </a:lnSpc>
                        <a:spcBef>
                          <a:spcPts val="0"/>
                        </a:spcBef>
                        <a:spcAft>
                          <a:spcPts val="0"/>
                        </a:spcAft>
                      </a:pPr>
                      <a:r>
                        <a:rPr lang="en-GB" sz="1600" dirty="0">
                          <a:effectLst/>
                        </a:rPr>
                        <a:t>Past Years</a:t>
                      </a:r>
                      <a:endParaRPr lang="en-US" sz="1600" dirty="0">
                        <a:effectLst/>
                        <a:latin typeface="Calibri"/>
                        <a:ea typeface="Calibri"/>
                        <a:cs typeface="Times New Roman"/>
                      </a:endParaRPr>
                    </a:p>
                  </a:txBody>
                  <a:tcPr marL="49369" marR="49369" marT="0" marB="0" anchor="ctr"/>
                </a:tc>
                <a:tc hMerge="1">
                  <a:txBody>
                    <a:bodyPr/>
                    <a:lstStyle/>
                    <a:p>
                      <a:endParaRPr lang="en-US"/>
                    </a:p>
                  </a:txBody>
                  <a:tcPr/>
                </a:tc>
                <a:tc gridSpan="4">
                  <a:txBody>
                    <a:bodyPr/>
                    <a:lstStyle/>
                    <a:p>
                      <a:pPr marL="0" marR="0" algn="ctr">
                        <a:lnSpc>
                          <a:spcPct val="115000"/>
                        </a:lnSpc>
                        <a:spcBef>
                          <a:spcPts val="0"/>
                        </a:spcBef>
                        <a:spcAft>
                          <a:spcPts val="0"/>
                        </a:spcAft>
                      </a:pPr>
                      <a:r>
                        <a:rPr lang="en-GB" sz="1600" dirty="0">
                          <a:effectLst/>
                        </a:rPr>
                        <a:t>Projections</a:t>
                      </a:r>
                      <a:endParaRPr lang="en-US" sz="1600" dirty="0">
                        <a:effectLst/>
                        <a:latin typeface="Calibri"/>
                        <a:ea typeface="Calibri"/>
                        <a:cs typeface="Times New Roman"/>
                      </a:endParaRPr>
                    </a:p>
                  </a:txBody>
                  <a:tcPr marL="49369" marR="49369" marT="0" marB="0" anchor="ctr"/>
                </a:tc>
                <a:tc hMerge="1">
                  <a:txBody>
                    <a:bodyPr/>
                    <a:lstStyle/>
                    <a:p>
                      <a:endParaRPr lang="en-US"/>
                    </a:p>
                  </a:txBody>
                  <a:tcPr/>
                </a:tc>
                <a:tc hMerge="1">
                  <a:txBody>
                    <a:bodyPr/>
                    <a:lstStyle/>
                    <a:p>
                      <a:endParaRPr lang="en-US"/>
                    </a:p>
                  </a:txBody>
                  <a:tcPr/>
                </a:tc>
                <a:tc hMerge="1">
                  <a:txBody>
                    <a:bodyPr/>
                    <a:lstStyle/>
                    <a:p>
                      <a:endParaRPr lang="en-US"/>
                    </a:p>
                  </a:txBody>
                  <a:tcPr/>
                </a:tc>
              </a:tr>
              <a:tr h="1027679">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GB" sz="1500" dirty="0" smtClean="0">
                          <a:effectLst/>
                        </a:rPr>
                        <a:t>2018</a:t>
                      </a:r>
                      <a:endParaRPr lang="en-US" sz="1500" dirty="0">
                        <a:effectLst/>
                        <a:latin typeface="Calibri"/>
                        <a:ea typeface="Calibri"/>
                        <a:cs typeface="Times New Roman"/>
                      </a:endParaRPr>
                    </a:p>
                  </a:txBody>
                  <a:tcPr marL="49369" marR="49369" marT="0" marB="0" anchor="ctr"/>
                </a:tc>
                <a:tc>
                  <a:txBody>
                    <a:bodyPr/>
                    <a:lstStyle/>
                    <a:p>
                      <a:pPr marL="0" marR="0" algn="ctr">
                        <a:lnSpc>
                          <a:spcPct val="115000"/>
                        </a:lnSpc>
                        <a:spcBef>
                          <a:spcPts val="0"/>
                        </a:spcBef>
                        <a:spcAft>
                          <a:spcPts val="0"/>
                        </a:spcAft>
                      </a:pPr>
                      <a:r>
                        <a:rPr lang="en-GB" sz="1500" dirty="0" smtClean="0">
                          <a:effectLst/>
                        </a:rPr>
                        <a:t>2019</a:t>
                      </a:r>
                      <a:endParaRPr lang="en-US" sz="1500" dirty="0">
                        <a:effectLst/>
                        <a:latin typeface="Calibri"/>
                        <a:ea typeface="Calibri"/>
                        <a:cs typeface="Times New Roman"/>
                      </a:endParaRPr>
                    </a:p>
                  </a:txBody>
                  <a:tcPr marL="49369" marR="49369" marT="0" marB="0" anchor="ctr"/>
                </a:tc>
                <a:tc>
                  <a:txBody>
                    <a:bodyPr/>
                    <a:lstStyle/>
                    <a:p>
                      <a:pPr marL="0" marR="0" algn="ctr">
                        <a:lnSpc>
                          <a:spcPct val="115000"/>
                        </a:lnSpc>
                        <a:spcBef>
                          <a:spcPts val="0"/>
                        </a:spcBef>
                        <a:spcAft>
                          <a:spcPts val="0"/>
                        </a:spcAft>
                      </a:pPr>
                      <a:r>
                        <a:rPr lang="en-GB" sz="1500" dirty="0">
                          <a:effectLst/>
                        </a:rPr>
                        <a:t>Indicative Year</a:t>
                      </a:r>
                      <a:endParaRPr lang="en-US" sz="1500" dirty="0">
                        <a:effectLst/>
                      </a:endParaRPr>
                    </a:p>
                    <a:p>
                      <a:pPr marL="0" marR="0" algn="ctr">
                        <a:lnSpc>
                          <a:spcPct val="115000"/>
                        </a:lnSpc>
                        <a:spcBef>
                          <a:spcPts val="0"/>
                        </a:spcBef>
                        <a:spcAft>
                          <a:spcPts val="0"/>
                        </a:spcAft>
                      </a:pPr>
                      <a:r>
                        <a:rPr lang="en-GB" sz="1500" dirty="0" smtClean="0">
                          <a:effectLst/>
                        </a:rPr>
                        <a:t>2020</a:t>
                      </a:r>
                      <a:endParaRPr lang="en-US" sz="1500" dirty="0">
                        <a:effectLst/>
                        <a:latin typeface="Calibri"/>
                        <a:ea typeface="Calibri"/>
                        <a:cs typeface="Times New Roman"/>
                      </a:endParaRPr>
                    </a:p>
                  </a:txBody>
                  <a:tcPr marL="26056" marR="26056" marT="0" marB="0" anchor="ctr"/>
                </a:tc>
                <a:tc>
                  <a:txBody>
                    <a:bodyPr/>
                    <a:lstStyle/>
                    <a:p>
                      <a:pPr marL="0" marR="0" algn="ctr">
                        <a:lnSpc>
                          <a:spcPct val="115000"/>
                        </a:lnSpc>
                        <a:spcBef>
                          <a:spcPts val="0"/>
                        </a:spcBef>
                        <a:spcAft>
                          <a:spcPts val="0"/>
                        </a:spcAft>
                      </a:pPr>
                      <a:r>
                        <a:rPr lang="en-GB" sz="1500" dirty="0">
                          <a:effectLst/>
                        </a:rPr>
                        <a:t>Indicative Year</a:t>
                      </a:r>
                      <a:endParaRPr lang="en-US" sz="1500" dirty="0">
                        <a:effectLst/>
                      </a:endParaRPr>
                    </a:p>
                    <a:p>
                      <a:pPr marL="0" marR="0" algn="ctr">
                        <a:lnSpc>
                          <a:spcPct val="115000"/>
                        </a:lnSpc>
                        <a:spcBef>
                          <a:spcPts val="0"/>
                        </a:spcBef>
                        <a:spcAft>
                          <a:spcPts val="0"/>
                        </a:spcAft>
                      </a:pPr>
                      <a:r>
                        <a:rPr lang="en-GB" sz="1500" dirty="0" smtClean="0">
                          <a:effectLst/>
                        </a:rPr>
                        <a:t>2021</a:t>
                      </a:r>
                      <a:endParaRPr lang="en-US" sz="1500" dirty="0">
                        <a:effectLst/>
                        <a:latin typeface="Calibri"/>
                        <a:ea typeface="Calibri"/>
                        <a:cs typeface="Times New Roman"/>
                      </a:endParaRPr>
                    </a:p>
                  </a:txBody>
                  <a:tcPr marL="49369" marR="49369"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500" dirty="0" smtClean="0">
                          <a:effectLst/>
                        </a:rPr>
                        <a:t>Indicative Year</a:t>
                      </a:r>
                      <a:endParaRPr lang="en-US" sz="1500" dirty="0" smtClean="0">
                        <a:effectLst/>
                      </a:endParaRPr>
                    </a:p>
                    <a:p>
                      <a:r>
                        <a:rPr lang="en-US" sz="1500" dirty="0" smtClean="0"/>
                        <a:t>2022</a:t>
                      </a:r>
                      <a:endParaRPr lang="en-US" sz="1500" dirty="0"/>
                    </a:p>
                  </a:txBody>
                  <a:tcPr marL="49369" marR="49369"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500" dirty="0" smtClean="0">
                          <a:effectLst/>
                        </a:rPr>
                        <a:t>Indicative Year</a:t>
                      </a:r>
                      <a:endParaRPr lang="en-US" sz="1500" dirty="0" smtClean="0">
                        <a:effectLst/>
                      </a:endParaRPr>
                    </a:p>
                    <a:p>
                      <a:r>
                        <a:rPr lang="en-US" sz="1500" dirty="0" smtClean="0"/>
                        <a:t>2023</a:t>
                      </a:r>
                    </a:p>
                    <a:p>
                      <a:endParaRPr lang="en-US" sz="1500" dirty="0"/>
                    </a:p>
                  </a:txBody>
                  <a:tcPr marL="49369" marR="49369" marT="0" marB="0" anchor="ctr"/>
                </a:tc>
              </a:tr>
              <a:tr h="749313">
                <a:tc rowSpan="2">
                  <a:txBody>
                    <a:bodyPr/>
                    <a:lstStyle/>
                    <a:p>
                      <a:pPr marL="0" marR="0">
                        <a:lnSpc>
                          <a:spcPct val="115000"/>
                        </a:lnSpc>
                        <a:spcBef>
                          <a:spcPts val="0"/>
                        </a:spcBef>
                        <a:spcAft>
                          <a:spcPts val="0"/>
                        </a:spcAft>
                      </a:pPr>
                      <a:r>
                        <a:rPr lang="en-US" sz="1500" dirty="0"/>
                        <a:t>Procurement and Maintenance of Office Equipment</a:t>
                      </a:r>
                      <a:endParaRPr lang="en-US" sz="1500" dirty="0">
                        <a:latin typeface="Calibri"/>
                        <a:ea typeface="Calibri"/>
                        <a:cs typeface="Times New Roman"/>
                      </a:endParaRPr>
                    </a:p>
                  </a:txBody>
                  <a:tcPr marL="49139" marR="49139" marT="0" marB="0"/>
                </a:tc>
                <a:tc>
                  <a:txBody>
                    <a:bodyPr/>
                    <a:lstStyle/>
                    <a:p>
                      <a:pPr marL="0" marR="0">
                        <a:lnSpc>
                          <a:spcPct val="115000"/>
                        </a:lnSpc>
                        <a:spcBef>
                          <a:spcPts val="0"/>
                        </a:spcBef>
                        <a:spcAft>
                          <a:spcPts val="0"/>
                        </a:spcAft>
                      </a:pPr>
                      <a:r>
                        <a:rPr lang="en-US" sz="1500" dirty="0"/>
                        <a:t>No. of Office </a:t>
                      </a:r>
                      <a:r>
                        <a:rPr lang="en-US" sz="1500" dirty="0" smtClean="0"/>
                        <a:t>Computers</a:t>
                      </a:r>
                      <a:r>
                        <a:rPr lang="en-US" sz="1500" baseline="0" dirty="0" smtClean="0"/>
                        <a:t> procured</a:t>
                      </a:r>
                      <a:endParaRPr lang="en-US" sz="1500" dirty="0">
                        <a:latin typeface="+mj-lt"/>
                        <a:ea typeface="Calibri"/>
                        <a:cs typeface="Times New Roman"/>
                      </a:endParaRPr>
                    </a:p>
                  </a:txBody>
                  <a:tcPr marL="49139" marR="49139" marT="0" marB="0"/>
                </a:tc>
                <a:tc>
                  <a:txBody>
                    <a:bodyPr/>
                    <a:lstStyle/>
                    <a:p>
                      <a:pPr marL="0" marR="0" algn="ctr">
                        <a:lnSpc>
                          <a:spcPct val="115000"/>
                        </a:lnSpc>
                        <a:spcBef>
                          <a:spcPts val="0"/>
                        </a:spcBef>
                        <a:spcAft>
                          <a:spcPts val="0"/>
                        </a:spcAft>
                      </a:pPr>
                      <a:r>
                        <a:rPr lang="en-US" sz="2000" dirty="0" smtClean="0"/>
                        <a:t>5</a:t>
                      </a:r>
                      <a:endParaRPr lang="en-US" sz="2000" dirty="0">
                        <a:latin typeface="+mj-lt"/>
                        <a:ea typeface="Calibri"/>
                        <a:cs typeface="Times New Roman"/>
                      </a:endParaRPr>
                    </a:p>
                  </a:txBody>
                  <a:tcPr marL="49139" marR="49139" marT="0" marB="0" anchor="ctr"/>
                </a:tc>
                <a:tc>
                  <a:txBody>
                    <a:bodyPr/>
                    <a:lstStyle/>
                    <a:p>
                      <a:pPr marL="0" marR="0" algn="ctr">
                        <a:lnSpc>
                          <a:spcPct val="115000"/>
                        </a:lnSpc>
                        <a:spcBef>
                          <a:spcPts val="0"/>
                        </a:spcBef>
                        <a:spcAft>
                          <a:spcPts val="0"/>
                        </a:spcAft>
                      </a:pPr>
                      <a:r>
                        <a:rPr lang="en-US" sz="2000" dirty="0" smtClean="0">
                          <a:latin typeface="+mn-lt"/>
                          <a:ea typeface="+mn-ea"/>
                          <a:cs typeface="+mn-cs"/>
                        </a:rPr>
                        <a:t>8</a:t>
                      </a:r>
                      <a:endParaRPr lang="en-US" sz="2000" dirty="0">
                        <a:latin typeface="+mj-lt"/>
                        <a:ea typeface="Calibri"/>
                        <a:cs typeface="Times New Roman"/>
                      </a:endParaRPr>
                    </a:p>
                  </a:txBody>
                  <a:tcPr marL="49139" marR="49139" marT="0" marB="0" anchor="ctr"/>
                </a:tc>
                <a:tc>
                  <a:txBody>
                    <a:bodyPr/>
                    <a:lstStyle/>
                    <a:p>
                      <a:pPr marL="0" marR="0" algn="ctr">
                        <a:lnSpc>
                          <a:spcPct val="115000"/>
                        </a:lnSpc>
                        <a:spcBef>
                          <a:spcPts val="0"/>
                        </a:spcBef>
                        <a:spcAft>
                          <a:spcPts val="0"/>
                        </a:spcAft>
                      </a:pPr>
                      <a:r>
                        <a:rPr lang="en-US" sz="2000" dirty="0" smtClean="0"/>
                        <a:t>5</a:t>
                      </a:r>
                      <a:endParaRPr lang="en-US" sz="2000" dirty="0">
                        <a:latin typeface="+mj-lt"/>
                        <a:ea typeface="Calibri"/>
                        <a:cs typeface="Times New Roman"/>
                      </a:endParaRPr>
                    </a:p>
                  </a:txBody>
                  <a:tcPr marL="49139" marR="49139" marT="0" marB="0" anchor="ctr"/>
                </a:tc>
                <a:tc>
                  <a:txBody>
                    <a:bodyPr/>
                    <a:lstStyle/>
                    <a:p>
                      <a:pPr algn="ctr"/>
                      <a:r>
                        <a:rPr lang="en-US" sz="2000" dirty="0" smtClean="0"/>
                        <a:t>5</a:t>
                      </a:r>
                      <a:endParaRPr lang="en-US" sz="2000" dirty="0"/>
                    </a:p>
                  </a:txBody>
                  <a:tcPr marL="49139" marR="49139" marT="0" marB="0" anchor="ctr"/>
                </a:tc>
                <a:tc>
                  <a:txBody>
                    <a:bodyPr/>
                    <a:lstStyle/>
                    <a:p>
                      <a:pPr algn="ctr"/>
                      <a:r>
                        <a:rPr lang="en-US" sz="2000" dirty="0" smtClean="0"/>
                        <a:t>5</a:t>
                      </a:r>
                      <a:endParaRPr lang="en-US" sz="2000" dirty="0"/>
                    </a:p>
                  </a:txBody>
                  <a:tcPr marL="49139" marR="49139" marT="0" marB="0" anchor="ctr"/>
                </a:tc>
                <a:tc>
                  <a:txBody>
                    <a:bodyPr/>
                    <a:lstStyle/>
                    <a:p>
                      <a:pPr algn="ctr"/>
                      <a:r>
                        <a:rPr lang="en-US" sz="2000" dirty="0" smtClean="0"/>
                        <a:t>5</a:t>
                      </a:r>
                      <a:endParaRPr lang="en-US" sz="2000" dirty="0"/>
                    </a:p>
                  </a:txBody>
                  <a:tcPr marL="49139" marR="49139" marT="0" marB="0" anchor="ctr"/>
                </a:tc>
              </a:tr>
              <a:tr h="1243854">
                <a:tc vMerge="1">
                  <a:txBody>
                    <a:bodyPr/>
                    <a:lstStyle/>
                    <a:p>
                      <a:endParaRPr lang="en-US"/>
                    </a:p>
                  </a:txBody>
                  <a:tcPr/>
                </a:tc>
                <a:tc>
                  <a:txBody>
                    <a:bodyPr/>
                    <a:lstStyle/>
                    <a:p>
                      <a:pPr marL="0" marR="0">
                        <a:lnSpc>
                          <a:spcPct val="115000"/>
                        </a:lnSpc>
                        <a:spcBef>
                          <a:spcPts val="0"/>
                        </a:spcBef>
                        <a:spcAft>
                          <a:spcPts val="0"/>
                        </a:spcAft>
                      </a:pPr>
                      <a:r>
                        <a:rPr lang="en-US" sz="1500" dirty="0"/>
                        <a:t>No. of Office Furniture maintained</a:t>
                      </a:r>
                      <a:endParaRPr lang="en-US" sz="1500" dirty="0">
                        <a:latin typeface="+mj-lt"/>
                        <a:ea typeface="Calibri"/>
                        <a:cs typeface="Times New Roman"/>
                      </a:endParaRPr>
                    </a:p>
                  </a:txBody>
                  <a:tcPr marL="49139" marR="49139" marT="0" marB="0"/>
                </a:tc>
                <a:tc>
                  <a:txBody>
                    <a:bodyPr/>
                    <a:lstStyle/>
                    <a:p>
                      <a:pPr marL="0" marR="0" algn="ctr">
                        <a:lnSpc>
                          <a:spcPct val="115000"/>
                        </a:lnSpc>
                        <a:spcBef>
                          <a:spcPts val="0"/>
                        </a:spcBef>
                        <a:spcAft>
                          <a:spcPts val="0"/>
                        </a:spcAft>
                      </a:pPr>
                      <a:r>
                        <a:rPr lang="en-US" sz="2000" dirty="0" smtClean="0"/>
                        <a:t>50</a:t>
                      </a:r>
                      <a:endParaRPr lang="en-US" sz="2000" dirty="0">
                        <a:latin typeface="+mj-lt"/>
                        <a:ea typeface="Calibri"/>
                        <a:cs typeface="Times New Roman"/>
                      </a:endParaRPr>
                    </a:p>
                  </a:txBody>
                  <a:tcPr marL="49139" marR="49139" marT="0" marB="0" anchor="ctr"/>
                </a:tc>
                <a:tc>
                  <a:txBody>
                    <a:bodyPr/>
                    <a:lstStyle/>
                    <a:p>
                      <a:pPr marL="0" marR="0" algn="ctr">
                        <a:lnSpc>
                          <a:spcPct val="115000"/>
                        </a:lnSpc>
                        <a:spcBef>
                          <a:spcPts val="0"/>
                        </a:spcBef>
                        <a:spcAft>
                          <a:spcPts val="0"/>
                        </a:spcAft>
                      </a:pPr>
                      <a:r>
                        <a:rPr lang="en-US" sz="2000" dirty="0" smtClean="0">
                          <a:latin typeface="+mn-lt"/>
                          <a:ea typeface="+mn-ea"/>
                          <a:cs typeface="+mn-cs"/>
                        </a:rPr>
                        <a:t>50</a:t>
                      </a:r>
                      <a:endParaRPr lang="en-US" sz="2000" dirty="0">
                        <a:latin typeface="+mj-lt"/>
                        <a:ea typeface="Calibri"/>
                        <a:cs typeface="Times New Roman"/>
                      </a:endParaRPr>
                    </a:p>
                  </a:txBody>
                  <a:tcPr marL="49139" marR="49139" marT="0" marB="0" anchor="ctr"/>
                </a:tc>
                <a:tc>
                  <a:txBody>
                    <a:bodyPr/>
                    <a:lstStyle/>
                    <a:p>
                      <a:pPr marL="0" marR="0" algn="ctr">
                        <a:lnSpc>
                          <a:spcPct val="115000"/>
                        </a:lnSpc>
                        <a:spcBef>
                          <a:spcPts val="0"/>
                        </a:spcBef>
                        <a:spcAft>
                          <a:spcPts val="0"/>
                        </a:spcAft>
                      </a:pPr>
                      <a:r>
                        <a:rPr lang="en-US" sz="2000" dirty="0" smtClean="0"/>
                        <a:t>55</a:t>
                      </a:r>
                      <a:endParaRPr lang="en-US" sz="2000" dirty="0">
                        <a:latin typeface="+mj-lt"/>
                        <a:ea typeface="Calibri"/>
                        <a:cs typeface="Times New Roman"/>
                      </a:endParaRPr>
                    </a:p>
                  </a:txBody>
                  <a:tcPr marL="49139" marR="49139" marT="0" marB="0" anchor="ctr"/>
                </a:tc>
                <a:tc>
                  <a:txBody>
                    <a:bodyPr/>
                    <a:lstStyle/>
                    <a:p>
                      <a:pPr algn="ctr"/>
                      <a:r>
                        <a:rPr lang="en-US" sz="2000" dirty="0" smtClean="0"/>
                        <a:t>55</a:t>
                      </a:r>
                      <a:endParaRPr lang="en-US" sz="2000" dirty="0"/>
                    </a:p>
                  </a:txBody>
                  <a:tcPr marL="49139" marR="49139" marT="0" marB="0" anchor="ctr"/>
                </a:tc>
                <a:tc>
                  <a:txBody>
                    <a:bodyPr/>
                    <a:lstStyle/>
                    <a:p>
                      <a:pPr algn="ctr"/>
                      <a:r>
                        <a:rPr lang="en-US" sz="2000" dirty="0" smtClean="0"/>
                        <a:t>55</a:t>
                      </a:r>
                      <a:endParaRPr lang="en-US" sz="2000" dirty="0"/>
                    </a:p>
                  </a:txBody>
                  <a:tcPr marL="49139" marR="49139" marT="0" marB="0" anchor="ctr"/>
                </a:tc>
                <a:tc>
                  <a:txBody>
                    <a:bodyPr/>
                    <a:lstStyle/>
                    <a:p>
                      <a:pPr algn="ctr"/>
                      <a:r>
                        <a:rPr lang="en-US" sz="2000" dirty="0" smtClean="0"/>
                        <a:t>55</a:t>
                      </a:r>
                      <a:endParaRPr lang="en-US" sz="2000" dirty="0"/>
                    </a:p>
                  </a:txBody>
                  <a:tcPr marL="49139" marR="49139" marT="0" marB="0" anchor="ctr"/>
                </a:tc>
              </a:tr>
              <a:tr h="1269313">
                <a:tc>
                  <a:txBody>
                    <a:bodyPr/>
                    <a:lstStyle/>
                    <a:p>
                      <a:pPr marL="0" marR="0">
                        <a:lnSpc>
                          <a:spcPct val="115000"/>
                        </a:lnSpc>
                        <a:spcBef>
                          <a:spcPts val="0"/>
                        </a:spcBef>
                        <a:spcAft>
                          <a:spcPts val="0"/>
                        </a:spcAft>
                      </a:pPr>
                      <a:r>
                        <a:rPr lang="en-US" sz="1500" dirty="0"/>
                        <a:t>Staff capacity building </a:t>
                      </a:r>
                      <a:r>
                        <a:rPr lang="en-US" sz="1500" dirty="0" smtClean="0"/>
                        <a:t>a</a:t>
                      </a:r>
                      <a:endParaRPr lang="en-US" sz="1500" dirty="0">
                        <a:latin typeface="Calibri"/>
                        <a:ea typeface="Calibri"/>
                        <a:cs typeface="Times New Roman"/>
                      </a:endParaRPr>
                    </a:p>
                  </a:txBody>
                  <a:tcPr marL="49139" marR="49139" marT="0" marB="0"/>
                </a:tc>
                <a:tc>
                  <a:txBody>
                    <a:bodyPr/>
                    <a:lstStyle/>
                    <a:p>
                      <a:pPr marL="0" marR="0" algn="just">
                        <a:lnSpc>
                          <a:spcPct val="115000"/>
                        </a:lnSpc>
                        <a:spcBef>
                          <a:spcPts val="0"/>
                        </a:spcBef>
                        <a:spcAft>
                          <a:spcPts val="0"/>
                        </a:spcAft>
                      </a:pPr>
                      <a:r>
                        <a:rPr lang="en-US" sz="1500" dirty="0"/>
                        <a:t>No. of Local Training </a:t>
                      </a:r>
                      <a:r>
                        <a:rPr lang="en-US" sz="1500" dirty="0" err="1"/>
                        <a:t>programmes</a:t>
                      </a:r>
                      <a:r>
                        <a:rPr lang="en-US" sz="1500" dirty="0"/>
                        <a:t> organized</a:t>
                      </a:r>
                      <a:endParaRPr lang="en-US" sz="1500" dirty="0">
                        <a:latin typeface="+mj-lt"/>
                        <a:ea typeface="Calibri"/>
                        <a:cs typeface="Times New Roman"/>
                      </a:endParaRPr>
                    </a:p>
                  </a:txBody>
                  <a:tcPr marL="49139" marR="49139" marT="0" marB="0"/>
                </a:tc>
                <a:tc>
                  <a:txBody>
                    <a:bodyPr/>
                    <a:lstStyle/>
                    <a:p>
                      <a:pPr marL="0" marR="0" algn="ctr">
                        <a:lnSpc>
                          <a:spcPct val="115000"/>
                        </a:lnSpc>
                        <a:spcBef>
                          <a:spcPts val="0"/>
                        </a:spcBef>
                        <a:spcAft>
                          <a:spcPts val="0"/>
                        </a:spcAft>
                      </a:pPr>
                      <a:r>
                        <a:rPr lang="en-US" sz="2000" dirty="0" smtClean="0"/>
                        <a:t>4</a:t>
                      </a:r>
                      <a:endParaRPr lang="en-US" sz="2000" dirty="0">
                        <a:latin typeface="+mj-lt"/>
                        <a:ea typeface="Calibri"/>
                        <a:cs typeface="Times New Roman"/>
                      </a:endParaRPr>
                    </a:p>
                  </a:txBody>
                  <a:tcPr marL="49139" marR="49139" marT="0" marB="0" anchor="ctr"/>
                </a:tc>
                <a:tc>
                  <a:txBody>
                    <a:bodyPr/>
                    <a:lstStyle/>
                    <a:p>
                      <a:pPr marL="0" marR="0" algn="ctr">
                        <a:lnSpc>
                          <a:spcPct val="115000"/>
                        </a:lnSpc>
                        <a:spcBef>
                          <a:spcPts val="0"/>
                        </a:spcBef>
                        <a:spcAft>
                          <a:spcPts val="0"/>
                        </a:spcAft>
                      </a:pPr>
                      <a:r>
                        <a:rPr lang="en-US" sz="2000" dirty="0" smtClean="0"/>
                        <a:t>4</a:t>
                      </a:r>
                      <a:endParaRPr lang="en-US" sz="2000" dirty="0">
                        <a:latin typeface="+mj-lt"/>
                        <a:ea typeface="Calibri"/>
                        <a:cs typeface="Times New Roman"/>
                      </a:endParaRPr>
                    </a:p>
                  </a:txBody>
                  <a:tcPr marL="49139" marR="49139" marT="0" marB="0" anchor="ctr"/>
                </a:tc>
                <a:tc>
                  <a:txBody>
                    <a:bodyPr/>
                    <a:lstStyle/>
                    <a:p>
                      <a:pPr marL="0" marR="0" algn="ctr">
                        <a:lnSpc>
                          <a:spcPct val="115000"/>
                        </a:lnSpc>
                        <a:spcBef>
                          <a:spcPts val="0"/>
                        </a:spcBef>
                        <a:spcAft>
                          <a:spcPts val="0"/>
                        </a:spcAft>
                      </a:pPr>
                      <a:r>
                        <a:rPr lang="en-US" sz="2000" dirty="0" smtClean="0"/>
                        <a:t>4</a:t>
                      </a:r>
                      <a:endParaRPr lang="en-US" sz="2000" dirty="0">
                        <a:latin typeface="+mj-lt"/>
                        <a:ea typeface="Calibri"/>
                        <a:cs typeface="Times New Roman"/>
                      </a:endParaRPr>
                    </a:p>
                  </a:txBody>
                  <a:tcPr marL="49139" marR="49139" marT="0" marB="0" anchor="ctr"/>
                </a:tc>
                <a:tc>
                  <a:txBody>
                    <a:bodyPr/>
                    <a:lstStyle/>
                    <a:p>
                      <a:pPr algn="ctr"/>
                      <a:r>
                        <a:rPr lang="en-US" sz="2000" dirty="0" smtClean="0"/>
                        <a:t>4</a:t>
                      </a:r>
                      <a:endParaRPr lang="en-US" sz="2000" dirty="0"/>
                    </a:p>
                  </a:txBody>
                  <a:tcPr marL="49139" marR="49139" marT="0" marB="0" anchor="ctr"/>
                </a:tc>
                <a:tc>
                  <a:txBody>
                    <a:bodyPr/>
                    <a:lstStyle/>
                    <a:p>
                      <a:pPr algn="ctr"/>
                      <a:r>
                        <a:rPr lang="en-US" sz="2000" dirty="0" smtClean="0"/>
                        <a:t>4</a:t>
                      </a:r>
                      <a:endParaRPr lang="en-US" sz="2000" dirty="0"/>
                    </a:p>
                  </a:txBody>
                  <a:tcPr marL="49139" marR="49139" marT="0" marB="0" anchor="ctr"/>
                </a:tc>
                <a:tc>
                  <a:txBody>
                    <a:bodyPr/>
                    <a:lstStyle/>
                    <a:p>
                      <a:pPr algn="ctr"/>
                      <a:r>
                        <a:rPr lang="en-US" sz="2000" dirty="0" smtClean="0"/>
                        <a:t>4</a:t>
                      </a:r>
                      <a:endParaRPr lang="en-US" sz="2000" dirty="0"/>
                    </a:p>
                  </a:txBody>
                  <a:tcPr marL="49139" marR="49139" marT="0" marB="0" anchor="ctr"/>
                </a:tc>
              </a:tr>
              <a:tr h="966919">
                <a:tc>
                  <a:txBody>
                    <a:bodyPr/>
                    <a:lstStyle/>
                    <a:p>
                      <a:pPr>
                        <a:lnSpc>
                          <a:spcPct val="115000"/>
                        </a:lnSpc>
                        <a:spcAft>
                          <a:spcPts val="0"/>
                        </a:spcAft>
                      </a:pPr>
                      <a:r>
                        <a:rPr lang="en-GB" sz="1500" dirty="0">
                          <a:effectLst/>
                        </a:rPr>
                        <a:t>Annual Appraisal of </a:t>
                      </a:r>
                      <a:r>
                        <a:rPr lang="en-GB" sz="1500" dirty="0" smtClean="0">
                          <a:effectLst/>
                        </a:rPr>
                        <a:t>staff</a:t>
                      </a:r>
                      <a:endParaRPr lang="en-GB" sz="1500" dirty="0">
                        <a:effectLst/>
                      </a:endParaRPr>
                    </a:p>
                  </a:txBody>
                  <a:tcPr marL="36195" marR="36195" marT="0" marB="0"/>
                </a:tc>
                <a:tc>
                  <a:txBody>
                    <a:bodyPr/>
                    <a:lstStyle/>
                    <a:p>
                      <a:pPr>
                        <a:lnSpc>
                          <a:spcPct val="115000"/>
                        </a:lnSpc>
                        <a:spcAft>
                          <a:spcPts val="0"/>
                        </a:spcAft>
                      </a:pPr>
                      <a:r>
                        <a:rPr lang="en-GB" sz="1500" dirty="0" smtClean="0">
                          <a:effectLst/>
                        </a:rPr>
                        <a:t>Number of staff Appraisal conducted</a:t>
                      </a:r>
                      <a:endParaRPr lang="en-GB" sz="1500" dirty="0">
                        <a:effectLst/>
                        <a:latin typeface="+mj-lt"/>
                        <a:ea typeface="Calibri"/>
                        <a:cs typeface="Times New Roman"/>
                      </a:endParaRPr>
                    </a:p>
                  </a:txBody>
                  <a:tcPr marL="36195" marR="36195" marT="0" marB="0"/>
                </a:tc>
                <a:tc>
                  <a:txBody>
                    <a:bodyPr/>
                    <a:lstStyle/>
                    <a:p>
                      <a:pPr marL="0" marR="0" algn="ctr">
                        <a:lnSpc>
                          <a:spcPct val="115000"/>
                        </a:lnSpc>
                        <a:spcBef>
                          <a:spcPts val="0"/>
                        </a:spcBef>
                        <a:spcAft>
                          <a:spcPts val="0"/>
                        </a:spcAft>
                      </a:pPr>
                      <a:r>
                        <a:rPr lang="en-US" sz="2000" dirty="0" smtClean="0">
                          <a:latin typeface="+mj-lt"/>
                          <a:ea typeface="Calibri"/>
                          <a:cs typeface="Times New Roman"/>
                        </a:rPr>
                        <a:t>165</a:t>
                      </a:r>
                      <a:endParaRPr lang="en-US" sz="2000" dirty="0">
                        <a:latin typeface="+mj-lt"/>
                        <a:ea typeface="Calibri"/>
                        <a:cs typeface="Times New Roman"/>
                      </a:endParaRPr>
                    </a:p>
                  </a:txBody>
                  <a:tcPr marL="49139" marR="49139" marT="0" marB="0" anchor="ctr"/>
                </a:tc>
                <a:tc>
                  <a:txBody>
                    <a:bodyPr/>
                    <a:lstStyle/>
                    <a:p>
                      <a:pPr marL="0" marR="0" algn="ctr">
                        <a:lnSpc>
                          <a:spcPct val="115000"/>
                        </a:lnSpc>
                        <a:spcBef>
                          <a:spcPts val="0"/>
                        </a:spcBef>
                        <a:spcAft>
                          <a:spcPts val="0"/>
                        </a:spcAft>
                      </a:pPr>
                      <a:r>
                        <a:rPr lang="en-US" sz="2000" dirty="0" smtClean="0">
                          <a:latin typeface="+mj-lt"/>
                          <a:ea typeface="Calibri"/>
                          <a:cs typeface="Times New Roman"/>
                        </a:rPr>
                        <a:t>0</a:t>
                      </a:r>
                      <a:endParaRPr lang="en-US" sz="2000" dirty="0">
                        <a:latin typeface="+mj-lt"/>
                        <a:ea typeface="Calibri"/>
                        <a:cs typeface="Times New Roman"/>
                      </a:endParaRPr>
                    </a:p>
                  </a:txBody>
                  <a:tcPr marL="49139" marR="49139" marT="0" marB="0" anchor="ctr"/>
                </a:tc>
                <a:tc>
                  <a:txBody>
                    <a:bodyPr/>
                    <a:lstStyle/>
                    <a:p>
                      <a:pPr marL="0" marR="0" algn="ctr">
                        <a:lnSpc>
                          <a:spcPct val="115000"/>
                        </a:lnSpc>
                        <a:spcBef>
                          <a:spcPts val="0"/>
                        </a:spcBef>
                        <a:spcAft>
                          <a:spcPts val="0"/>
                        </a:spcAft>
                      </a:pPr>
                      <a:r>
                        <a:rPr lang="en-US" sz="2000" dirty="0" smtClean="0">
                          <a:latin typeface="+mj-lt"/>
                          <a:ea typeface="Calibri"/>
                          <a:cs typeface="Times New Roman"/>
                        </a:rPr>
                        <a:t>126</a:t>
                      </a:r>
                      <a:endParaRPr lang="en-US" sz="2000" dirty="0">
                        <a:latin typeface="+mj-lt"/>
                        <a:ea typeface="Calibri"/>
                        <a:cs typeface="Times New Roman"/>
                      </a:endParaRPr>
                    </a:p>
                  </a:txBody>
                  <a:tcPr marL="49139" marR="49139" marT="0" marB="0" anchor="ctr"/>
                </a:tc>
                <a:tc>
                  <a:txBody>
                    <a:bodyPr/>
                    <a:lstStyle/>
                    <a:p>
                      <a:pPr algn="ctr"/>
                      <a:r>
                        <a:rPr lang="en-US" sz="2000" dirty="0" smtClean="0"/>
                        <a:t>126</a:t>
                      </a:r>
                      <a:endParaRPr lang="en-US" sz="2000" dirty="0"/>
                    </a:p>
                  </a:txBody>
                  <a:tcPr marL="49139" marR="49139" marT="0" marB="0" anchor="ctr"/>
                </a:tc>
                <a:tc>
                  <a:txBody>
                    <a:bodyPr/>
                    <a:lstStyle/>
                    <a:p>
                      <a:pPr algn="ctr"/>
                      <a:r>
                        <a:rPr lang="en-US" sz="2000" dirty="0" smtClean="0"/>
                        <a:t>126</a:t>
                      </a:r>
                      <a:endParaRPr lang="en-US" sz="2000" dirty="0"/>
                    </a:p>
                  </a:txBody>
                  <a:tcPr marL="49139" marR="49139" marT="0" marB="0" anchor="ctr"/>
                </a:tc>
                <a:tc>
                  <a:txBody>
                    <a:bodyPr/>
                    <a:lstStyle/>
                    <a:p>
                      <a:pPr algn="ctr"/>
                      <a:r>
                        <a:rPr lang="en-US" sz="2000" dirty="0" smtClean="0"/>
                        <a:t>126</a:t>
                      </a:r>
                      <a:endParaRPr lang="en-US" sz="2000" dirty="0"/>
                    </a:p>
                  </a:txBody>
                  <a:tcPr marL="49139" marR="49139" marT="0" marB="0" anchor="ctr"/>
                </a:tc>
              </a:tr>
            </a:tbl>
          </a:graphicData>
        </a:graphic>
      </p:graphicFrame>
      <p:sp>
        <p:nvSpPr>
          <p:cNvPr id="3" name="Slide Number Placeholder 2"/>
          <p:cNvSpPr>
            <a:spLocks noGrp="1"/>
          </p:cNvSpPr>
          <p:nvPr>
            <p:ph type="sldNum" sz="quarter" idx="12"/>
          </p:nvPr>
        </p:nvSpPr>
        <p:spPr/>
        <p:txBody>
          <a:bodyPr/>
          <a:lstStyle/>
          <a:p>
            <a:fld id="{571CD3C2-A472-4BA3-88D7-833F7D0C5725}" type="slidenum">
              <a:rPr lang="en-US" smtClean="0"/>
              <a:t>35</a:t>
            </a:fld>
            <a:endParaRPr lang="en-US"/>
          </a:p>
        </p:txBody>
      </p:sp>
    </p:spTree>
    <p:extLst>
      <p:ext uri="{BB962C8B-B14F-4D97-AF65-F5344CB8AC3E}">
        <p14:creationId xmlns:p14="http://schemas.microsoft.com/office/powerpoint/2010/main" val="357226685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022580163"/>
              </p:ext>
            </p:extLst>
          </p:nvPr>
        </p:nvGraphicFramePr>
        <p:xfrm>
          <a:off x="152401" y="244474"/>
          <a:ext cx="8839201" cy="6515499"/>
        </p:xfrm>
        <a:graphic>
          <a:graphicData uri="http://schemas.openxmlformats.org/drawingml/2006/table">
            <a:tbl>
              <a:tblPr firstRow="1" firstCol="1" bandRow="1">
                <a:tableStyleId>{5940675A-B579-460E-94D1-54222C63F5DA}</a:tableStyleId>
              </a:tblPr>
              <a:tblGrid>
                <a:gridCol w="1436370"/>
                <a:gridCol w="1508934"/>
                <a:gridCol w="934218"/>
                <a:gridCol w="934218"/>
                <a:gridCol w="933394"/>
                <a:gridCol w="1030689"/>
                <a:gridCol w="1030689"/>
                <a:gridCol w="1030689"/>
              </a:tblGrid>
              <a:tr h="703387">
                <a:tc gridSpan="8">
                  <a:txBody>
                    <a:bodyPr/>
                    <a:lstStyle/>
                    <a:p>
                      <a:pPr marL="0" marR="0" algn="ctr">
                        <a:lnSpc>
                          <a:spcPct val="115000"/>
                        </a:lnSpc>
                        <a:spcBef>
                          <a:spcPts val="0"/>
                        </a:spcBef>
                        <a:spcAft>
                          <a:spcPts val="0"/>
                        </a:spcAft>
                      </a:pPr>
                      <a:r>
                        <a:rPr lang="en-US" sz="2000" b="1" dirty="0" smtClean="0">
                          <a:solidFill>
                            <a:srgbClr val="C00000"/>
                          </a:solidFill>
                          <a:effectLst>
                            <a:outerShdw blurRad="38100" dist="38100" dir="2700000" algn="tl">
                              <a:srgbClr val="000000">
                                <a:alpha val="43137"/>
                              </a:srgbClr>
                            </a:outerShdw>
                          </a:effectLst>
                        </a:rPr>
                        <a:t> KEY</a:t>
                      </a:r>
                      <a:r>
                        <a:rPr lang="en-US" sz="2000" b="1" baseline="0" dirty="0" smtClean="0">
                          <a:solidFill>
                            <a:srgbClr val="C00000"/>
                          </a:solidFill>
                          <a:effectLst>
                            <a:outerShdw blurRad="38100" dist="38100" dir="2700000" algn="tl">
                              <a:srgbClr val="000000">
                                <a:alpha val="43137"/>
                              </a:srgbClr>
                            </a:outerShdw>
                          </a:effectLst>
                        </a:rPr>
                        <a:t> PERFORMANCE INFORMATION FOR</a:t>
                      </a:r>
                      <a:r>
                        <a:rPr lang="en-US" sz="2000" b="1" dirty="0" smtClean="0">
                          <a:solidFill>
                            <a:srgbClr val="C00000"/>
                          </a:solidFill>
                          <a:effectLst>
                            <a:outerShdw blurRad="38100" dist="38100" dir="2700000" algn="tl">
                              <a:srgbClr val="000000">
                                <a:alpha val="43137"/>
                              </a:srgbClr>
                            </a:outerShdw>
                          </a:effectLst>
                        </a:rPr>
                        <a:t> BUDGET</a:t>
                      </a:r>
                      <a:r>
                        <a:rPr lang="en-US" sz="2000" b="1" baseline="0" dirty="0" smtClean="0">
                          <a:solidFill>
                            <a:srgbClr val="C00000"/>
                          </a:solidFill>
                          <a:effectLst>
                            <a:outerShdw blurRad="38100" dist="38100" dir="2700000" algn="tl">
                              <a:srgbClr val="000000">
                                <a:alpha val="43137"/>
                              </a:srgbClr>
                            </a:outerShdw>
                          </a:effectLst>
                        </a:rPr>
                        <a:t> </a:t>
                      </a:r>
                      <a:r>
                        <a:rPr lang="en-US" sz="2000" b="1" dirty="0" smtClean="0">
                          <a:solidFill>
                            <a:srgbClr val="C00000"/>
                          </a:solidFill>
                          <a:effectLst>
                            <a:outerShdw blurRad="38100" dist="38100" dir="2700000" algn="tl">
                              <a:srgbClr val="000000">
                                <a:alpha val="43137"/>
                              </a:srgbClr>
                            </a:outerShdw>
                          </a:effectLst>
                        </a:rPr>
                        <a:t>PROGRAMMES</a:t>
                      </a:r>
                    </a:p>
                  </a:txBody>
                  <a:tcPr marL="26056" marR="26056"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77227">
                <a:tc rowSpan="2">
                  <a:txBody>
                    <a:bodyPr/>
                    <a:lstStyle/>
                    <a:p>
                      <a:pPr marL="0" marR="0" algn="ctr">
                        <a:lnSpc>
                          <a:spcPct val="115000"/>
                        </a:lnSpc>
                        <a:spcBef>
                          <a:spcPts val="0"/>
                        </a:spcBef>
                        <a:spcAft>
                          <a:spcPts val="0"/>
                        </a:spcAft>
                      </a:pPr>
                      <a:r>
                        <a:rPr lang="en-GB" sz="1800" dirty="0">
                          <a:effectLst/>
                        </a:rPr>
                        <a:t>Main Outputs</a:t>
                      </a:r>
                      <a:endParaRPr lang="en-US" sz="1800" dirty="0">
                        <a:effectLst/>
                        <a:latin typeface="Calibri"/>
                        <a:ea typeface="Calibri"/>
                        <a:cs typeface="Times New Roman"/>
                      </a:endParaRPr>
                    </a:p>
                  </a:txBody>
                  <a:tcPr marL="26056" marR="26056" marT="0" marB="0" anchor="ctr"/>
                </a:tc>
                <a:tc rowSpan="2">
                  <a:txBody>
                    <a:bodyPr/>
                    <a:lstStyle/>
                    <a:p>
                      <a:pPr marL="0" marR="0" algn="ctr">
                        <a:lnSpc>
                          <a:spcPct val="115000"/>
                        </a:lnSpc>
                        <a:spcBef>
                          <a:spcPts val="0"/>
                        </a:spcBef>
                        <a:spcAft>
                          <a:spcPts val="0"/>
                        </a:spcAft>
                      </a:pPr>
                      <a:r>
                        <a:rPr lang="en-GB" sz="1800" dirty="0">
                          <a:effectLst/>
                        </a:rPr>
                        <a:t>Output Indicator</a:t>
                      </a:r>
                      <a:endParaRPr lang="en-US" sz="1800" dirty="0">
                        <a:effectLst/>
                        <a:latin typeface="Calibri"/>
                        <a:ea typeface="Calibri"/>
                        <a:cs typeface="Times New Roman"/>
                      </a:endParaRPr>
                    </a:p>
                  </a:txBody>
                  <a:tcPr marL="26056" marR="26056" marT="0" marB="0" anchor="ctr"/>
                </a:tc>
                <a:tc gridSpan="2">
                  <a:txBody>
                    <a:bodyPr/>
                    <a:lstStyle/>
                    <a:p>
                      <a:pPr marL="0" marR="0" algn="ctr">
                        <a:lnSpc>
                          <a:spcPct val="115000"/>
                        </a:lnSpc>
                        <a:spcBef>
                          <a:spcPts val="0"/>
                        </a:spcBef>
                        <a:spcAft>
                          <a:spcPts val="0"/>
                        </a:spcAft>
                      </a:pPr>
                      <a:r>
                        <a:rPr lang="en-GB" sz="1600" dirty="0">
                          <a:effectLst/>
                        </a:rPr>
                        <a:t>Past Years</a:t>
                      </a:r>
                      <a:endParaRPr lang="en-US" sz="1600" dirty="0">
                        <a:effectLst/>
                        <a:latin typeface="Calibri"/>
                        <a:ea typeface="Calibri"/>
                        <a:cs typeface="Times New Roman"/>
                      </a:endParaRPr>
                    </a:p>
                  </a:txBody>
                  <a:tcPr marL="49369" marR="49369" marT="0" marB="0" anchor="ctr"/>
                </a:tc>
                <a:tc hMerge="1">
                  <a:txBody>
                    <a:bodyPr/>
                    <a:lstStyle/>
                    <a:p>
                      <a:endParaRPr lang="en-US"/>
                    </a:p>
                  </a:txBody>
                  <a:tcPr/>
                </a:tc>
                <a:tc gridSpan="4">
                  <a:txBody>
                    <a:bodyPr/>
                    <a:lstStyle/>
                    <a:p>
                      <a:pPr marL="0" marR="0" algn="ctr">
                        <a:lnSpc>
                          <a:spcPct val="115000"/>
                        </a:lnSpc>
                        <a:spcBef>
                          <a:spcPts val="0"/>
                        </a:spcBef>
                        <a:spcAft>
                          <a:spcPts val="0"/>
                        </a:spcAft>
                      </a:pPr>
                      <a:r>
                        <a:rPr lang="en-GB" sz="1600" dirty="0">
                          <a:effectLst/>
                        </a:rPr>
                        <a:t>Projections</a:t>
                      </a:r>
                      <a:endParaRPr lang="en-US" sz="1600" dirty="0">
                        <a:effectLst/>
                        <a:latin typeface="Calibri"/>
                        <a:ea typeface="Calibri"/>
                        <a:cs typeface="Times New Roman"/>
                      </a:endParaRPr>
                    </a:p>
                  </a:txBody>
                  <a:tcPr marL="49369" marR="49369" marT="0" marB="0" anchor="ctr"/>
                </a:tc>
                <a:tc hMerge="1">
                  <a:txBody>
                    <a:bodyPr/>
                    <a:lstStyle/>
                    <a:p>
                      <a:endParaRPr lang="en-US"/>
                    </a:p>
                  </a:txBody>
                  <a:tcPr/>
                </a:tc>
                <a:tc hMerge="1">
                  <a:txBody>
                    <a:bodyPr/>
                    <a:lstStyle/>
                    <a:p>
                      <a:endParaRPr lang="en-US"/>
                    </a:p>
                  </a:txBody>
                  <a:tcPr/>
                </a:tc>
                <a:tc hMerge="1">
                  <a:txBody>
                    <a:bodyPr/>
                    <a:lstStyle/>
                    <a:p>
                      <a:endParaRPr lang="en-US"/>
                    </a:p>
                  </a:txBody>
                  <a:tcPr/>
                </a:tc>
              </a:tr>
              <a:tr h="1265712">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GB" sz="1600" dirty="0" smtClean="0">
                          <a:effectLst/>
                        </a:rPr>
                        <a:t>2018</a:t>
                      </a:r>
                      <a:endParaRPr lang="en-US" sz="1600" dirty="0">
                        <a:effectLst/>
                        <a:latin typeface="Calibri"/>
                        <a:ea typeface="Calibri"/>
                        <a:cs typeface="Times New Roman"/>
                      </a:endParaRPr>
                    </a:p>
                  </a:txBody>
                  <a:tcPr marL="49369" marR="49369" marT="0" marB="0" anchor="ctr"/>
                </a:tc>
                <a:tc>
                  <a:txBody>
                    <a:bodyPr/>
                    <a:lstStyle/>
                    <a:p>
                      <a:pPr marL="0" marR="0" algn="ctr">
                        <a:lnSpc>
                          <a:spcPct val="115000"/>
                        </a:lnSpc>
                        <a:spcBef>
                          <a:spcPts val="0"/>
                        </a:spcBef>
                        <a:spcAft>
                          <a:spcPts val="0"/>
                        </a:spcAft>
                      </a:pPr>
                      <a:r>
                        <a:rPr lang="en-GB" sz="1600" dirty="0" smtClean="0">
                          <a:effectLst/>
                        </a:rPr>
                        <a:t>2019</a:t>
                      </a:r>
                      <a:endParaRPr lang="en-US" sz="1600" dirty="0">
                        <a:effectLst/>
                        <a:latin typeface="Calibri"/>
                        <a:ea typeface="Calibri"/>
                        <a:cs typeface="Times New Roman"/>
                      </a:endParaRPr>
                    </a:p>
                  </a:txBody>
                  <a:tcPr marL="49369" marR="49369" marT="0" marB="0" anchor="ctr"/>
                </a:tc>
                <a:tc>
                  <a:txBody>
                    <a:bodyPr/>
                    <a:lstStyle/>
                    <a:p>
                      <a:pPr marL="0" marR="0" algn="ctr">
                        <a:lnSpc>
                          <a:spcPct val="115000"/>
                        </a:lnSpc>
                        <a:spcBef>
                          <a:spcPts val="0"/>
                        </a:spcBef>
                        <a:spcAft>
                          <a:spcPts val="0"/>
                        </a:spcAft>
                      </a:pPr>
                      <a:r>
                        <a:rPr lang="en-GB" sz="1600" dirty="0">
                          <a:effectLst/>
                        </a:rPr>
                        <a:t>Indicative Year</a:t>
                      </a:r>
                      <a:endParaRPr lang="en-US" sz="1600" dirty="0">
                        <a:effectLst/>
                      </a:endParaRPr>
                    </a:p>
                    <a:p>
                      <a:pPr marL="0" marR="0" algn="ctr">
                        <a:lnSpc>
                          <a:spcPct val="115000"/>
                        </a:lnSpc>
                        <a:spcBef>
                          <a:spcPts val="0"/>
                        </a:spcBef>
                        <a:spcAft>
                          <a:spcPts val="0"/>
                        </a:spcAft>
                      </a:pPr>
                      <a:r>
                        <a:rPr lang="en-GB" sz="1600" dirty="0" smtClean="0">
                          <a:effectLst/>
                        </a:rPr>
                        <a:t>2020</a:t>
                      </a:r>
                      <a:endParaRPr lang="en-US" sz="1600" dirty="0">
                        <a:effectLst/>
                        <a:latin typeface="Calibri"/>
                        <a:ea typeface="Calibri"/>
                        <a:cs typeface="Times New Roman"/>
                      </a:endParaRPr>
                    </a:p>
                  </a:txBody>
                  <a:tcPr marL="26056" marR="26056" marT="0" marB="0" anchor="ctr"/>
                </a:tc>
                <a:tc>
                  <a:txBody>
                    <a:bodyPr/>
                    <a:lstStyle/>
                    <a:p>
                      <a:pPr marL="0" marR="0" algn="ctr">
                        <a:lnSpc>
                          <a:spcPct val="115000"/>
                        </a:lnSpc>
                        <a:spcBef>
                          <a:spcPts val="0"/>
                        </a:spcBef>
                        <a:spcAft>
                          <a:spcPts val="0"/>
                        </a:spcAft>
                      </a:pPr>
                      <a:r>
                        <a:rPr lang="en-GB" sz="1600" dirty="0">
                          <a:effectLst/>
                        </a:rPr>
                        <a:t>Indicative Year</a:t>
                      </a:r>
                      <a:endParaRPr lang="en-US" sz="1600" dirty="0">
                        <a:effectLst/>
                      </a:endParaRPr>
                    </a:p>
                    <a:p>
                      <a:pPr marL="0" marR="0" algn="ctr">
                        <a:lnSpc>
                          <a:spcPct val="115000"/>
                        </a:lnSpc>
                        <a:spcBef>
                          <a:spcPts val="0"/>
                        </a:spcBef>
                        <a:spcAft>
                          <a:spcPts val="0"/>
                        </a:spcAft>
                      </a:pPr>
                      <a:r>
                        <a:rPr lang="en-GB" sz="1600" dirty="0" smtClean="0">
                          <a:effectLst/>
                        </a:rPr>
                        <a:t>2021</a:t>
                      </a:r>
                      <a:endParaRPr lang="en-US" sz="1600" dirty="0">
                        <a:effectLst/>
                        <a:latin typeface="Calibri"/>
                        <a:ea typeface="Calibri"/>
                        <a:cs typeface="Times New Roman"/>
                      </a:endParaRPr>
                    </a:p>
                  </a:txBody>
                  <a:tcPr marL="49369" marR="49369" marT="0" marB="0" anchor="ctr"/>
                </a:tc>
                <a:tc>
                  <a:txBody>
                    <a:bodyPr/>
                    <a:lstStyle/>
                    <a:p>
                      <a:r>
                        <a:rPr lang="en-US" sz="1600" dirty="0" smtClean="0"/>
                        <a:t>Indicative year</a:t>
                      </a:r>
                    </a:p>
                    <a:p>
                      <a:r>
                        <a:rPr lang="en-US" sz="1600" dirty="0" smtClean="0"/>
                        <a:t>2022</a:t>
                      </a:r>
                      <a:endParaRPr lang="en-US" sz="1600" dirty="0"/>
                    </a:p>
                  </a:txBody>
                  <a:tcPr marL="49369" marR="49369" marT="0" marB="0" anchor="ctr"/>
                </a:tc>
                <a:tc>
                  <a:txBody>
                    <a:bodyPr/>
                    <a:lstStyle/>
                    <a:p>
                      <a:r>
                        <a:rPr lang="en-US" sz="1600" dirty="0" smtClean="0"/>
                        <a:t>Indicative year</a:t>
                      </a:r>
                    </a:p>
                    <a:p>
                      <a:r>
                        <a:rPr lang="en-US" sz="1600" dirty="0" smtClean="0"/>
                        <a:t>2023</a:t>
                      </a:r>
                    </a:p>
                    <a:p>
                      <a:endParaRPr lang="en-US" sz="1600" dirty="0"/>
                    </a:p>
                  </a:txBody>
                  <a:tcPr marL="49369" marR="49369" marT="0" marB="0" anchor="ctr"/>
                </a:tc>
              </a:tr>
              <a:tr h="1472908">
                <a:tc>
                  <a:txBody>
                    <a:bodyPr/>
                    <a:lstStyle/>
                    <a:p>
                      <a:pPr marL="0" marR="0">
                        <a:lnSpc>
                          <a:spcPct val="115000"/>
                        </a:lnSpc>
                        <a:spcBef>
                          <a:spcPts val="0"/>
                        </a:spcBef>
                        <a:spcAft>
                          <a:spcPts val="0"/>
                        </a:spcAft>
                      </a:pPr>
                      <a:r>
                        <a:rPr lang="en-US" sz="1800" dirty="0"/>
                        <a:t>Expansion and Renovation of educational infrastructure</a:t>
                      </a:r>
                      <a:endParaRPr lang="en-US" sz="1800" dirty="0">
                        <a:latin typeface="Calibri"/>
                        <a:ea typeface="Calibri"/>
                        <a:cs typeface="Times New Roman"/>
                      </a:endParaRPr>
                    </a:p>
                  </a:txBody>
                  <a:tcPr marL="49139" marR="49139" marT="0" marB="0"/>
                </a:tc>
                <a:tc>
                  <a:txBody>
                    <a:bodyPr/>
                    <a:lstStyle/>
                    <a:p>
                      <a:pPr marL="0" marR="0">
                        <a:lnSpc>
                          <a:spcPct val="115000"/>
                        </a:lnSpc>
                        <a:spcBef>
                          <a:spcPts val="0"/>
                        </a:spcBef>
                        <a:spcAft>
                          <a:spcPts val="0"/>
                        </a:spcAft>
                      </a:pPr>
                      <a:r>
                        <a:rPr lang="en-US" sz="1800" dirty="0"/>
                        <a:t>No of classroom blocks constructed</a:t>
                      </a:r>
                      <a:endParaRPr lang="en-US" sz="1800" dirty="0">
                        <a:latin typeface="Calibri"/>
                        <a:ea typeface="Calibri"/>
                        <a:cs typeface="Times New Roman"/>
                      </a:endParaRPr>
                    </a:p>
                  </a:txBody>
                  <a:tcPr marL="49139" marR="49139" marT="0" marB="0"/>
                </a:tc>
                <a:tc>
                  <a:txBody>
                    <a:bodyPr/>
                    <a:lstStyle/>
                    <a:p>
                      <a:pPr marL="0" marR="0" algn="ctr">
                        <a:lnSpc>
                          <a:spcPct val="115000"/>
                        </a:lnSpc>
                        <a:spcBef>
                          <a:spcPts val="0"/>
                        </a:spcBef>
                        <a:spcAft>
                          <a:spcPts val="0"/>
                        </a:spcAft>
                      </a:pPr>
                      <a:r>
                        <a:rPr lang="en-US" sz="2400" dirty="0" smtClean="0"/>
                        <a:t>5</a:t>
                      </a:r>
                      <a:endParaRPr lang="en-US" sz="2400" dirty="0">
                        <a:latin typeface="Calibri"/>
                        <a:ea typeface="Calibri"/>
                        <a:cs typeface="Times New Roman"/>
                      </a:endParaRPr>
                    </a:p>
                  </a:txBody>
                  <a:tcPr marL="49139" marR="49139" marT="0" marB="0" anchor="ctr"/>
                </a:tc>
                <a:tc>
                  <a:txBody>
                    <a:bodyPr/>
                    <a:lstStyle/>
                    <a:p>
                      <a:pPr marL="0" marR="0" algn="ctr">
                        <a:lnSpc>
                          <a:spcPct val="115000"/>
                        </a:lnSpc>
                        <a:spcBef>
                          <a:spcPts val="0"/>
                        </a:spcBef>
                        <a:spcAft>
                          <a:spcPts val="0"/>
                        </a:spcAft>
                      </a:pPr>
                      <a:r>
                        <a:rPr lang="en-US" sz="2400" dirty="0" smtClean="0">
                          <a:latin typeface="Calibri"/>
                          <a:ea typeface="Calibri"/>
                          <a:cs typeface="Times New Roman"/>
                        </a:rPr>
                        <a:t>5</a:t>
                      </a:r>
                      <a:endParaRPr lang="en-US" sz="2400" dirty="0">
                        <a:latin typeface="Calibri"/>
                        <a:ea typeface="Calibri"/>
                        <a:cs typeface="Times New Roman"/>
                      </a:endParaRPr>
                    </a:p>
                  </a:txBody>
                  <a:tcPr marL="49139" marR="49139" marT="0" marB="0" anchor="ctr"/>
                </a:tc>
                <a:tc>
                  <a:txBody>
                    <a:bodyPr/>
                    <a:lstStyle/>
                    <a:p>
                      <a:pPr marL="0" marR="0" algn="ctr">
                        <a:lnSpc>
                          <a:spcPct val="115000"/>
                        </a:lnSpc>
                        <a:spcBef>
                          <a:spcPts val="0"/>
                        </a:spcBef>
                        <a:spcAft>
                          <a:spcPts val="0"/>
                        </a:spcAft>
                      </a:pPr>
                      <a:r>
                        <a:rPr lang="en-US" sz="2400" dirty="0" smtClean="0">
                          <a:latin typeface="Calibri"/>
                          <a:ea typeface="Calibri"/>
                          <a:cs typeface="Times New Roman"/>
                        </a:rPr>
                        <a:t>3</a:t>
                      </a:r>
                      <a:endParaRPr lang="en-US" sz="2400" dirty="0">
                        <a:latin typeface="Calibri"/>
                        <a:ea typeface="Calibri"/>
                        <a:cs typeface="Times New Roman"/>
                      </a:endParaRPr>
                    </a:p>
                  </a:txBody>
                  <a:tcPr marL="49139" marR="49139" marT="0" marB="0" anchor="ctr"/>
                </a:tc>
                <a:tc>
                  <a:txBody>
                    <a:bodyPr/>
                    <a:lstStyle/>
                    <a:p>
                      <a:pPr algn="ctr"/>
                      <a:r>
                        <a:rPr lang="en-US" sz="2400" dirty="0" smtClean="0"/>
                        <a:t>4</a:t>
                      </a:r>
                      <a:endParaRPr lang="en-US" sz="2400" dirty="0"/>
                    </a:p>
                  </a:txBody>
                  <a:tcPr marL="49139" marR="49139" marT="0" marB="0" anchor="ctr"/>
                </a:tc>
                <a:tc>
                  <a:txBody>
                    <a:bodyPr/>
                    <a:lstStyle/>
                    <a:p>
                      <a:pPr algn="ctr"/>
                      <a:r>
                        <a:rPr lang="en-US" sz="2400" dirty="0" smtClean="0"/>
                        <a:t>4</a:t>
                      </a:r>
                      <a:endParaRPr lang="en-US" sz="2400" dirty="0"/>
                    </a:p>
                  </a:txBody>
                  <a:tcPr marL="49139" marR="49139" marT="0" marB="0" anchor="ctr"/>
                </a:tc>
                <a:tc>
                  <a:txBody>
                    <a:bodyPr/>
                    <a:lstStyle/>
                    <a:p>
                      <a:pPr algn="ctr"/>
                      <a:r>
                        <a:rPr lang="en-US" sz="2400" dirty="0" smtClean="0"/>
                        <a:t>4</a:t>
                      </a:r>
                      <a:endParaRPr lang="en-US" sz="2400" dirty="0"/>
                    </a:p>
                  </a:txBody>
                  <a:tcPr marL="49139" marR="49139" marT="0" marB="0" anchor="ctr"/>
                </a:tc>
              </a:tr>
              <a:tr h="1423658">
                <a:tc>
                  <a:txBody>
                    <a:bodyPr/>
                    <a:lstStyle/>
                    <a:p>
                      <a:pPr marL="0" marR="0">
                        <a:lnSpc>
                          <a:spcPct val="115000"/>
                        </a:lnSpc>
                        <a:spcBef>
                          <a:spcPts val="0"/>
                        </a:spcBef>
                        <a:spcAft>
                          <a:spcPts val="0"/>
                        </a:spcAft>
                      </a:pPr>
                      <a:r>
                        <a:rPr lang="en-US" sz="1800" dirty="0"/>
                        <a:t>Financial </a:t>
                      </a:r>
                      <a:r>
                        <a:rPr lang="en-US" sz="1800" dirty="0" smtClean="0"/>
                        <a:t>assistance</a:t>
                      </a:r>
                      <a:r>
                        <a:rPr lang="en-US" sz="1800" baseline="0" dirty="0" smtClean="0"/>
                        <a:t> to needy but brilliant student</a:t>
                      </a:r>
                      <a:endParaRPr lang="en-US" sz="1800" dirty="0">
                        <a:latin typeface="Calibri"/>
                        <a:ea typeface="Calibri"/>
                        <a:cs typeface="Times New Roman"/>
                      </a:endParaRPr>
                    </a:p>
                  </a:txBody>
                  <a:tcPr marL="49139" marR="49139" marT="0" marB="0"/>
                </a:tc>
                <a:tc>
                  <a:txBody>
                    <a:bodyPr/>
                    <a:lstStyle/>
                    <a:p>
                      <a:pPr marL="0" marR="0">
                        <a:lnSpc>
                          <a:spcPct val="115000"/>
                        </a:lnSpc>
                        <a:spcBef>
                          <a:spcPts val="0"/>
                        </a:spcBef>
                        <a:spcAft>
                          <a:spcPts val="0"/>
                        </a:spcAft>
                      </a:pPr>
                      <a:r>
                        <a:rPr lang="en-US" sz="1800" dirty="0" smtClean="0"/>
                        <a:t>No</a:t>
                      </a:r>
                      <a:r>
                        <a:rPr lang="en-US" sz="1800" baseline="0" dirty="0" smtClean="0"/>
                        <a:t> of students assisted</a:t>
                      </a:r>
                      <a:endParaRPr lang="en-US" sz="1800" dirty="0">
                        <a:latin typeface="Calibri"/>
                        <a:ea typeface="Calibri"/>
                        <a:cs typeface="Times New Roman"/>
                      </a:endParaRPr>
                    </a:p>
                  </a:txBody>
                  <a:tcPr marL="49139" marR="49139" marT="0" marB="0"/>
                </a:tc>
                <a:tc>
                  <a:txBody>
                    <a:bodyPr/>
                    <a:lstStyle/>
                    <a:p>
                      <a:pPr marL="0" marR="0" algn="ctr">
                        <a:lnSpc>
                          <a:spcPct val="115000"/>
                        </a:lnSpc>
                        <a:spcBef>
                          <a:spcPts val="0"/>
                        </a:spcBef>
                        <a:spcAft>
                          <a:spcPts val="0"/>
                        </a:spcAft>
                      </a:pPr>
                      <a:r>
                        <a:rPr lang="en-US" sz="2400" dirty="0" smtClean="0">
                          <a:latin typeface="Calibri"/>
                          <a:ea typeface="Calibri"/>
                          <a:cs typeface="Times New Roman"/>
                        </a:rPr>
                        <a:t>58</a:t>
                      </a:r>
                      <a:endParaRPr lang="en-US" sz="2400" dirty="0">
                        <a:latin typeface="Calibri"/>
                        <a:ea typeface="Calibri"/>
                        <a:cs typeface="Times New Roman"/>
                      </a:endParaRPr>
                    </a:p>
                  </a:txBody>
                  <a:tcPr marL="49139" marR="49139" marT="0" marB="0" anchor="ctr"/>
                </a:tc>
                <a:tc>
                  <a:txBody>
                    <a:bodyPr/>
                    <a:lstStyle/>
                    <a:p>
                      <a:pPr marL="0" marR="0" algn="ctr">
                        <a:lnSpc>
                          <a:spcPct val="115000"/>
                        </a:lnSpc>
                        <a:spcBef>
                          <a:spcPts val="0"/>
                        </a:spcBef>
                        <a:spcAft>
                          <a:spcPts val="0"/>
                        </a:spcAft>
                      </a:pPr>
                      <a:r>
                        <a:rPr lang="en-US" sz="2400" dirty="0" smtClean="0">
                          <a:latin typeface="Calibri"/>
                          <a:ea typeface="Calibri"/>
                          <a:cs typeface="Times New Roman"/>
                        </a:rPr>
                        <a:t>58</a:t>
                      </a:r>
                      <a:endParaRPr lang="en-US" sz="2400" dirty="0">
                        <a:latin typeface="Calibri"/>
                        <a:ea typeface="Calibri"/>
                        <a:cs typeface="Times New Roman"/>
                      </a:endParaRPr>
                    </a:p>
                  </a:txBody>
                  <a:tcPr marL="49139" marR="49139" marT="0" marB="0" anchor="ctr"/>
                </a:tc>
                <a:tc>
                  <a:txBody>
                    <a:bodyPr/>
                    <a:lstStyle/>
                    <a:p>
                      <a:pPr marL="0" marR="0" algn="ctr">
                        <a:lnSpc>
                          <a:spcPct val="115000"/>
                        </a:lnSpc>
                        <a:spcBef>
                          <a:spcPts val="0"/>
                        </a:spcBef>
                        <a:spcAft>
                          <a:spcPts val="0"/>
                        </a:spcAft>
                      </a:pPr>
                      <a:r>
                        <a:rPr lang="en-US" sz="2400" dirty="0" smtClean="0">
                          <a:latin typeface="Calibri"/>
                          <a:ea typeface="Calibri"/>
                          <a:cs typeface="Times New Roman"/>
                        </a:rPr>
                        <a:t>70</a:t>
                      </a:r>
                      <a:endParaRPr lang="en-US" sz="2400" dirty="0">
                        <a:latin typeface="Calibri"/>
                        <a:ea typeface="Calibri"/>
                        <a:cs typeface="Times New Roman"/>
                      </a:endParaRPr>
                    </a:p>
                  </a:txBody>
                  <a:tcPr marL="49139" marR="49139" marT="0" marB="0" anchor="ctr"/>
                </a:tc>
                <a:tc>
                  <a:txBody>
                    <a:bodyPr/>
                    <a:lstStyle/>
                    <a:p>
                      <a:pPr algn="ctr"/>
                      <a:r>
                        <a:rPr lang="en-US" sz="2400" dirty="0" smtClean="0"/>
                        <a:t>80</a:t>
                      </a:r>
                      <a:endParaRPr lang="en-US" sz="2400" dirty="0"/>
                    </a:p>
                  </a:txBody>
                  <a:tcPr marL="49139" marR="49139" marT="0" marB="0" anchor="ctr"/>
                </a:tc>
                <a:tc>
                  <a:txBody>
                    <a:bodyPr/>
                    <a:lstStyle/>
                    <a:p>
                      <a:pPr algn="ctr"/>
                      <a:r>
                        <a:rPr lang="en-US" sz="2400" dirty="0" smtClean="0"/>
                        <a:t>90</a:t>
                      </a:r>
                      <a:endParaRPr lang="en-US" sz="2400" dirty="0"/>
                    </a:p>
                  </a:txBody>
                  <a:tcPr marL="49139" marR="49139" marT="0" marB="0" anchor="ctr"/>
                </a:tc>
                <a:tc>
                  <a:txBody>
                    <a:bodyPr/>
                    <a:lstStyle/>
                    <a:p>
                      <a:pPr algn="ctr"/>
                      <a:r>
                        <a:rPr lang="en-US" sz="2400" dirty="0" smtClean="0"/>
                        <a:t>100</a:t>
                      </a:r>
                      <a:endParaRPr lang="en-US" sz="2400" dirty="0"/>
                    </a:p>
                  </a:txBody>
                  <a:tcPr marL="49139" marR="49139" marT="0" marB="0" anchor="ctr"/>
                </a:tc>
              </a:tr>
              <a:tr h="1014493">
                <a:tc>
                  <a:txBody>
                    <a:bodyPr/>
                    <a:lstStyle/>
                    <a:p>
                      <a:pPr marL="0" marR="0">
                        <a:lnSpc>
                          <a:spcPct val="115000"/>
                        </a:lnSpc>
                        <a:spcBef>
                          <a:spcPts val="0"/>
                        </a:spcBef>
                        <a:spcAft>
                          <a:spcPts val="0"/>
                        </a:spcAft>
                      </a:pPr>
                      <a:r>
                        <a:rPr lang="en-US" sz="1800" dirty="0"/>
                        <a:t>Expansion of Health facilities</a:t>
                      </a:r>
                      <a:endParaRPr lang="en-US" sz="1800" dirty="0">
                        <a:latin typeface="Calibri"/>
                        <a:ea typeface="Calibri"/>
                        <a:cs typeface="Times New Roman"/>
                      </a:endParaRPr>
                    </a:p>
                  </a:txBody>
                  <a:tcPr marL="49139" marR="49139" marT="0" marB="0"/>
                </a:tc>
                <a:tc>
                  <a:txBody>
                    <a:bodyPr/>
                    <a:lstStyle/>
                    <a:p>
                      <a:pPr marL="0" marR="0">
                        <a:lnSpc>
                          <a:spcPct val="115000"/>
                        </a:lnSpc>
                        <a:spcBef>
                          <a:spcPts val="0"/>
                        </a:spcBef>
                        <a:spcAft>
                          <a:spcPts val="0"/>
                        </a:spcAft>
                      </a:pPr>
                      <a:r>
                        <a:rPr lang="en-US" sz="1800" dirty="0"/>
                        <a:t>No. of health facilities constructed</a:t>
                      </a:r>
                      <a:endParaRPr lang="en-US" sz="1800" dirty="0">
                        <a:latin typeface="Calibri"/>
                        <a:ea typeface="Calibri"/>
                        <a:cs typeface="Times New Roman"/>
                      </a:endParaRPr>
                    </a:p>
                  </a:txBody>
                  <a:tcPr marL="49139" marR="49139" marT="0" marB="0"/>
                </a:tc>
                <a:tc>
                  <a:txBody>
                    <a:bodyPr/>
                    <a:lstStyle/>
                    <a:p>
                      <a:pPr marL="0" marR="0" algn="ctr">
                        <a:lnSpc>
                          <a:spcPct val="115000"/>
                        </a:lnSpc>
                        <a:spcBef>
                          <a:spcPts val="0"/>
                        </a:spcBef>
                        <a:spcAft>
                          <a:spcPts val="0"/>
                        </a:spcAft>
                      </a:pPr>
                      <a:r>
                        <a:rPr lang="en-US" sz="2400" dirty="0" smtClean="0"/>
                        <a:t>2</a:t>
                      </a:r>
                      <a:endParaRPr lang="en-US" sz="2400" dirty="0">
                        <a:latin typeface="Calibri"/>
                        <a:ea typeface="Calibri"/>
                        <a:cs typeface="Times New Roman"/>
                      </a:endParaRPr>
                    </a:p>
                  </a:txBody>
                  <a:tcPr marL="49139" marR="49139" marT="0" marB="0" anchor="ctr"/>
                </a:tc>
                <a:tc>
                  <a:txBody>
                    <a:bodyPr/>
                    <a:lstStyle/>
                    <a:p>
                      <a:pPr marL="0" marR="0" algn="ctr">
                        <a:lnSpc>
                          <a:spcPct val="115000"/>
                        </a:lnSpc>
                        <a:spcBef>
                          <a:spcPts val="0"/>
                        </a:spcBef>
                        <a:spcAft>
                          <a:spcPts val="0"/>
                        </a:spcAft>
                      </a:pPr>
                      <a:r>
                        <a:rPr lang="en-US" sz="2400" dirty="0" smtClean="0">
                          <a:latin typeface="Calibri"/>
                          <a:ea typeface="Calibri"/>
                          <a:cs typeface="Times New Roman"/>
                        </a:rPr>
                        <a:t>0</a:t>
                      </a:r>
                      <a:endParaRPr lang="en-US" sz="2400" dirty="0">
                        <a:latin typeface="Calibri"/>
                        <a:ea typeface="Calibri"/>
                        <a:cs typeface="Times New Roman"/>
                      </a:endParaRPr>
                    </a:p>
                  </a:txBody>
                  <a:tcPr marL="49139" marR="49139" marT="0" marB="0" anchor="ctr"/>
                </a:tc>
                <a:tc>
                  <a:txBody>
                    <a:bodyPr/>
                    <a:lstStyle/>
                    <a:p>
                      <a:pPr marL="0" marR="0" algn="ctr">
                        <a:lnSpc>
                          <a:spcPct val="115000"/>
                        </a:lnSpc>
                        <a:spcBef>
                          <a:spcPts val="0"/>
                        </a:spcBef>
                        <a:spcAft>
                          <a:spcPts val="0"/>
                        </a:spcAft>
                      </a:pPr>
                      <a:r>
                        <a:rPr lang="en-US" sz="2400" dirty="0" smtClean="0">
                          <a:latin typeface="+mn-lt"/>
                          <a:ea typeface="+mn-ea"/>
                          <a:cs typeface="+mn-cs"/>
                        </a:rPr>
                        <a:t>1</a:t>
                      </a:r>
                      <a:endParaRPr lang="en-US" sz="2400" dirty="0">
                        <a:latin typeface="Calibri"/>
                        <a:ea typeface="Calibri"/>
                        <a:cs typeface="Times New Roman"/>
                      </a:endParaRPr>
                    </a:p>
                  </a:txBody>
                  <a:tcPr marL="49139" marR="49139" marT="0" marB="0" anchor="ctr"/>
                </a:tc>
                <a:tc>
                  <a:txBody>
                    <a:bodyPr/>
                    <a:lstStyle/>
                    <a:p>
                      <a:pPr algn="ctr"/>
                      <a:r>
                        <a:rPr lang="en-US" sz="2400" dirty="0" smtClean="0"/>
                        <a:t>1</a:t>
                      </a:r>
                      <a:endParaRPr lang="en-US" sz="2400" dirty="0"/>
                    </a:p>
                  </a:txBody>
                  <a:tcPr marL="49139" marR="49139" marT="0" marB="0" anchor="ctr"/>
                </a:tc>
                <a:tc>
                  <a:txBody>
                    <a:bodyPr/>
                    <a:lstStyle/>
                    <a:p>
                      <a:pPr algn="ctr"/>
                      <a:r>
                        <a:rPr lang="en-US" sz="2400" dirty="0" smtClean="0"/>
                        <a:t>1</a:t>
                      </a:r>
                      <a:endParaRPr lang="en-US" sz="2400" dirty="0"/>
                    </a:p>
                  </a:txBody>
                  <a:tcPr marL="49139" marR="49139" marT="0" marB="0" anchor="ctr"/>
                </a:tc>
                <a:tc>
                  <a:txBody>
                    <a:bodyPr/>
                    <a:lstStyle/>
                    <a:p>
                      <a:pPr algn="ctr"/>
                      <a:r>
                        <a:rPr lang="en-US" sz="2400" dirty="0" smtClean="0"/>
                        <a:t>1</a:t>
                      </a:r>
                      <a:endParaRPr lang="en-US" sz="2400" dirty="0"/>
                    </a:p>
                  </a:txBody>
                  <a:tcPr marL="49139" marR="49139" marT="0" marB="0" anchor="ctr"/>
                </a:tc>
              </a:tr>
            </a:tbl>
          </a:graphicData>
        </a:graphic>
      </p:graphicFrame>
      <p:sp>
        <p:nvSpPr>
          <p:cNvPr id="3" name="Slide Number Placeholder 2"/>
          <p:cNvSpPr>
            <a:spLocks noGrp="1"/>
          </p:cNvSpPr>
          <p:nvPr>
            <p:ph type="sldNum" sz="quarter" idx="12"/>
          </p:nvPr>
        </p:nvSpPr>
        <p:spPr/>
        <p:txBody>
          <a:bodyPr/>
          <a:lstStyle/>
          <a:p>
            <a:fld id="{571CD3C2-A472-4BA3-88D7-833F7D0C5725}" type="slidenum">
              <a:rPr lang="en-US" smtClean="0"/>
              <a:t>36</a:t>
            </a:fld>
            <a:endParaRPr lang="en-US"/>
          </a:p>
        </p:txBody>
      </p:sp>
    </p:spTree>
    <p:extLst>
      <p:ext uri="{BB962C8B-B14F-4D97-AF65-F5344CB8AC3E}">
        <p14:creationId xmlns:p14="http://schemas.microsoft.com/office/powerpoint/2010/main" val="91515117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986607936"/>
              </p:ext>
            </p:extLst>
          </p:nvPr>
        </p:nvGraphicFramePr>
        <p:xfrm>
          <a:off x="152400" y="76200"/>
          <a:ext cx="8991599" cy="6790944"/>
        </p:xfrm>
        <a:graphic>
          <a:graphicData uri="http://schemas.openxmlformats.org/drawingml/2006/table">
            <a:tbl>
              <a:tblPr firstRow="1" firstCol="1" bandRow="1">
                <a:tableStyleId>{5940675A-B579-460E-94D1-54222C63F5DA}</a:tableStyleId>
              </a:tblPr>
              <a:tblGrid>
                <a:gridCol w="1461135"/>
                <a:gridCol w="1534950"/>
                <a:gridCol w="950325"/>
                <a:gridCol w="950325"/>
                <a:gridCol w="949487"/>
                <a:gridCol w="1048459"/>
                <a:gridCol w="1048459"/>
                <a:gridCol w="1048459"/>
              </a:tblGrid>
              <a:tr h="577100">
                <a:tc gridSpan="8">
                  <a:txBody>
                    <a:bodyPr/>
                    <a:lstStyle/>
                    <a:p>
                      <a:pPr marL="0" marR="0" algn="ctr">
                        <a:lnSpc>
                          <a:spcPct val="115000"/>
                        </a:lnSpc>
                        <a:spcBef>
                          <a:spcPts val="0"/>
                        </a:spcBef>
                        <a:spcAft>
                          <a:spcPts val="0"/>
                        </a:spcAft>
                      </a:pPr>
                      <a:r>
                        <a:rPr lang="en-US" sz="2000" dirty="0" smtClean="0">
                          <a:effectLst/>
                        </a:rPr>
                        <a:t> </a:t>
                      </a:r>
                      <a:r>
                        <a:rPr lang="en-US" sz="2000" b="1" dirty="0" smtClean="0">
                          <a:solidFill>
                            <a:srgbClr val="C00000"/>
                          </a:solidFill>
                          <a:effectLst>
                            <a:outerShdw blurRad="38100" dist="38100" dir="2700000" algn="tl">
                              <a:srgbClr val="000000">
                                <a:alpha val="43137"/>
                              </a:srgbClr>
                            </a:outerShdw>
                          </a:effectLst>
                        </a:rPr>
                        <a:t>KEY</a:t>
                      </a:r>
                      <a:r>
                        <a:rPr lang="en-US" sz="2000" b="1" baseline="0" dirty="0" smtClean="0">
                          <a:solidFill>
                            <a:srgbClr val="C00000"/>
                          </a:solidFill>
                          <a:effectLst>
                            <a:outerShdw blurRad="38100" dist="38100" dir="2700000" algn="tl">
                              <a:srgbClr val="000000">
                                <a:alpha val="43137"/>
                              </a:srgbClr>
                            </a:outerShdw>
                          </a:effectLst>
                        </a:rPr>
                        <a:t> PERFORMANCE INFORMATION FOR</a:t>
                      </a:r>
                      <a:r>
                        <a:rPr lang="en-US" sz="2000" b="1" dirty="0" smtClean="0">
                          <a:solidFill>
                            <a:srgbClr val="C00000"/>
                          </a:solidFill>
                          <a:effectLst>
                            <a:outerShdw blurRad="38100" dist="38100" dir="2700000" algn="tl">
                              <a:srgbClr val="000000">
                                <a:alpha val="43137"/>
                              </a:srgbClr>
                            </a:outerShdw>
                          </a:effectLst>
                        </a:rPr>
                        <a:t> BUDGET</a:t>
                      </a:r>
                      <a:r>
                        <a:rPr lang="en-US" sz="2000" b="1" baseline="0" dirty="0" smtClean="0">
                          <a:solidFill>
                            <a:srgbClr val="C00000"/>
                          </a:solidFill>
                          <a:effectLst>
                            <a:outerShdw blurRad="38100" dist="38100" dir="2700000" algn="tl">
                              <a:srgbClr val="000000">
                                <a:alpha val="43137"/>
                              </a:srgbClr>
                            </a:outerShdw>
                          </a:effectLst>
                        </a:rPr>
                        <a:t> </a:t>
                      </a:r>
                      <a:r>
                        <a:rPr lang="en-US" sz="2000" b="1" dirty="0" smtClean="0">
                          <a:solidFill>
                            <a:srgbClr val="C00000"/>
                          </a:solidFill>
                          <a:effectLst>
                            <a:outerShdw blurRad="38100" dist="38100" dir="2700000" algn="tl">
                              <a:srgbClr val="000000">
                                <a:alpha val="43137"/>
                              </a:srgbClr>
                            </a:outerShdw>
                          </a:effectLst>
                        </a:rPr>
                        <a:t>PROGRAMMES</a:t>
                      </a:r>
                    </a:p>
                  </a:txBody>
                  <a:tcPr marL="26056" marR="26056"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38434">
                <a:tc rowSpan="2">
                  <a:txBody>
                    <a:bodyPr/>
                    <a:lstStyle/>
                    <a:p>
                      <a:pPr marL="0" marR="0" algn="ctr">
                        <a:lnSpc>
                          <a:spcPct val="115000"/>
                        </a:lnSpc>
                        <a:spcBef>
                          <a:spcPts val="0"/>
                        </a:spcBef>
                        <a:spcAft>
                          <a:spcPts val="0"/>
                        </a:spcAft>
                      </a:pPr>
                      <a:r>
                        <a:rPr lang="en-GB" sz="1600" dirty="0">
                          <a:effectLst/>
                        </a:rPr>
                        <a:t>Main Outputs</a:t>
                      </a:r>
                      <a:endParaRPr lang="en-US" sz="1600" dirty="0">
                        <a:effectLst/>
                        <a:latin typeface="Calibri"/>
                        <a:ea typeface="Calibri"/>
                        <a:cs typeface="Times New Roman"/>
                      </a:endParaRPr>
                    </a:p>
                  </a:txBody>
                  <a:tcPr marL="26056" marR="26056" marT="0" marB="0" anchor="ctr"/>
                </a:tc>
                <a:tc rowSpan="2">
                  <a:txBody>
                    <a:bodyPr/>
                    <a:lstStyle/>
                    <a:p>
                      <a:pPr marL="0" marR="0" algn="ctr">
                        <a:lnSpc>
                          <a:spcPct val="115000"/>
                        </a:lnSpc>
                        <a:spcBef>
                          <a:spcPts val="0"/>
                        </a:spcBef>
                        <a:spcAft>
                          <a:spcPts val="0"/>
                        </a:spcAft>
                      </a:pPr>
                      <a:endParaRPr lang="en-GB" sz="1800" dirty="0">
                        <a:effectLst/>
                        <a:latin typeface="+mj-lt"/>
                      </a:endParaRPr>
                    </a:p>
                  </a:txBody>
                  <a:tcPr marL="26056" marR="26056" marT="0" marB="0" anchor="ctr"/>
                </a:tc>
                <a:tc gridSpan="2">
                  <a:txBody>
                    <a:bodyPr/>
                    <a:lstStyle/>
                    <a:p>
                      <a:pPr marL="0" marR="0" algn="ctr">
                        <a:lnSpc>
                          <a:spcPct val="115000"/>
                        </a:lnSpc>
                        <a:spcBef>
                          <a:spcPts val="0"/>
                        </a:spcBef>
                        <a:spcAft>
                          <a:spcPts val="0"/>
                        </a:spcAft>
                      </a:pPr>
                      <a:r>
                        <a:rPr lang="en-GB" sz="1600" dirty="0">
                          <a:effectLst/>
                        </a:rPr>
                        <a:t>Past Years</a:t>
                      </a:r>
                      <a:endParaRPr lang="en-US" sz="1600" dirty="0">
                        <a:effectLst/>
                        <a:latin typeface="Calibri"/>
                        <a:ea typeface="Calibri"/>
                        <a:cs typeface="Times New Roman"/>
                      </a:endParaRPr>
                    </a:p>
                  </a:txBody>
                  <a:tcPr marL="49369" marR="49369" marT="0" marB="0" anchor="ctr"/>
                </a:tc>
                <a:tc hMerge="1">
                  <a:txBody>
                    <a:bodyPr/>
                    <a:lstStyle/>
                    <a:p>
                      <a:endParaRPr lang="en-US"/>
                    </a:p>
                  </a:txBody>
                  <a:tcPr/>
                </a:tc>
                <a:tc gridSpan="4">
                  <a:txBody>
                    <a:bodyPr/>
                    <a:lstStyle/>
                    <a:p>
                      <a:pPr marL="0" marR="0" algn="ctr">
                        <a:lnSpc>
                          <a:spcPct val="115000"/>
                        </a:lnSpc>
                        <a:spcBef>
                          <a:spcPts val="0"/>
                        </a:spcBef>
                        <a:spcAft>
                          <a:spcPts val="0"/>
                        </a:spcAft>
                      </a:pPr>
                      <a:r>
                        <a:rPr lang="en-GB" sz="1600">
                          <a:effectLst/>
                        </a:rPr>
                        <a:t>Projections</a:t>
                      </a:r>
                      <a:endParaRPr lang="en-US" sz="1600">
                        <a:effectLst/>
                        <a:latin typeface="Calibri"/>
                        <a:ea typeface="Calibri"/>
                        <a:cs typeface="Times New Roman"/>
                      </a:endParaRPr>
                    </a:p>
                  </a:txBody>
                  <a:tcPr marL="49369" marR="49369" marT="0" marB="0" anchor="ctr"/>
                </a:tc>
                <a:tc hMerge="1">
                  <a:txBody>
                    <a:bodyPr/>
                    <a:lstStyle/>
                    <a:p>
                      <a:endParaRPr lang="en-US"/>
                    </a:p>
                  </a:txBody>
                  <a:tcPr/>
                </a:tc>
                <a:tc hMerge="1">
                  <a:txBody>
                    <a:bodyPr/>
                    <a:lstStyle/>
                    <a:p>
                      <a:endParaRPr lang="en-US"/>
                    </a:p>
                  </a:txBody>
                  <a:tcPr/>
                </a:tc>
                <a:tc hMerge="1">
                  <a:txBody>
                    <a:bodyPr/>
                    <a:lstStyle/>
                    <a:p>
                      <a:endParaRPr lang="en-US"/>
                    </a:p>
                  </a:txBody>
                  <a:tcPr/>
                </a:tc>
              </a:tr>
              <a:tr h="1332584">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GB" sz="1800" dirty="0" smtClean="0">
                          <a:effectLst/>
                        </a:rPr>
                        <a:t>2018</a:t>
                      </a:r>
                      <a:endParaRPr lang="en-US" sz="1800" dirty="0">
                        <a:effectLst/>
                        <a:latin typeface="+mj-lt"/>
                        <a:ea typeface="Calibri"/>
                        <a:cs typeface="Times New Roman"/>
                      </a:endParaRPr>
                    </a:p>
                  </a:txBody>
                  <a:tcPr marL="49369" marR="49369" marT="0" marB="0" anchor="ctr"/>
                </a:tc>
                <a:tc>
                  <a:txBody>
                    <a:bodyPr/>
                    <a:lstStyle/>
                    <a:p>
                      <a:pPr marL="0" marR="0" algn="ctr">
                        <a:lnSpc>
                          <a:spcPct val="115000"/>
                        </a:lnSpc>
                        <a:spcBef>
                          <a:spcPts val="0"/>
                        </a:spcBef>
                        <a:spcAft>
                          <a:spcPts val="0"/>
                        </a:spcAft>
                      </a:pPr>
                      <a:r>
                        <a:rPr lang="en-GB" sz="1800" dirty="0" smtClean="0">
                          <a:effectLst/>
                        </a:rPr>
                        <a:t>2019</a:t>
                      </a:r>
                      <a:endParaRPr lang="en-US" sz="1800" dirty="0">
                        <a:effectLst/>
                        <a:latin typeface="+mj-lt"/>
                        <a:ea typeface="Calibri"/>
                        <a:cs typeface="Times New Roman"/>
                      </a:endParaRPr>
                    </a:p>
                  </a:txBody>
                  <a:tcPr marL="49369" marR="49369" marT="0" marB="0" anchor="ctr"/>
                </a:tc>
                <a:tc>
                  <a:txBody>
                    <a:bodyPr/>
                    <a:lstStyle/>
                    <a:p>
                      <a:pPr marL="0" marR="0" algn="ctr">
                        <a:lnSpc>
                          <a:spcPct val="115000"/>
                        </a:lnSpc>
                        <a:spcBef>
                          <a:spcPts val="0"/>
                        </a:spcBef>
                        <a:spcAft>
                          <a:spcPts val="0"/>
                        </a:spcAft>
                      </a:pPr>
                      <a:r>
                        <a:rPr lang="en-GB" sz="1800" dirty="0">
                          <a:effectLst/>
                        </a:rPr>
                        <a:t>Indicative Year</a:t>
                      </a:r>
                      <a:endParaRPr lang="en-US" sz="1800" dirty="0">
                        <a:effectLst/>
                      </a:endParaRPr>
                    </a:p>
                    <a:p>
                      <a:pPr marL="0" marR="0" algn="ctr">
                        <a:lnSpc>
                          <a:spcPct val="115000"/>
                        </a:lnSpc>
                        <a:spcBef>
                          <a:spcPts val="0"/>
                        </a:spcBef>
                        <a:spcAft>
                          <a:spcPts val="0"/>
                        </a:spcAft>
                      </a:pPr>
                      <a:r>
                        <a:rPr lang="en-GB" sz="1800" dirty="0" smtClean="0">
                          <a:effectLst/>
                        </a:rPr>
                        <a:t>2020</a:t>
                      </a:r>
                      <a:endParaRPr lang="en-US" sz="1800" dirty="0">
                        <a:effectLst/>
                        <a:latin typeface="+mj-lt"/>
                        <a:ea typeface="Calibri"/>
                        <a:cs typeface="Times New Roman"/>
                      </a:endParaRPr>
                    </a:p>
                  </a:txBody>
                  <a:tcPr marL="26056" marR="26056" marT="0" marB="0" anchor="ctr"/>
                </a:tc>
                <a:tc>
                  <a:txBody>
                    <a:bodyPr/>
                    <a:lstStyle/>
                    <a:p>
                      <a:pPr marL="0" marR="0" algn="ctr">
                        <a:lnSpc>
                          <a:spcPct val="115000"/>
                        </a:lnSpc>
                        <a:spcBef>
                          <a:spcPts val="0"/>
                        </a:spcBef>
                        <a:spcAft>
                          <a:spcPts val="0"/>
                        </a:spcAft>
                      </a:pPr>
                      <a:r>
                        <a:rPr lang="en-GB" sz="1800" dirty="0">
                          <a:effectLst/>
                        </a:rPr>
                        <a:t>Indicative Year</a:t>
                      </a:r>
                      <a:endParaRPr lang="en-US" sz="1800" dirty="0">
                        <a:effectLst/>
                      </a:endParaRPr>
                    </a:p>
                    <a:p>
                      <a:pPr marL="0" marR="0" algn="ctr">
                        <a:lnSpc>
                          <a:spcPct val="115000"/>
                        </a:lnSpc>
                        <a:spcBef>
                          <a:spcPts val="0"/>
                        </a:spcBef>
                        <a:spcAft>
                          <a:spcPts val="0"/>
                        </a:spcAft>
                      </a:pPr>
                      <a:r>
                        <a:rPr lang="en-GB" sz="1800" dirty="0" smtClean="0">
                          <a:effectLst/>
                        </a:rPr>
                        <a:t>2021</a:t>
                      </a:r>
                      <a:endParaRPr lang="en-US" sz="1800" dirty="0">
                        <a:effectLst/>
                        <a:latin typeface="+mj-lt"/>
                        <a:ea typeface="Calibri"/>
                        <a:cs typeface="Times New Roman"/>
                      </a:endParaRPr>
                    </a:p>
                  </a:txBody>
                  <a:tcPr marL="49369" marR="49369" marT="0" marB="0" anchor="ctr"/>
                </a:tc>
                <a:tc>
                  <a:txBody>
                    <a:bodyPr/>
                    <a:lstStyle/>
                    <a:p>
                      <a:r>
                        <a:rPr lang="en-US" dirty="0" smtClean="0"/>
                        <a:t>Indicative Year 2022</a:t>
                      </a:r>
                      <a:endParaRPr lang="en-US" dirty="0"/>
                    </a:p>
                  </a:txBody>
                  <a:tcPr marL="49369" marR="49369"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Indicative Year 2023</a:t>
                      </a:r>
                    </a:p>
                    <a:p>
                      <a:endParaRPr lang="en-US" dirty="0"/>
                    </a:p>
                  </a:txBody>
                  <a:tcPr marL="49369" marR="49369" marT="0" marB="0" anchor="ctr"/>
                </a:tc>
              </a:tr>
              <a:tr h="1321439">
                <a:tc>
                  <a:txBody>
                    <a:bodyPr/>
                    <a:lstStyle/>
                    <a:p>
                      <a:pPr marL="0" marR="0">
                        <a:lnSpc>
                          <a:spcPct val="115000"/>
                        </a:lnSpc>
                        <a:spcBef>
                          <a:spcPts val="0"/>
                        </a:spcBef>
                        <a:spcAft>
                          <a:spcPts val="0"/>
                        </a:spcAft>
                      </a:pPr>
                      <a:r>
                        <a:rPr lang="en-US" sz="1800" dirty="0"/>
                        <a:t>Maintenance of Public Buildings</a:t>
                      </a:r>
                      <a:endParaRPr lang="en-US" sz="1800" dirty="0">
                        <a:latin typeface="Calibri"/>
                        <a:ea typeface="Calibri"/>
                        <a:cs typeface="Times New Roman"/>
                      </a:endParaRPr>
                    </a:p>
                  </a:txBody>
                  <a:tcPr marL="49139" marR="49139" marT="0" marB="0"/>
                </a:tc>
                <a:tc>
                  <a:txBody>
                    <a:bodyPr/>
                    <a:lstStyle/>
                    <a:p>
                      <a:pPr marL="0" marR="0">
                        <a:lnSpc>
                          <a:spcPct val="115000"/>
                        </a:lnSpc>
                        <a:spcBef>
                          <a:spcPts val="0"/>
                        </a:spcBef>
                        <a:spcAft>
                          <a:spcPts val="0"/>
                        </a:spcAft>
                      </a:pPr>
                      <a:r>
                        <a:rPr lang="en-US" sz="1800" dirty="0" smtClean="0"/>
                        <a:t>No </a:t>
                      </a:r>
                      <a:r>
                        <a:rPr lang="en-US" sz="1800" baseline="0" dirty="0" smtClean="0"/>
                        <a:t>of Staff  </a:t>
                      </a:r>
                      <a:r>
                        <a:rPr lang="en-US" sz="1800" dirty="0" smtClean="0"/>
                        <a:t>Bungalows</a:t>
                      </a:r>
                      <a:r>
                        <a:rPr lang="en-US" sz="1800" baseline="0" dirty="0" smtClean="0"/>
                        <a:t> Renovated</a:t>
                      </a:r>
                      <a:endParaRPr lang="en-US" sz="1800" dirty="0">
                        <a:latin typeface="+mj-lt"/>
                        <a:ea typeface="Calibri"/>
                        <a:cs typeface="Times New Roman"/>
                      </a:endParaRPr>
                    </a:p>
                  </a:txBody>
                  <a:tcPr marL="49139" marR="49139" marT="0" marB="0"/>
                </a:tc>
                <a:tc>
                  <a:txBody>
                    <a:bodyPr/>
                    <a:lstStyle/>
                    <a:p>
                      <a:pPr marL="0" marR="0" algn="ctr">
                        <a:lnSpc>
                          <a:spcPct val="115000"/>
                        </a:lnSpc>
                        <a:spcBef>
                          <a:spcPts val="0"/>
                        </a:spcBef>
                        <a:spcAft>
                          <a:spcPts val="0"/>
                        </a:spcAft>
                      </a:pPr>
                      <a:r>
                        <a:rPr lang="en-US" sz="2000" dirty="0" smtClean="0"/>
                        <a:t>5</a:t>
                      </a:r>
                      <a:endParaRPr lang="en-US" sz="2000" dirty="0">
                        <a:latin typeface="+mj-lt"/>
                        <a:ea typeface="Calibri"/>
                        <a:cs typeface="Times New Roman"/>
                      </a:endParaRPr>
                    </a:p>
                  </a:txBody>
                  <a:tcPr marL="49139" marR="49139" marT="0" marB="0" anchor="ctr"/>
                </a:tc>
                <a:tc>
                  <a:txBody>
                    <a:bodyPr/>
                    <a:lstStyle/>
                    <a:p>
                      <a:pPr marL="0" marR="0" algn="ctr">
                        <a:lnSpc>
                          <a:spcPct val="115000"/>
                        </a:lnSpc>
                        <a:spcBef>
                          <a:spcPts val="0"/>
                        </a:spcBef>
                        <a:spcAft>
                          <a:spcPts val="0"/>
                        </a:spcAft>
                      </a:pPr>
                      <a:r>
                        <a:rPr lang="en-US" sz="2000" dirty="0" smtClean="0"/>
                        <a:t>10</a:t>
                      </a:r>
                      <a:endParaRPr lang="en-US" sz="2000" dirty="0">
                        <a:latin typeface="+mj-lt"/>
                        <a:ea typeface="Calibri"/>
                        <a:cs typeface="Times New Roman"/>
                      </a:endParaRPr>
                    </a:p>
                  </a:txBody>
                  <a:tcPr marL="49139" marR="49139" marT="0" marB="0" anchor="ctr"/>
                </a:tc>
                <a:tc>
                  <a:txBody>
                    <a:bodyPr/>
                    <a:lstStyle/>
                    <a:p>
                      <a:pPr marL="0" marR="0" algn="ctr">
                        <a:lnSpc>
                          <a:spcPct val="115000"/>
                        </a:lnSpc>
                        <a:spcBef>
                          <a:spcPts val="0"/>
                        </a:spcBef>
                        <a:spcAft>
                          <a:spcPts val="0"/>
                        </a:spcAft>
                      </a:pPr>
                      <a:r>
                        <a:rPr lang="en-US" sz="2000" dirty="0" smtClean="0"/>
                        <a:t>5</a:t>
                      </a:r>
                      <a:endParaRPr lang="en-US" sz="2000" dirty="0">
                        <a:latin typeface="+mj-lt"/>
                        <a:ea typeface="Calibri"/>
                        <a:cs typeface="Times New Roman"/>
                      </a:endParaRPr>
                    </a:p>
                  </a:txBody>
                  <a:tcPr marL="49139" marR="49139" marT="0" marB="0" anchor="ctr"/>
                </a:tc>
                <a:tc>
                  <a:txBody>
                    <a:bodyPr/>
                    <a:lstStyle/>
                    <a:p>
                      <a:pPr algn="ctr"/>
                      <a:r>
                        <a:rPr lang="en-US" sz="2000" dirty="0" smtClean="0"/>
                        <a:t>5</a:t>
                      </a:r>
                      <a:endParaRPr lang="en-US" sz="2000" dirty="0"/>
                    </a:p>
                  </a:txBody>
                  <a:tcPr marL="49139" marR="49139" marT="0" marB="0" anchor="ctr"/>
                </a:tc>
                <a:tc>
                  <a:txBody>
                    <a:bodyPr/>
                    <a:lstStyle/>
                    <a:p>
                      <a:pPr algn="ctr"/>
                      <a:r>
                        <a:rPr lang="en-US" sz="2000" smtClean="0"/>
                        <a:t>5</a:t>
                      </a:r>
                      <a:endParaRPr lang="en-US" sz="2000" dirty="0"/>
                    </a:p>
                  </a:txBody>
                  <a:tcPr marL="49139" marR="49139" marT="0" marB="0" anchor="ctr"/>
                </a:tc>
                <a:tc>
                  <a:txBody>
                    <a:bodyPr/>
                    <a:lstStyle/>
                    <a:p>
                      <a:pPr algn="ctr"/>
                      <a:r>
                        <a:rPr lang="en-US" sz="2000" dirty="0" smtClean="0"/>
                        <a:t>5</a:t>
                      </a:r>
                      <a:endParaRPr lang="en-US" sz="2000" dirty="0"/>
                    </a:p>
                  </a:txBody>
                  <a:tcPr marL="49139" marR="49139" marT="0" marB="0" anchor="ctr"/>
                </a:tc>
              </a:tr>
              <a:tr h="697643">
                <a:tc>
                  <a:txBody>
                    <a:bodyPr/>
                    <a:lstStyle/>
                    <a:p>
                      <a:pPr marL="0" marR="0">
                        <a:lnSpc>
                          <a:spcPct val="115000"/>
                        </a:lnSpc>
                        <a:spcBef>
                          <a:spcPts val="0"/>
                        </a:spcBef>
                        <a:spcAft>
                          <a:spcPts val="0"/>
                        </a:spcAft>
                      </a:pPr>
                      <a:r>
                        <a:rPr lang="en-US" sz="1800" dirty="0"/>
                        <a:t>Rehabilitation  of roads</a:t>
                      </a:r>
                      <a:endParaRPr lang="en-US" sz="1800" dirty="0">
                        <a:latin typeface="Calibri"/>
                        <a:ea typeface="Calibri"/>
                        <a:cs typeface="Times New Roman"/>
                      </a:endParaRPr>
                    </a:p>
                  </a:txBody>
                  <a:tcPr marL="49139" marR="49139" marT="0" marB="0"/>
                </a:tc>
                <a:tc>
                  <a:txBody>
                    <a:bodyPr/>
                    <a:lstStyle/>
                    <a:p>
                      <a:pPr marL="0" marR="0">
                        <a:lnSpc>
                          <a:spcPct val="115000"/>
                        </a:lnSpc>
                        <a:spcBef>
                          <a:spcPts val="0"/>
                        </a:spcBef>
                        <a:spcAft>
                          <a:spcPts val="0"/>
                        </a:spcAft>
                      </a:pPr>
                      <a:r>
                        <a:rPr lang="en-US" sz="1800" dirty="0"/>
                        <a:t>Km of roads rehabilitated</a:t>
                      </a:r>
                      <a:endParaRPr lang="en-US" sz="1800" dirty="0">
                        <a:latin typeface="+mj-lt"/>
                        <a:ea typeface="Calibri"/>
                        <a:cs typeface="Times New Roman"/>
                      </a:endParaRPr>
                    </a:p>
                  </a:txBody>
                  <a:tcPr marL="49139" marR="49139" marT="0" marB="0"/>
                </a:tc>
                <a:tc>
                  <a:txBody>
                    <a:bodyPr/>
                    <a:lstStyle/>
                    <a:p>
                      <a:pPr marL="0" marR="0" algn="ctr">
                        <a:lnSpc>
                          <a:spcPct val="115000"/>
                        </a:lnSpc>
                        <a:spcBef>
                          <a:spcPts val="0"/>
                        </a:spcBef>
                        <a:spcAft>
                          <a:spcPts val="0"/>
                        </a:spcAft>
                      </a:pPr>
                      <a:r>
                        <a:rPr lang="en-US" sz="2000" dirty="0" smtClean="0"/>
                        <a:t>3KM</a:t>
                      </a:r>
                      <a:endParaRPr lang="en-US" sz="2000" dirty="0">
                        <a:latin typeface="+mj-lt"/>
                        <a:ea typeface="Calibri"/>
                        <a:cs typeface="Times New Roman"/>
                      </a:endParaRPr>
                    </a:p>
                  </a:txBody>
                  <a:tcPr marL="49139" marR="49139" marT="0" marB="0" anchor="ctr"/>
                </a:tc>
                <a:tc>
                  <a:txBody>
                    <a:bodyPr/>
                    <a:lstStyle/>
                    <a:p>
                      <a:pPr marL="0" marR="0" algn="ctr">
                        <a:lnSpc>
                          <a:spcPct val="115000"/>
                        </a:lnSpc>
                        <a:spcBef>
                          <a:spcPts val="0"/>
                        </a:spcBef>
                        <a:spcAft>
                          <a:spcPts val="0"/>
                        </a:spcAft>
                      </a:pPr>
                      <a:r>
                        <a:rPr lang="en-US" sz="2000" dirty="0" smtClean="0">
                          <a:latin typeface="+mj-lt"/>
                          <a:ea typeface="Calibri"/>
                          <a:cs typeface="Times New Roman"/>
                        </a:rPr>
                        <a:t>14KM</a:t>
                      </a:r>
                      <a:endParaRPr lang="en-US" sz="2000" dirty="0">
                        <a:latin typeface="+mj-lt"/>
                        <a:ea typeface="Calibri"/>
                        <a:cs typeface="Times New Roman"/>
                      </a:endParaRPr>
                    </a:p>
                  </a:txBody>
                  <a:tcPr marL="49139" marR="49139" marT="0" marB="0" anchor="ctr"/>
                </a:tc>
                <a:tc>
                  <a:txBody>
                    <a:bodyPr/>
                    <a:lstStyle/>
                    <a:p>
                      <a:pPr marL="0" marR="0" algn="ctr">
                        <a:lnSpc>
                          <a:spcPct val="115000"/>
                        </a:lnSpc>
                        <a:spcBef>
                          <a:spcPts val="0"/>
                        </a:spcBef>
                        <a:spcAft>
                          <a:spcPts val="0"/>
                        </a:spcAft>
                      </a:pPr>
                      <a:r>
                        <a:rPr lang="en-US" sz="2000" dirty="0" smtClean="0"/>
                        <a:t>20KM</a:t>
                      </a:r>
                      <a:endParaRPr lang="en-US" sz="2000" dirty="0">
                        <a:latin typeface="+mj-lt"/>
                        <a:ea typeface="Calibri"/>
                        <a:cs typeface="Times New Roman"/>
                      </a:endParaRPr>
                    </a:p>
                  </a:txBody>
                  <a:tcPr marL="49139" marR="49139" marT="0" marB="0" anchor="ctr"/>
                </a:tc>
                <a:tc>
                  <a:txBody>
                    <a:bodyPr/>
                    <a:lstStyle/>
                    <a:p>
                      <a:pPr marL="0" marR="0" algn="ctr">
                        <a:lnSpc>
                          <a:spcPct val="115000"/>
                        </a:lnSpc>
                        <a:spcBef>
                          <a:spcPts val="0"/>
                        </a:spcBef>
                        <a:spcAft>
                          <a:spcPts val="0"/>
                        </a:spcAft>
                      </a:pPr>
                      <a:r>
                        <a:rPr lang="en-US" sz="2000" dirty="0" smtClean="0"/>
                        <a:t>20KM</a:t>
                      </a:r>
                      <a:endParaRPr lang="en-US" sz="2000" dirty="0">
                        <a:latin typeface="+mj-lt"/>
                        <a:ea typeface="Calibri"/>
                        <a:cs typeface="Times New Roman"/>
                      </a:endParaRPr>
                    </a:p>
                  </a:txBody>
                  <a:tcPr marL="49139" marR="49139" marT="0" marB="0" anchor="ctr"/>
                </a:tc>
                <a:tc>
                  <a:txBody>
                    <a:bodyPr/>
                    <a:lstStyle/>
                    <a:p>
                      <a:pPr marL="0" marR="0" algn="ctr">
                        <a:lnSpc>
                          <a:spcPct val="115000"/>
                        </a:lnSpc>
                        <a:spcBef>
                          <a:spcPts val="0"/>
                        </a:spcBef>
                        <a:spcAft>
                          <a:spcPts val="0"/>
                        </a:spcAft>
                      </a:pPr>
                      <a:r>
                        <a:rPr lang="en-US" sz="2000" dirty="0" smtClean="0"/>
                        <a:t>20KM</a:t>
                      </a:r>
                      <a:endParaRPr lang="en-US" sz="2000" dirty="0">
                        <a:latin typeface="+mj-lt"/>
                        <a:ea typeface="Calibri"/>
                        <a:cs typeface="Times New Roman"/>
                      </a:endParaRPr>
                    </a:p>
                  </a:txBody>
                  <a:tcPr marL="49139" marR="49139"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t>20KM</a:t>
                      </a:r>
                      <a:endParaRPr lang="en-US" sz="2000" kern="1200" dirty="0" smtClean="0">
                        <a:solidFill>
                          <a:schemeClr val="tx1"/>
                        </a:solidFill>
                        <a:latin typeface="+mn-lt"/>
                        <a:ea typeface="Calibri"/>
                        <a:cs typeface="Times New Roman"/>
                      </a:endParaRPr>
                    </a:p>
                    <a:p>
                      <a:pPr algn="ctr"/>
                      <a:endParaRPr lang="en-US" sz="2000" dirty="0"/>
                    </a:p>
                  </a:txBody>
                  <a:tcPr marL="49139" marR="49139" marT="0" marB="0" anchor="ctr"/>
                </a:tc>
              </a:tr>
              <a:tr h="1213555">
                <a:tc>
                  <a:txBody>
                    <a:bodyPr/>
                    <a:lstStyle/>
                    <a:p>
                      <a:pPr marL="0" marR="0">
                        <a:lnSpc>
                          <a:spcPct val="115000"/>
                        </a:lnSpc>
                        <a:spcBef>
                          <a:spcPts val="0"/>
                        </a:spcBef>
                        <a:spcAft>
                          <a:spcPts val="0"/>
                        </a:spcAft>
                      </a:pPr>
                      <a:r>
                        <a:rPr lang="en-US" sz="1800" dirty="0"/>
                        <a:t>Increase access to potable water</a:t>
                      </a:r>
                      <a:endParaRPr lang="en-US" sz="1800" dirty="0">
                        <a:latin typeface="Calibri"/>
                        <a:ea typeface="Calibri"/>
                        <a:cs typeface="Times New Roman"/>
                      </a:endParaRPr>
                    </a:p>
                  </a:txBody>
                  <a:tcPr marL="49139" marR="49139" marT="0" marB="0"/>
                </a:tc>
                <a:tc>
                  <a:txBody>
                    <a:bodyPr/>
                    <a:lstStyle/>
                    <a:p>
                      <a:pPr marL="0" marR="0">
                        <a:lnSpc>
                          <a:spcPct val="115000"/>
                        </a:lnSpc>
                        <a:spcBef>
                          <a:spcPts val="0"/>
                        </a:spcBef>
                        <a:spcAft>
                          <a:spcPts val="0"/>
                        </a:spcAft>
                      </a:pPr>
                      <a:r>
                        <a:rPr lang="en-US" sz="1800" dirty="0"/>
                        <a:t>No. of boreholes drilled and mechanized</a:t>
                      </a:r>
                      <a:endParaRPr lang="en-US" sz="1800" dirty="0">
                        <a:latin typeface="+mj-lt"/>
                        <a:ea typeface="Calibri"/>
                        <a:cs typeface="Times New Roman"/>
                      </a:endParaRPr>
                    </a:p>
                  </a:txBody>
                  <a:tcPr marL="49139" marR="49139" marT="0" marB="0"/>
                </a:tc>
                <a:tc>
                  <a:txBody>
                    <a:bodyPr/>
                    <a:lstStyle/>
                    <a:p>
                      <a:pPr marL="0" marR="0" algn="ctr">
                        <a:lnSpc>
                          <a:spcPct val="115000"/>
                        </a:lnSpc>
                        <a:spcBef>
                          <a:spcPts val="0"/>
                        </a:spcBef>
                        <a:spcAft>
                          <a:spcPts val="0"/>
                        </a:spcAft>
                      </a:pPr>
                      <a:r>
                        <a:rPr lang="en-US" sz="2000" dirty="0" smtClean="0"/>
                        <a:t>1</a:t>
                      </a:r>
                      <a:endParaRPr lang="en-US" sz="2000" b="0" dirty="0">
                        <a:latin typeface="+mj-lt"/>
                        <a:ea typeface="Calibri"/>
                        <a:cs typeface="Times New Roman"/>
                      </a:endParaRPr>
                    </a:p>
                  </a:txBody>
                  <a:tcPr marL="49139" marR="49139" marT="0" marB="0" anchor="ctr"/>
                </a:tc>
                <a:tc>
                  <a:txBody>
                    <a:bodyPr/>
                    <a:lstStyle/>
                    <a:p>
                      <a:pPr marL="0" marR="0" algn="ctr">
                        <a:lnSpc>
                          <a:spcPct val="115000"/>
                        </a:lnSpc>
                        <a:spcBef>
                          <a:spcPts val="0"/>
                        </a:spcBef>
                        <a:spcAft>
                          <a:spcPts val="0"/>
                        </a:spcAft>
                      </a:pPr>
                      <a:r>
                        <a:rPr lang="en-US" sz="2000" b="0" dirty="0" smtClean="0">
                          <a:latin typeface="+mn-lt"/>
                          <a:ea typeface="+mn-ea"/>
                          <a:cs typeface="+mn-cs"/>
                        </a:rPr>
                        <a:t>1</a:t>
                      </a:r>
                      <a:endParaRPr lang="en-US" sz="2000" b="0" dirty="0">
                        <a:latin typeface="+mj-lt"/>
                        <a:ea typeface="Calibri"/>
                        <a:cs typeface="Times New Roman"/>
                      </a:endParaRPr>
                    </a:p>
                  </a:txBody>
                  <a:tcPr marL="49139" marR="49139" marT="0" marB="0" anchor="ctr"/>
                </a:tc>
                <a:tc>
                  <a:txBody>
                    <a:bodyPr/>
                    <a:lstStyle/>
                    <a:p>
                      <a:pPr marL="0" marR="0" algn="ctr">
                        <a:lnSpc>
                          <a:spcPct val="115000"/>
                        </a:lnSpc>
                        <a:spcBef>
                          <a:spcPts val="0"/>
                        </a:spcBef>
                        <a:spcAft>
                          <a:spcPts val="0"/>
                        </a:spcAft>
                      </a:pPr>
                      <a:r>
                        <a:rPr lang="en-US" sz="2000" b="0" dirty="0" smtClean="0">
                          <a:latin typeface="+mn-lt"/>
                          <a:ea typeface="+mn-ea"/>
                          <a:cs typeface="+mn-cs"/>
                        </a:rPr>
                        <a:t>4</a:t>
                      </a:r>
                      <a:endParaRPr lang="en-US" sz="2000" b="0" dirty="0">
                        <a:latin typeface="+mj-lt"/>
                        <a:ea typeface="Calibri"/>
                        <a:cs typeface="Times New Roman"/>
                      </a:endParaRPr>
                    </a:p>
                  </a:txBody>
                  <a:tcPr marL="49139" marR="49139" marT="0" marB="0" anchor="ctr"/>
                </a:tc>
                <a:tc>
                  <a:txBody>
                    <a:bodyPr/>
                    <a:lstStyle/>
                    <a:p>
                      <a:pPr algn="ctr"/>
                      <a:r>
                        <a:rPr lang="en-US" sz="2000" dirty="0" smtClean="0"/>
                        <a:t>2</a:t>
                      </a:r>
                      <a:endParaRPr lang="en-US" sz="2000" dirty="0"/>
                    </a:p>
                  </a:txBody>
                  <a:tcPr marL="49139" marR="49139" marT="0" marB="0" anchor="ctr"/>
                </a:tc>
                <a:tc>
                  <a:txBody>
                    <a:bodyPr/>
                    <a:lstStyle/>
                    <a:p>
                      <a:pPr algn="ctr"/>
                      <a:r>
                        <a:rPr lang="en-US" sz="2000" dirty="0" smtClean="0"/>
                        <a:t>2</a:t>
                      </a:r>
                      <a:endParaRPr lang="en-US" sz="2000" dirty="0"/>
                    </a:p>
                  </a:txBody>
                  <a:tcPr marL="49139" marR="49139" marT="0" marB="0" anchor="ctr"/>
                </a:tc>
                <a:tc>
                  <a:txBody>
                    <a:bodyPr/>
                    <a:lstStyle/>
                    <a:p>
                      <a:pPr algn="ctr"/>
                      <a:r>
                        <a:rPr lang="en-US" sz="2000" dirty="0" smtClean="0"/>
                        <a:t>2</a:t>
                      </a:r>
                      <a:endParaRPr lang="en-US" sz="2000" dirty="0"/>
                    </a:p>
                  </a:txBody>
                  <a:tcPr marL="49139" marR="49139" marT="0" marB="0" anchor="ctr"/>
                </a:tc>
              </a:tr>
              <a:tr h="910166">
                <a:tc>
                  <a:txBody>
                    <a:bodyPr/>
                    <a:lstStyle/>
                    <a:p>
                      <a:pPr marL="0" marR="0">
                        <a:lnSpc>
                          <a:spcPct val="115000"/>
                        </a:lnSpc>
                        <a:spcBef>
                          <a:spcPts val="0"/>
                        </a:spcBef>
                        <a:spcAft>
                          <a:spcPts val="0"/>
                        </a:spcAft>
                      </a:pPr>
                      <a:r>
                        <a:rPr lang="en-US" sz="1800"/>
                        <a:t>Expansion of electricity access</a:t>
                      </a:r>
                      <a:endParaRPr lang="en-US" sz="1800">
                        <a:latin typeface="Calibri"/>
                        <a:ea typeface="Calibri"/>
                        <a:cs typeface="Times New Roman"/>
                      </a:endParaRPr>
                    </a:p>
                  </a:txBody>
                  <a:tcPr marL="49139" marR="49139" marT="0" marB="0"/>
                </a:tc>
                <a:tc>
                  <a:txBody>
                    <a:bodyPr/>
                    <a:lstStyle/>
                    <a:p>
                      <a:pPr marL="0" marR="0">
                        <a:lnSpc>
                          <a:spcPct val="115000"/>
                        </a:lnSpc>
                        <a:spcBef>
                          <a:spcPts val="0"/>
                        </a:spcBef>
                        <a:spcAft>
                          <a:spcPts val="0"/>
                        </a:spcAft>
                      </a:pPr>
                      <a:r>
                        <a:rPr lang="en-US" sz="1800" dirty="0"/>
                        <a:t>No. of electricity poles procured and distributed</a:t>
                      </a:r>
                      <a:endParaRPr lang="en-US" sz="1800" dirty="0">
                        <a:latin typeface="+mj-lt"/>
                        <a:ea typeface="Calibri"/>
                        <a:cs typeface="Times New Roman"/>
                      </a:endParaRPr>
                    </a:p>
                  </a:txBody>
                  <a:tcPr marL="49139" marR="49139" marT="0" marB="0"/>
                </a:tc>
                <a:tc>
                  <a:txBody>
                    <a:bodyPr/>
                    <a:lstStyle/>
                    <a:p>
                      <a:pPr marL="0" marR="0" algn="ctr">
                        <a:lnSpc>
                          <a:spcPct val="115000"/>
                        </a:lnSpc>
                        <a:spcBef>
                          <a:spcPts val="0"/>
                        </a:spcBef>
                        <a:spcAft>
                          <a:spcPts val="0"/>
                        </a:spcAft>
                      </a:pPr>
                      <a:r>
                        <a:rPr lang="en-US" sz="2000" dirty="0" smtClean="0"/>
                        <a:t>0</a:t>
                      </a:r>
                      <a:endParaRPr lang="en-US" sz="2000" dirty="0">
                        <a:latin typeface="+mj-lt"/>
                        <a:ea typeface="Calibri"/>
                        <a:cs typeface="Times New Roman"/>
                      </a:endParaRPr>
                    </a:p>
                  </a:txBody>
                  <a:tcPr marL="49139" marR="49139" marT="0" marB="0"/>
                </a:tc>
                <a:tc>
                  <a:txBody>
                    <a:bodyPr/>
                    <a:lstStyle/>
                    <a:p>
                      <a:pPr marL="0" marR="0" algn="ctr">
                        <a:lnSpc>
                          <a:spcPct val="115000"/>
                        </a:lnSpc>
                        <a:spcBef>
                          <a:spcPts val="0"/>
                        </a:spcBef>
                        <a:spcAft>
                          <a:spcPts val="0"/>
                        </a:spcAft>
                      </a:pPr>
                      <a:r>
                        <a:rPr lang="en-US" sz="2000" dirty="0" smtClean="0"/>
                        <a:t>120</a:t>
                      </a:r>
                      <a:endParaRPr lang="en-US" sz="2000" dirty="0">
                        <a:latin typeface="+mj-lt"/>
                        <a:ea typeface="Calibri"/>
                        <a:cs typeface="Times New Roman"/>
                      </a:endParaRPr>
                    </a:p>
                  </a:txBody>
                  <a:tcPr marL="49139" marR="49139" marT="0" marB="0"/>
                </a:tc>
                <a:tc>
                  <a:txBody>
                    <a:bodyPr/>
                    <a:lstStyle/>
                    <a:p>
                      <a:pPr marL="0" marR="0" algn="ctr">
                        <a:lnSpc>
                          <a:spcPct val="115000"/>
                        </a:lnSpc>
                        <a:spcBef>
                          <a:spcPts val="0"/>
                        </a:spcBef>
                        <a:spcAft>
                          <a:spcPts val="0"/>
                        </a:spcAft>
                      </a:pPr>
                      <a:r>
                        <a:rPr lang="en-US" sz="2000" dirty="0" smtClean="0">
                          <a:latin typeface="+mj-lt"/>
                          <a:ea typeface="Calibri"/>
                          <a:cs typeface="Times New Roman"/>
                        </a:rPr>
                        <a:t>100</a:t>
                      </a:r>
                      <a:endParaRPr lang="en-US" sz="2000" dirty="0">
                        <a:latin typeface="+mj-lt"/>
                        <a:ea typeface="Calibri"/>
                        <a:cs typeface="Times New Roman"/>
                      </a:endParaRPr>
                    </a:p>
                  </a:txBody>
                  <a:tcPr marL="49139" marR="49139" marT="0" marB="0"/>
                </a:tc>
                <a:tc>
                  <a:txBody>
                    <a:bodyPr/>
                    <a:lstStyle/>
                    <a:p>
                      <a:pPr algn="ctr"/>
                      <a:r>
                        <a:rPr lang="en-US" sz="2000" dirty="0" smtClean="0"/>
                        <a:t>100</a:t>
                      </a:r>
                      <a:endParaRPr lang="en-US" sz="2000" dirty="0"/>
                    </a:p>
                  </a:txBody>
                  <a:tcPr marL="49139" marR="49139" marT="0" marB="0"/>
                </a:tc>
                <a:tc>
                  <a:txBody>
                    <a:bodyPr/>
                    <a:lstStyle/>
                    <a:p>
                      <a:pPr algn="ctr"/>
                      <a:r>
                        <a:rPr lang="en-US" sz="2000" dirty="0" smtClean="0"/>
                        <a:t>100</a:t>
                      </a:r>
                      <a:endParaRPr lang="en-US" sz="2000" dirty="0"/>
                    </a:p>
                  </a:txBody>
                  <a:tcPr marL="49139" marR="49139" marT="0" marB="0"/>
                </a:tc>
                <a:tc>
                  <a:txBody>
                    <a:bodyPr/>
                    <a:lstStyle/>
                    <a:p>
                      <a:pPr algn="ctr"/>
                      <a:r>
                        <a:rPr lang="en-US" sz="2000" dirty="0" smtClean="0"/>
                        <a:t>100</a:t>
                      </a:r>
                      <a:endParaRPr lang="en-US" sz="2000" dirty="0"/>
                    </a:p>
                  </a:txBody>
                  <a:tcPr marL="49139" marR="49139" marT="0" marB="0"/>
                </a:tc>
              </a:tr>
            </a:tbl>
          </a:graphicData>
        </a:graphic>
      </p:graphicFrame>
      <p:sp>
        <p:nvSpPr>
          <p:cNvPr id="3" name="Slide Number Placeholder 2"/>
          <p:cNvSpPr>
            <a:spLocks noGrp="1"/>
          </p:cNvSpPr>
          <p:nvPr>
            <p:ph type="sldNum" sz="quarter" idx="12"/>
          </p:nvPr>
        </p:nvSpPr>
        <p:spPr/>
        <p:txBody>
          <a:bodyPr/>
          <a:lstStyle/>
          <a:p>
            <a:fld id="{571CD3C2-A472-4BA3-88D7-833F7D0C5725}" type="slidenum">
              <a:rPr lang="en-US" smtClean="0"/>
              <a:t>37</a:t>
            </a:fld>
            <a:endParaRPr lang="en-US"/>
          </a:p>
        </p:txBody>
      </p:sp>
    </p:spTree>
    <p:extLst>
      <p:ext uri="{BB962C8B-B14F-4D97-AF65-F5344CB8AC3E}">
        <p14:creationId xmlns:p14="http://schemas.microsoft.com/office/powerpoint/2010/main" val="245032802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72119019"/>
              </p:ext>
            </p:extLst>
          </p:nvPr>
        </p:nvGraphicFramePr>
        <p:xfrm>
          <a:off x="533400" y="457201"/>
          <a:ext cx="8458199" cy="5562598"/>
        </p:xfrm>
        <a:graphic>
          <a:graphicData uri="http://schemas.openxmlformats.org/drawingml/2006/table">
            <a:tbl>
              <a:tblPr firstRow="1" firstCol="1" bandRow="1">
                <a:tableStyleId>{5940675A-B579-460E-94D1-54222C63F5DA}</a:tableStyleId>
              </a:tblPr>
              <a:tblGrid>
                <a:gridCol w="1374456"/>
                <a:gridCol w="1443894"/>
                <a:gridCol w="893950"/>
                <a:gridCol w="893950"/>
                <a:gridCol w="893160"/>
                <a:gridCol w="986263"/>
                <a:gridCol w="986263"/>
                <a:gridCol w="986263"/>
              </a:tblGrid>
              <a:tr h="744559">
                <a:tc gridSpan="8">
                  <a:txBody>
                    <a:bodyPr/>
                    <a:lstStyle/>
                    <a:p>
                      <a:pPr marL="0" marR="0" algn="ctr">
                        <a:lnSpc>
                          <a:spcPct val="115000"/>
                        </a:lnSpc>
                        <a:spcBef>
                          <a:spcPts val="0"/>
                        </a:spcBef>
                        <a:spcAft>
                          <a:spcPts val="0"/>
                        </a:spcAft>
                      </a:pPr>
                      <a:r>
                        <a:rPr lang="en-US" sz="1600" dirty="0" smtClean="0">
                          <a:effectLst/>
                        </a:rPr>
                        <a:t> </a:t>
                      </a:r>
                      <a:r>
                        <a:rPr lang="en-US" sz="2000" b="1" dirty="0" smtClean="0">
                          <a:solidFill>
                            <a:srgbClr val="C00000"/>
                          </a:solidFill>
                          <a:effectLst>
                            <a:outerShdw blurRad="38100" dist="38100" dir="2700000" algn="tl">
                              <a:srgbClr val="000000">
                                <a:alpha val="43137"/>
                              </a:srgbClr>
                            </a:outerShdw>
                          </a:effectLst>
                        </a:rPr>
                        <a:t>KEY</a:t>
                      </a:r>
                      <a:r>
                        <a:rPr lang="en-US" sz="2000" b="1" baseline="0" dirty="0" smtClean="0">
                          <a:solidFill>
                            <a:srgbClr val="C00000"/>
                          </a:solidFill>
                          <a:effectLst>
                            <a:outerShdw blurRad="38100" dist="38100" dir="2700000" algn="tl">
                              <a:srgbClr val="000000">
                                <a:alpha val="43137"/>
                              </a:srgbClr>
                            </a:outerShdw>
                          </a:effectLst>
                        </a:rPr>
                        <a:t> PERFORMANCE INFORMATION FOR</a:t>
                      </a:r>
                      <a:r>
                        <a:rPr lang="en-US" sz="2000" b="1" dirty="0" smtClean="0">
                          <a:solidFill>
                            <a:srgbClr val="C00000"/>
                          </a:solidFill>
                          <a:effectLst>
                            <a:outerShdw blurRad="38100" dist="38100" dir="2700000" algn="tl">
                              <a:srgbClr val="000000">
                                <a:alpha val="43137"/>
                              </a:srgbClr>
                            </a:outerShdw>
                          </a:effectLst>
                        </a:rPr>
                        <a:t> BUDGET</a:t>
                      </a:r>
                      <a:r>
                        <a:rPr lang="en-US" sz="2000" b="1" baseline="0" dirty="0" smtClean="0">
                          <a:solidFill>
                            <a:srgbClr val="C00000"/>
                          </a:solidFill>
                          <a:effectLst>
                            <a:outerShdw blurRad="38100" dist="38100" dir="2700000" algn="tl">
                              <a:srgbClr val="000000">
                                <a:alpha val="43137"/>
                              </a:srgbClr>
                            </a:outerShdw>
                          </a:effectLst>
                        </a:rPr>
                        <a:t> </a:t>
                      </a:r>
                      <a:r>
                        <a:rPr lang="en-US" sz="2000" b="1" dirty="0" smtClean="0">
                          <a:solidFill>
                            <a:srgbClr val="C00000"/>
                          </a:solidFill>
                          <a:effectLst>
                            <a:outerShdw blurRad="38100" dist="38100" dir="2700000" algn="tl">
                              <a:srgbClr val="000000">
                                <a:alpha val="43137"/>
                              </a:srgbClr>
                            </a:outerShdw>
                          </a:effectLst>
                        </a:rPr>
                        <a:t>PROGRAMMES</a:t>
                      </a:r>
                      <a:endParaRPr lang="en-US" sz="1600" b="1" dirty="0" smtClean="0">
                        <a:solidFill>
                          <a:srgbClr val="C00000"/>
                        </a:solidFill>
                        <a:effectLst>
                          <a:outerShdw blurRad="38100" dist="38100" dir="2700000" algn="tl">
                            <a:srgbClr val="000000">
                              <a:alpha val="43137"/>
                            </a:srgbClr>
                          </a:outerShdw>
                        </a:effectLst>
                      </a:endParaRPr>
                    </a:p>
                  </a:txBody>
                  <a:tcPr marL="26056" marR="26056"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71010">
                <a:tc rowSpan="2">
                  <a:txBody>
                    <a:bodyPr/>
                    <a:lstStyle/>
                    <a:p>
                      <a:pPr marL="0" marR="0" algn="ctr">
                        <a:lnSpc>
                          <a:spcPct val="115000"/>
                        </a:lnSpc>
                        <a:spcBef>
                          <a:spcPts val="0"/>
                        </a:spcBef>
                        <a:spcAft>
                          <a:spcPts val="0"/>
                        </a:spcAft>
                      </a:pPr>
                      <a:r>
                        <a:rPr lang="en-GB" sz="1600" dirty="0">
                          <a:effectLst/>
                        </a:rPr>
                        <a:t>Main Outputs</a:t>
                      </a:r>
                      <a:endParaRPr lang="en-US" sz="1600" dirty="0">
                        <a:effectLst/>
                        <a:latin typeface="Calibri"/>
                        <a:ea typeface="Calibri"/>
                        <a:cs typeface="Times New Roman"/>
                      </a:endParaRPr>
                    </a:p>
                  </a:txBody>
                  <a:tcPr marL="26056" marR="26056" marT="0" marB="0" anchor="ctr"/>
                </a:tc>
                <a:tc rowSpan="2">
                  <a:txBody>
                    <a:bodyPr/>
                    <a:lstStyle/>
                    <a:p>
                      <a:pPr marL="0" marR="0" algn="ctr">
                        <a:lnSpc>
                          <a:spcPct val="115000"/>
                        </a:lnSpc>
                        <a:spcBef>
                          <a:spcPts val="0"/>
                        </a:spcBef>
                        <a:spcAft>
                          <a:spcPts val="0"/>
                        </a:spcAft>
                      </a:pPr>
                      <a:r>
                        <a:rPr lang="en-GB" sz="1600" dirty="0">
                          <a:effectLst/>
                        </a:rPr>
                        <a:t>Output Indicator</a:t>
                      </a:r>
                      <a:endParaRPr lang="en-US" sz="1600" dirty="0">
                        <a:effectLst/>
                        <a:latin typeface="Calibri"/>
                        <a:ea typeface="Calibri"/>
                        <a:cs typeface="Times New Roman"/>
                      </a:endParaRPr>
                    </a:p>
                  </a:txBody>
                  <a:tcPr marL="26056" marR="26056" marT="0" marB="0" anchor="ctr"/>
                </a:tc>
                <a:tc gridSpan="2">
                  <a:txBody>
                    <a:bodyPr/>
                    <a:lstStyle/>
                    <a:p>
                      <a:pPr marL="0" marR="0" algn="ctr">
                        <a:lnSpc>
                          <a:spcPct val="115000"/>
                        </a:lnSpc>
                        <a:spcBef>
                          <a:spcPts val="0"/>
                        </a:spcBef>
                        <a:spcAft>
                          <a:spcPts val="0"/>
                        </a:spcAft>
                      </a:pPr>
                      <a:r>
                        <a:rPr lang="en-GB" sz="1600" dirty="0">
                          <a:effectLst/>
                        </a:rPr>
                        <a:t>Past Years</a:t>
                      </a:r>
                      <a:endParaRPr lang="en-US" sz="1600" dirty="0">
                        <a:effectLst/>
                        <a:latin typeface="Calibri"/>
                        <a:ea typeface="Calibri"/>
                        <a:cs typeface="Times New Roman"/>
                      </a:endParaRPr>
                    </a:p>
                  </a:txBody>
                  <a:tcPr marL="49369" marR="49369" marT="0" marB="0" anchor="ctr"/>
                </a:tc>
                <a:tc hMerge="1">
                  <a:txBody>
                    <a:bodyPr/>
                    <a:lstStyle/>
                    <a:p>
                      <a:endParaRPr lang="en-US"/>
                    </a:p>
                  </a:txBody>
                  <a:tcPr/>
                </a:tc>
                <a:tc gridSpan="4">
                  <a:txBody>
                    <a:bodyPr/>
                    <a:lstStyle/>
                    <a:p>
                      <a:pPr marL="0" marR="0" algn="ctr">
                        <a:lnSpc>
                          <a:spcPct val="115000"/>
                        </a:lnSpc>
                        <a:spcBef>
                          <a:spcPts val="0"/>
                        </a:spcBef>
                        <a:spcAft>
                          <a:spcPts val="0"/>
                        </a:spcAft>
                      </a:pPr>
                      <a:r>
                        <a:rPr lang="en-GB" sz="1600">
                          <a:effectLst/>
                        </a:rPr>
                        <a:t>Projections</a:t>
                      </a:r>
                      <a:endParaRPr lang="en-US" sz="1600">
                        <a:effectLst/>
                        <a:latin typeface="Calibri"/>
                        <a:ea typeface="Calibri"/>
                        <a:cs typeface="Times New Roman"/>
                      </a:endParaRPr>
                    </a:p>
                  </a:txBody>
                  <a:tcPr marL="49369" marR="49369" marT="0" marB="0" anchor="ctr"/>
                </a:tc>
                <a:tc hMerge="1">
                  <a:txBody>
                    <a:bodyPr/>
                    <a:lstStyle/>
                    <a:p>
                      <a:endParaRPr lang="en-US"/>
                    </a:p>
                  </a:txBody>
                  <a:tcPr/>
                </a:tc>
                <a:tc hMerge="1">
                  <a:txBody>
                    <a:bodyPr/>
                    <a:lstStyle/>
                    <a:p>
                      <a:endParaRPr lang="en-US"/>
                    </a:p>
                  </a:txBody>
                  <a:tcPr/>
                </a:tc>
                <a:tc hMerge="1">
                  <a:txBody>
                    <a:bodyPr/>
                    <a:lstStyle/>
                    <a:p>
                      <a:endParaRPr lang="en-US"/>
                    </a:p>
                  </a:txBody>
                  <a:tcPr/>
                </a:tc>
              </a:tr>
              <a:tr h="1452390">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GB" sz="1600" dirty="0" smtClean="0">
                          <a:effectLst/>
                        </a:rPr>
                        <a:t>2018</a:t>
                      </a:r>
                      <a:endParaRPr lang="en-US" sz="1600" dirty="0">
                        <a:effectLst/>
                        <a:latin typeface="Calibri"/>
                        <a:ea typeface="Calibri"/>
                        <a:cs typeface="Times New Roman"/>
                      </a:endParaRPr>
                    </a:p>
                  </a:txBody>
                  <a:tcPr marL="26056" marR="26056" marT="0" marB="0" anchor="ctr"/>
                </a:tc>
                <a:tc>
                  <a:txBody>
                    <a:bodyPr/>
                    <a:lstStyle/>
                    <a:p>
                      <a:pPr marL="0" marR="0" algn="ctr">
                        <a:lnSpc>
                          <a:spcPct val="115000"/>
                        </a:lnSpc>
                        <a:spcBef>
                          <a:spcPts val="0"/>
                        </a:spcBef>
                        <a:spcAft>
                          <a:spcPts val="0"/>
                        </a:spcAft>
                      </a:pPr>
                      <a:r>
                        <a:rPr lang="en-GB" sz="1600" dirty="0" smtClean="0">
                          <a:effectLst/>
                        </a:rPr>
                        <a:t>2019</a:t>
                      </a:r>
                      <a:endParaRPr lang="en-US" sz="1600" dirty="0">
                        <a:effectLst/>
                        <a:latin typeface="Calibri"/>
                        <a:ea typeface="Calibri"/>
                        <a:cs typeface="Times New Roman"/>
                      </a:endParaRPr>
                    </a:p>
                  </a:txBody>
                  <a:tcPr marL="49369" marR="49369" marT="0" marB="0" anchor="ctr"/>
                </a:tc>
                <a:tc>
                  <a:txBody>
                    <a:bodyPr/>
                    <a:lstStyle/>
                    <a:p>
                      <a:pPr marL="0" marR="0" algn="ctr">
                        <a:lnSpc>
                          <a:spcPct val="115000"/>
                        </a:lnSpc>
                        <a:spcBef>
                          <a:spcPts val="0"/>
                        </a:spcBef>
                        <a:spcAft>
                          <a:spcPts val="0"/>
                        </a:spcAft>
                      </a:pPr>
                      <a:r>
                        <a:rPr lang="en-GB" sz="1600" dirty="0">
                          <a:effectLst/>
                        </a:rPr>
                        <a:t>Budget Year</a:t>
                      </a:r>
                      <a:endParaRPr lang="en-US" sz="1600" dirty="0">
                        <a:effectLst/>
                      </a:endParaRPr>
                    </a:p>
                    <a:p>
                      <a:pPr marL="0" marR="0" algn="ctr">
                        <a:lnSpc>
                          <a:spcPct val="115000"/>
                        </a:lnSpc>
                        <a:spcBef>
                          <a:spcPts val="0"/>
                        </a:spcBef>
                        <a:spcAft>
                          <a:spcPts val="0"/>
                        </a:spcAft>
                      </a:pPr>
                      <a:r>
                        <a:rPr lang="en-GB" sz="1600" dirty="0" smtClean="0">
                          <a:effectLst/>
                        </a:rPr>
                        <a:t>2020</a:t>
                      </a:r>
                      <a:endParaRPr lang="en-US" sz="1600" dirty="0">
                        <a:effectLst/>
                        <a:latin typeface="Calibri"/>
                        <a:ea typeface="Calibri"/>
                        <a:cs typeface="Times New Roman"/>
                      </a:endParaRPr>
                    </a:p>
                  </a:txBody>
                  <a:tcPr marL="49369" marR="49369" marT="0" marB="0" anchor="ctr"/>
                </a:tc>
                <a:tc>
                  <a:txBody>
                    <a:bodyPr/>
                    <a:lstStyle/>
                    <a:p>
                      <a:pPr marL="0" marR="0" algn="ctr">
                        <a:lnSpc>
                          <a:spcPct val="115000"/>
                        </a:lnSpc>
                        <a:spcBef>
                          <a:spcPts val="0"/>
                        </a:spcBef>
                        <a:spcAft>
                          <a:spcPts val="0"/>
                        </a:spcAft>
                      </a:pPr>
                      <a:r>
                        <a:rPr lang="en-GB" sz="1600" dirty="0">
                          <a:effectLst/>
                        </a:rPr>
                        <a:t>Indicative Year</a:t>
                      </a:r>
                      <a:endParaRPr lang="en-US" sz="1600" dirty="0">
                        <a:effectLst/>
                      </a:endParaRPr>
                    </a:p>
                    <a:p>
                      <a:pPr marL="0" marR="0" algn="ctr">
                        <a:lnSpc>
                          <a:spcPct val="115000"/>
                        </a:lnSpc>
                        <a:spcBef>
                          <a:spcPts val="0"/>
                        </a:spcBef>
                        <a:spcAft>
                          <a:spcPts val="0"/>
                        </a:spcAft>
                      </a:pPr>
                      <a:r>
                        <a:rPr lang="en-GB" sz="1600" dirty="0" smtClean="0">
                          <a:effectLst/>
                        </a:rPr>
                        <a:t>2021</a:t>
                      </a:r>
                      <a:endParaRPr lang="en-US" sz="1600" dirty="0">
                        <a:effectLst/>
                        <a:latin typeface="Calibri"/>
                        <a:ea typeface="Calibri"/>
                        <a:cs typeface="Times New Roman"/>
                      </a:endParaRPr>
                    </a:p>
                  </a:txBody>
                  <a:tcPr marL="26056" marR="26056" marT="0" marB="0" anchor="ctr"/>
                </a:tc>
                <a:tc>
                  <a:txBody>
                    <a:bodyPr/>
                    <a:lstStyle/>
                    <a:p>
                      <a:pPr marL="0" marR="0" algn="ctr">
                        <a:lnSpc>
                          <a:spcPct val="115000"/>
                        </a:lnSpc>
                        <a:spcBef>
                          <a:spcPts val="0"/>
                        </a:spcBef>
                        <a:spcAft>
                          <a:spcPts val="0"/>
                        </a:spcAft>
                      </a:pPr>
                      <a:r>
                        <a:rPr lang="en-GB" sz="1600" dirty="0">
                          <a:effectLst/>
                        </a:rPr>
                        <a:t>Indicative Year</a:t>
                      </a:r>
                      <a:endParaRPr lang="en-US" sz="1600" dirty="0">
                        <a:effectLst/>
                      </a:endParaRPr>
                    </a:p>
                    <a:p>
                      <a:pPr marL="0" marR="0" algn="ctr">
                        <a:lnSpc>
                          <a:spcPct val="115000"/>
                        </a:lnSpc>
                        <a:spcBef>
                          <a:spcPts val="0"/>
                        </a:spcBef>
                        <a:spcAft>
                          <a:spcPts val="0"/>
                        </a:spcAft>
                      </a:pPr>
                      <a:r>
                        <a:rPr lang="en-GB" sz="1600" dirty="0" smtClean="0">
                          <a:effectLst/>
                        </a:rPr>
                        <a:t>2022</a:t>
                      </a:r>
                      <a:endParaRPr lang="en-US" sz="1600" dirty="0">
                        <a:effectLst/>
                        <a:latin typeface="Calibri"/>
                        <a:ea typeface="Calibri"/>
                        <a:cs typeface="Times New Roman"/>
                      </a:endParaRPr>
                    </a:p>
                  </a:txBody>
                  <a:tcPr marL="49369" marR="49369" marT="0" marB="0" anchor="ctr"/>
                </a:tc>
                <a:tc>
                  <a:txBody>
                    <a:bodyPr/>
                    <a:lstStyle/>
                    <a:p>
                      <a:pPr marL="0" marR="0" algn="ctr">
                        <a:lnSpc>
                          <a:spcPct val="115000"/>
                        </a:lnSpc>
                        <a:spcBef>
                          <a:spcPts val="0"/>
                        </a:spcBef>
                        <a:spcAft>
                          <a:spcPts val="0"/>
                        </a:spcAft>
                      </a:pPr>
                      <a:r>
                        <a:rPr lang="en-GB" sz="1600" dirty="0" smtClean="0">
                          <a:effectLst/>
                        </a:rPr>
                        <a:t>Indicative Year</a:t>
                      </a:r>
                      <a:endParaRPr lang="en-US" sz="1600" dirty="0" smtClean="0">
                        <a:effectLst/>
                      </a:endParaRPr>
                    </a:p>
                    <a:p>
                      <a:pPr marL="0" marR="0" algn="ctr">
                        <a:lnSpc>
                          <a:spcPct val="115000"/>
                        </a:lnSpc>
                        <a:spcBef>
                          <a:spcPts val="0"/>
                        </a:spcBef>
                        <a:spcAft>
                          <a:spcPts val="0"/>
                        </a:spcAft>
                      </a:pPr>
                      <a:r>
                        <a:rPr lang="en-GB" sz="1600" dirty="0" smtClean="0">
                          <a:effectLst/>
                        </a:rPr>
                        <a:t>2023</a:t>
                      </a:r>
                      <a:endParaRPr lang="en-US" sz="1600" dirty="0" smtClean="0">
                        <a:effectLst/>
                      </a:endParaRPr>
                    </a:p>
                    <a:p>
                      <a:endParaRPr lang="en-US" sz="1600" dirty="0"/>
                    </a:p>
                  </a:txBody>
                  <a:tcPr marL="49369" marR="49369" marT="0" marB="0" anchor="ctr"/>
                </a:tc>
              </a:tr>
              <a:tr h="1055544">
                <a:tc rowSpan="2">
                  <a:txBody>
                    <a:bodyPr/>
                    <a:lstStyle/>
                    <a:p>
                      <a:pPr marL="0" marR="0" algn="ctr">
                        <a:lnSpc>
                          <a:spcPct val="115000"/>
                        </a:lnSpc>
                        <a:spcBef>
                          <a:spcPts val="0"/>
                        </a:spcBef>
                        <a:spcAft>
                          <a:spcPts val="0"/>
                        </a:spcAft>
                      </a:pPr>
                      <a:endParaRPr lang="en-US" sz="1800" dirty="0" smtClean="0"/>
                    </a:p>
                    <a:p>
                      <a:pPr marL="0" marR="0" algn="ctr">
                        <a:lnSpc>
                          <a:spcPct val="115000"/>
                        </a:lnSpc>
                        <a:spcBef>
                          <a:spcPts val="0"/>
                        </a:spcBef>
                        <a:spcAft>
                          <a:spcPts val="0"/>
                        </a:spcAft>
                      </a:pPr>
                      <a:r>
                        <a:rPr lang="en-US" sz="1800" dirty="0" smtClean="0"/>
                        <a:t>Construction </a:t>
                      </a:r>
                      <a:r>
                        <a:rPr lang="en-US" sz="1800" dirty="0"/>
                        <a:t>and Maintenance of Market </a:t>
                      </a:r>
                      <a:endParaRPr lang="en-US" sz="1800" dirty="0">
                        <a:latin typeface="Calibri"/>
                        <a:ea typeface="Calibri"/>
                        <a:cs typeface="Times New Roman"/>
                      </a:endParaRPr>
                    </a:p>
                  </a:txBody>
                  <a:tcPr marL="49139" marR="49139" marT="0" marB="0"/>
                </a:tc>
                <a:tc>
                  <a:txBody>
                    <a:bodyPr/>
                    <a:lstStyle/>
                    <a:p>
                      <a:pPr marL="0" marR="0" algn="ctr">
                        <a:lnSpc>
                          <a:spcPct val="115000"/>
                        </a:lnSpc>
                        <a:spcBef>
                          <a:spcPts val="0"/>
                        </a:spcBef>
                        <a:spcAft>
                          <a:spcPts val="0"/>
                        </a:spcAft>
                      </a:pPr>
                      <a:r>
                        <a:rPr lang="en-US" sz="1800" dirty="0"/>
                        <a:t>No. of </a:t>
                      </a:r>
                      <a:r>
                        <a:rPr lang="en-US" sz="1800" dirty="0" smtClean="0"/>
                        <a:t>Market</a:t>
                      </a:r>
                      <a:r>
                        <a:rPr lang="en-US" sz="1800" baseline="0" dirty="0" smtClean="0"/>
                        <a:t> </a:t>
                      </a:r>
                      <a:r>
                        <a:rPr lang="en-US" sz="1800" dirty="0" smtClean="0"/>
                        <a:t>  </a:t>
                      </a:r>
                      <a:r>
                        <a:rPr lang="en-US" sz="1800" dirty="0"/>
                        <a:t>constructed</a:t>
                      </a:r>
                      <a:endParaRPr lang="en-US" sz="1800" dirty="0">
                        <a:latin typeface="Calibri"/>
                        <a:ea typeface="Calibri"/>
                        <a:cs typeface="Times New Roman"/>
                      </a:endParaRPr>
                    </a:p>
                  </a:txBody>
                  <a:tcPr marL="49139" marR="49139" marT="0" marB="0"/>
                </a:tc>
                <a:tc>
                  <a:txBody>
                    <a:bodyPr/>
                    <a:lstStyle/>
                    <a:p>
                      <a:pPr marL="0" marR="0" algn="ctr">
                        <a:lnSpc>
                          <a:spcPct val="115000"/>
                        </a:lnSpc>
                        <a:spcBef>
                          <a:spcPts val="0"/>
                        </a:spcBef>
                        <a:spcAft>
                          <a:spcPts val="0"/>
                        </a:spcAft>
                      </a:pPr>
                      <a:r>
                        <a:rPr lang="en-US" sz="1800" dirty="0" smtClean="0"/>
                        <a:t>1</a:t>
                      </a:r>
                      <a:endParaRPr lang="en-US" sz="1800" dirty="0">
                        <a:latin typeface="Calibri"/>
                        <a:ea typeface="Calibri"/>
                        <a:cs typeface="Times New Roman"/>
                      </a:endParaRPr>
                    </a:p>
                  </a:txBody>
                  <a:tcPr marL="49139" marR="49139" marT="0" marB="0" anchor="ctr"/>
                </a:tc>
                <a:tc>
                  <a:txBody>
                    <a:bodyPr/>
                    <a:lstStyle/>
                    <a:p>
                      <a:pPr marL="0" marR="0" algn="ctr">
                        <a:lnSpc>
                          <a:spcPct val="115000"/>
                        </a:lnSpc>
                        <a:spcBef>
                          <a:spcPts val="0"/>
                        </a:spcBef>
                        <a:spcAft>
                          <a:spcPts val="0"/>
                        </a:spcAft>
                      </a:pPr>
                      <a:r>
                        <a:rPr lang="en-US" sz="1800" dirty="0" smtClean="0">
                          <a:latin typeface="+mn-lt"/>
                          <a:ea typeface="+mn-ea"/>
                          <a:cs typeface="+mn-cs"/>
                        </a:rPr>
                        <a:t>1</a:t>
                      </a:r>
                      <a:endParaRPr lang="en-US" sz="1800" dirty="0">
                        <a:latin typeface="Calibri"/>
                        <a:ea typeface="Calibri"/>
                        <a:cs typeface="Times New Roman"/>
                      </a:endParaRPr>
                    </a:p>
                  </a:txBody>
                  <a:tcPr marL="49139" marR="49139" marT="0" marB="0" anchor="ctr"/>
                </a:tc>
                <a:tc>
                  <a:txBody>
                    <a:bodyPr/>
                    <a:lstStyle/>
                    <a:p>
                      <a:pPr marL="0" marR="0" algn="ctr">
                        <a:lnSpc>
                          <a:spcPct val="115000"/>
                        </a:lnSpc>
                        <a:spcBef>
                          <a:spcPts val="0"/>
                        </a:spcBef>
                        <a:spcAft>
                          <a:spcPts val="0"/>
                        </a:spcAft>
                      </a:pPr>
                      <a:r>
                        <a:rPr lang="en-US" sz="1800" dirty="0" smtClean="0">
                          <a:latin typeface="+mn-lt"/>
                          <a:ea typeface="+mn-ea"/>
                          <a:cs typeface="+mn-cs"/>
                        </a:rPr>
                        <a:t>0</a:t>
                      </a:r>
                      <a:endParaRPr lang="en-US" sz="1800" dirty="0">
                        <a:latin typeface="Calibri"/>
                        <a:ea typeface="Calibri"/>
                        <a:cs typeface="Times New Roman"/>
                      </a:endParaRPr>
                    </a:p>
                  </a:txBody>
                  <a:tcPr marL="49139" marR="49139" marT="0" marB="0" anchor="ctr"/>
                </a:tc>
                <a:tc>
                  <a:txBody>
                    <a:bodyPr/>
                    <a:lstStyle/>
                    <a:p>
                      <a:pPr marL="0" marR="0" algn="ctr">
                        <a:lnSpc>
                          <a:spcPct val="115000"/>
                        </a:lnSpc>
                        <a:spcBef>
                          <a:spcPts val="0"/>
                        </a:spcBef>
                        <a:spcAft>
                          <a:spcPts val="0"/>
                        </a:spcAft>
                      </a:pPr>
                      <a:r>
                        <a:rPr lang="en-US" sz="1800" dirty="0" smtClean="0">
                          <a:latin typeface="+mn-lt"/>
                          <a:ea typeface="+mn-ea"/>
                          <a:cs typeface="+mn-cs"/>
                        </a:rPr>
                        <a:t>0</a:t>
                      </a:r>
                      <a:endParaRPr lang="en-US" sz="1800" dirty="0">
                        <a:latin typeface="Calibri"/>
                        <a:ea typeface="Calibri"/>
                        <a:cs typeface="Times New Roman"/>
                      </a:endParaRPr>
                    </a:p>
                  </a:txBody>
                  <a:tcPr marL="49139" marR="49139" marT="0" marB="0" anchor="ctr"/>
                </a:tc>
                <a:tc>
                  <a:txBody>
                    <a:bodyPr/>
                    <a:lstStyle/>
                    <a:p>
                      <a:pPr algn="ctr"/>
                      <a:r>
                        <a:rPr lang="en-US" sz="1800" dirty="0" smtClean="0"/>
                        <a:t>0</a:t>
                      </a:r>
                      <a:endParaRPr lang="en-US" sz="1800" dirty="0"/>
                    </a:p>
                  </a:txBody>
                  <a:tcPr marL="49139" marR="49139" marT="0" marB="0" anchor="ctr"/>
                </a:tc>
                <a:tc>
                  <a:txBody>
                    <a:bodyPr/>
                    <a:lstStyle/>
                    <a:p>
                      <a:pPr algn="ctr"/>
                      <a:r>
                        <a:rPr lang="en-US" sz="1800" dirty="0" smtClean="0"/>
                        <a:t>0</a:t>
                      </a:r>
                      <a:endParaRPr lang="en-US" sz="1800" dirty="0"/>
                    </a:p>
                  </a:txBody>
                  <a:tcPr marL="49139" marR="49139" marT="0" marB="0" anchor="ctr"/>
                </a:tc>
              </a:tr>
              <a:tr h="1839095">
                <a:tc vMerge="1">
                  <a:txBody>
                    <a:bodyPr/>
                    <a:lstStyle/>
                    <a:p>
                      <a:endParaRPr lang="en-US"/>
                    </a:p>
                  </a:txBody>
                  <a:tcPr/>
                </a:tc>
                <a:tc>
                  <a:txBody>
                    <a:bodyPr/>
                    <a:lstStyle/>
                    <a:p>
                      <a:pPr marL="0" marR="0" algn="ctr">
                        <a:lnSpc>
                          <a:spcPct val="115000"/>
                        </a:lnSpc>
                        <a:spcBef>
                          <a:spcPts val="0"/>
                        </a:spcBef>
                        <a:spcAft>
                          <a:spcPts val="0"/>
                        </a:spcAft>
                      </a:pPr>
                      <a:r>
                        <a:rPr lang="en-US" sz="1800" dirty="0"/>
                        <a:t>No. of </a:t>
                      </a:r>
                      <a:r>
                        <a:rPr lang="en-US" sz="1800" dirty="0" smtClean="0"/>
                        <a:t>Markets  </a:t>
                      </a:r>
                      <a:r>
                        <a:rPr lang="en-US" sz="1800" dirty="0"/>
                        <a:t>rehabilitated</a:t>
                      </a:r>
                      <a:endParaRPr lang="en-US" sz="1800" dirty="0">
                        <a:latin typeface="Calibri"/>
                        <a:ea typeface="Calibri"/>
                        <a:cs typeface="Times New Roman"/>
                      </a:endParaRPr>
                    </a:p>
                  </a:txBody>
                  <a:tcPr marL="49139" marR="49139" marT="0" marB="0"/>
                </a:tc>
                <a:tc>
                  <a:txBody>
                    <a:bodyPr/>
                    <a:lstStyle/>
                    <a:p>
                      <a:pPr marL="0" marR="0" algn="ctr">
                        <a:lnSpc>
                          <a:spcPct val="115000"/>
                        </a:lnSpc>
                        <a:spcBef>
                          <a:spcPts val="0"/>
                        </a:spcBef>
                        <a:spcAft>
                          <a:spcPts val="0"/>
                        </a:spcAft>
                      </a:pPr>
                      <a:r>
                        <a:rPr lang="en-US" sz="1800" dirty="0" smtClean="0"/>
                        <a:t>1</a:t>
                      </a:r>
                      <a:endParaRPr lang="en-US" sz="1800" dirty="0">
                        <a:latin typeface="Calibri"/>
                        <a:ea typeface="Calibri"/>
                        <a:cs typeface="Times New Roman"/>
                      </a:endParaRPr>
                    </a:p>
                  </a:txBody>
                  <a:tcPr marL="49139" marR="49139" marT="0" marB="0" anchor="ctr"/>
                </a:tc>
                <a:tc>
                  <a:txBody>
                    <a:bodyPr/>
                    <a:lstStyle/>
                    <a:p>
                      <a:pPr marL="0" marR="0" algn="ctr">
                        <a:lnSpc>
                          <a:spcPct val="115000"/>
                        </a:lnSpc>
                        <a:spcBef>
                          <a:spcPts val="0"/>
                        </a:spcBef>
                        <a:spcAft>
                          <a:spcPts val="0"/>
                        </a:spcAft>
                      </a:pPr>
                      <a:r>
                        <a:rPr lang="en-US" sz="1800" dirty="0" smtClean="0"/>
                        <a:t>1</a:t>
                      </a:r>
                      <a:endParaRPr lang="en-US" sz="1800" dirty="0">
                        <a:latin typeface="Calibri"/>
                        <a:ea typeface="Calibri"/>
                        <a:cs typeface="Times New Roman"/>
                      </a:endParaRPr>
                    </a:p>
                  </a:txBody>
                  <a:tcPr marL="49139" marR="49139" marT="0" marB="0" anchor="ctr"/>
                </a:tc>
                <a:tc>
                  <a:txBody>
                    <a:bodyPr/>
                    <a:lstStyle/>
                    <a:p>
                      <a:pPr marL="0" marR="0" algn="ctr">
                        <a:lnSpc>
                          <a:spcPct val="115000"/>
                        </a:lnSpc>
                        <a:spcBef>
                          <a:spcPts val="0"/>
                        </a:spcBef>
                        <a:spcAft>
                          <a:spcPts val="0"/>
                        </a:spcAft>
                      </a:pPr>
                      <a:r>
                        <a:rPr lang="en-US" sz="1800" dirty="0" smtClean="0">
                          <a:latin typeface="+mn-lt"/>
                          <a:ea typeface="+mn-ea"/>
                          <a:cs typeface="+mn-cs"/>
                        </a:rPr>
                        <a:t>2</a:t>
                      </a:r>
                      <a:endParaRPr lang="en-US" sz="1800" dirty="0">
                        <a:latin typeface="Calibri"/>
                        <a:ea typeface="Calibri"/>
                        <a:cs typeface="Times New Roman"/>
                      </a:endParaRPr>
                    </a:p>
                  </a:txBody>
                  <a:tcPr marL="49139" marR="49139" marT="0" marB="0" anchor="ctr"/>
                </a:tc>
                <a:tc>
                  <a:txBody>
                    <a:bodyPr/>
                    <a:lstStyle/>
                    <a:p>
                      <a:pPr marL="0" marR="0" algn="ctr">
                        <a:lnSpc>
                          <a:spcPct val="115000"/>
                        </a:lnSpc>
                        <a:spcBef>
                          <a:spcPts val="0"/>
                        </a:spcBef>
                        <a:spcAft>
                          <a:spcPts val="0"/>
                        </a:spcAft>
                      </a:pPr>
                      <a:r>
                        <a:rPr lang="en-US" sz="1800" dirty="0" smtClean="0"/>
                        <a:t>1</a:t>
                      </a:r>
                      <a:endParaRPr lang="en-US" sz="1800" dirty="0">
                        <a:latin typeface="Calibri"/>
                        <a:ea typeface="Calibri"/>
                        <a:cs typeface="Times New Roman"/>
                      </a:endParaRPr>
                    </a:p>
                  </a:txBody>
                  <a:tcPr marL="49139" marR="49139" marT="0" marB="0" anchor="ctr"/>
                </a:tc>
                <a:tc>
                  <a:txBody>
                    <a:bodyPr/>
                    <a:lstStyle/>
                    <a:p>
                      <a:pPr algn="ctr"/>
                      <a:r>
                        <a:rPr lang="en-US" sz="1800" dirty="0" smtClean="0"/>
                        <a:t>1</a:t>
                      </a:r>
                      <a:endParaRPr lang="en-US" sz="1800" dirty="0"/>
                    </a:p>
                  </a:txBody>
                  <a:tcPr marL="49139" marR="49139" marT="0" marB="0" anchor="ctr"/>
                </a:tc>
                <a:tc>
                  <a:txBody>
                    <a:bodyPr/>
                    <a:lstStyle/>
                    <a:p>
                      <a:pPr algn="ctr"/>
                      <a:r>
                        <a:rPr lang="en-US" sz="1800" dirty="0" smtClean="0"/>
                        <a:t>1</a:t>
                      </a:r>
                      <a:endParaRPr lang="en-US" sz="1800" dirty="0"/>
                    </a:p>
                  </a:txBody>
                  <a:tcPr marL="49139" marR="49139" marT="0" marB="0" anchor="ctr"/>
                </a:tc>
              </a:tr>
            </a:tbl>
          </a:graphicData>
        </a:graphic>
      </p:graphicFrame>
      <p:sp>
        <p:nvSpPr>
          <p:cNvPr id="3" name="Slide Number Placeholder 2"/>
          <p:cNvSpPr>
            <a:spLocks noGrp="1"/>
          </p:cNvSpPr>
          <p:nvPr>
            <p:ph type="sldNum" sz="quarter" idx="12"/>
          </p:nvPr>
        </p:nvSpPr>
        <p:spPr/>
        <p:txBody>
          <a:bodyPr/>
          <a:lstStyle/>
          <a:p>
            <a:fld id="{571CD3C2-A472-4BA3-88D7-833F7D0C5725}" type="slidenum">
              <a:rPr lang="en-US" smtClean="0"/>
              <a:t>38</a:t>
            </a:fld>
            <a:endParaRPr lang="en-US"/>
          </a:p>
        </p:txBody>
      </p:sp>
    </p:spTree>
    <p:extLst>
      <p:ext uri="{BB962C8B-B14F-4D97-AF65-F5344CB8AC3E}">
        <p14:creationId xmlns:p14="http://schemas.microsoft.com/office/powerpoint/2010/main" val="277828891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458873463"/>
              </p:ext>
            </p:extLst>
          </p:nvPr>
        </p:nvGraphicFramePr>
        <p:xfrm>
          <a:off x="533400" y="627647"/>
          <a:ext cx="8229601" cy="4267543"/>
        </p:xfrm>
        <a:graphic>
          <a:graphicData uri="http://schemas.openxmlformats.org/drawingml/2006/table">
            <a:tbl>
              <a:tblPr firstRow="1" firstCol="1" bandRow="1">
                <a:tableStyleId>{5940675A-B579-460E-94D1-54222C63F5DA}</a:tableStyleId>
              </a:tblPr>
              <a:tblGrid>
                <a:gridCol w="1337310"/>
                <a:gridCol w="1404870"/>
                <a:gridCol w="869789"/>
                <a:gridCol w="869789"/>
                <a:gridCol w="869022"/>
                <a:gridCol w="959607"/>
                <a:gridCol w="959607"/>
                <a:gridCol w="959607"/>
              </a:tblGrid>
              <a:tr h="515353">
                <a:tc gridSpan="8">
                  <a:txBody>
                    <a:bodyPr/>
                    <a:lstStyle/>
                    <a:p>
                      <a:pPr marL="0" marR="0" algn="ctr">
                        <a:lnSpc>
                          <a:spcPct val="115000"/>
                        </a:lnSpc>
                        <a:spcBef>
                          <a:spcPts val="0"/>
                        </a:spcBef>
                        <a:spcAft>
                          <a:spcPts val="0"/>
                        </a:spcAft>
                      </a:pPr>
                      <a:r>
                        <a:rPr lang="en-US" sz="2000" dirty="0" smtClean="0">
                          <a:effectLst/>
                        </a:rPr>
                        <a:t> </a:t>
                      </a:r>
                      <a:r>
                        <a:rPr lang="en-US" sz="2000" b="1" dirty="0" smtClean="0">
                          <a:solidFill>
                            <a:srgbClr val="C00000"/>
                          </a:solidFill>
                          <a:effectLst>
                            <a:outerShdw blurRad="38100" dist="38100" dir="2700000" algn="tl">
                              <a:srgbClr val="000000">
                                <a:alpha val="43137"/>
                              </a:srgbClr>
                            </a:outerShdw>
                          </a:effectLst>
                        </a:rPr>
                        <a:t>KEY</a:t>
                      </a:r>
                      <a:r>
                        <a:rPr lang="en-US" sz="2000" b="1" baseline="0" dirty="0" smtClean="0">
                          <a:solidFill>
                            <a:srgbClr val="C00000"/>
                          </a:solidFill>
                          <a:effectLst>
                            <a:outerShdw blurRad="38100" dist="38100" dir="2700000" algn="tl">
                              <a:srgbClr val="000000">
                                <a:alpha val="43137"/>
                              </a:srgbClr>
                            </a:outerShdw>
                          </a:effectLst>
                        </a:rPr>
                        <a:t> PERFORMANCE INFORMATION FOR</a:t>
                      </a:r>
                      <a:r>
                        <a:rPr lang="en-US" sz="2000" b="1" dirty="0" smtClean="0">
                          <a:solidFill>
                            <a:srgbClr val="C00000"/>
                          </a:solidFill>
                          <a:effectLst>
                            <a:outerShdw blurRad="38100" dist="38100" dir="2700000" algn="tl">
                              <a:srgbClr val="000000">
                                <a:alpha val="43137"/>
                              </a:srgbClr>
                            </a:outerShdw>
                          </a:effectLst>
                        </a:rPr>
                        <a:t> BUDGET</a:t>
                      </a:r>
                      <a:r>
                        <a:rPr lang="en-US" sz="2000" b="1" baseline="0" dirty="0" smtClean="0">
                          <a:solidFill>
                            <a:srgbClr val="C00000"/>
                          </a:solidFill>
                          <a:effectLst>
                            <a:outerShdw blurRad="38100" dist="38100" dir="2700000" algn="tl">
                              <a:srgbClr val="000000">
                                <a:alpha val="43137"/>
                              </a:srgbClr>
                            </a:outerShdw>
                          </a:effectLst>
                        </a:rPr>
                        <a:t> </a:t>
                      </a:r>
                      <a:r>
                        <a:rPr lang="en-US" sz="2000" b="1" dirty="0" smtClean="0">
                          <a:solidFill>
                            <a:srgbClr val="C00000"/>
                          </a:solidFill>
                          <a:effectLst>
                            <a:outerShdw blurRad="38100" dist="38100" dir="2700000" algn="tl">
                              <a:srgbClr val="000000">
                                <a:alpha val="43137"/>
                              </a:srgbClr>
                            </a:outerShdw>
                          </a:effectLst>
                        </a:rPr>
                        <a:t>PROGRAMMES</a:t>
                      </a:r>
                    </a:p>
                  </a:txBody>
                  <a:tcPr marL="26056" marR="26056"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543919">
                <a:tc rowSpan="2">
                  <a:txBody>
                    <a:bodyPr/>
                    <a:lstStyle/>
                    <a:p>
                      <a:pPr marL="0" marR="0" algn="ctr">
                        <a:lnSpc>
                          <a:spcPct val="115000"/>
                        </a:lnSpc>
                        <a:spcBef>
                          <a:spcPts val="0"/>
                        </a:spcBef>
                        <a:spcAft>
                          <a:spcPts val="0"/>
                        </a:spcAft>
                      </a:pPr>
                      <a:r>
                        <a:rPr lang="en-GB" sz="1600" dirty="0">
                          <a:effectLst/>
                        </a:rPr>
                        <a:t>Main Outputs</a:t>
                      </a:r>
                      <a:endParaRPr lang="en-US" sz="1600" b="1" dirty="0">
                        <a:effectLst/>
                        <a:latin typeface="Calibri"/>
                        <a:ea typeface="Calibri"/>
                        <a:cs typeface="Times New Roman"/>
                      </a:endParaRPr>
                    </a:p>
                  </a:txBody>
                  <a:tcPr marL="26056" marR="26056" marT="0" marB="0" anchor="ctr"/>
                </a:tc>
                <a:tc rowSpan="2">
                  <a:txBody>
                    <a:bodyPr/>
                    <a:lstStyle/>
                    <a:p>
                      <a:pPr marL="0" marR="0" algn="ctr">
                        <a:lnSpc>
                          <a:spcPct val="115000"/>
                        </a:lnSpc>
                        <a:spcBef>
                          <a:spcPts val="0"/>
                        </a:spcBef>
                        <a:spcAft>
                          <a:spcPts val="0"/>
                        </a:spcAft>
                      </a:pPr>
                      <a:r>
                        <a:rPr lang="en-GB" sz="1800" dirty="0">
                          <a:effectLst/>
                        </a:rPr>
                        <a:t>Output Indicator</a:t>
                      </a:r>
                      <a:endParaRPr lang="en-US" sz="1800" b="1" dirty="0">
                        <a:effectLst/>
                        <a:latin typeface="Calibri"/>
                        <a:ea typeface="Calibri"/>
                        <a:cs typeface="Times New Roman"/>
                      </a:endParaRPr>
                    </a:p>
                  </a:txBody>
                  <a:tcPr marL="26056" marR="26056" marT="0" marB="0" anchor="ctr"/>
                </a:tc>
                <a:tc gridSpan="2">
                  <a:txBody>
                    <a:bodyPr/>
                    <a:lstStyle/>
                    <a:p>
                      <a:pPr marL="0" marR="0" algn="ctr">
                        <a:lnSpc>
                          <a:spcPct val="115000"/>
                        </a:lnSpc>
                        <a:spcBef>
                          <a:spcPts val="0"/>
                        </a:spcBef>
                        <a:spcAft>
                          <a:spcPts val="0"/>
                        </a:spcAft>
                      </a:pPr>
                      <a:r>
                        <a:rPr lang="en-GB" sz="1600" dirty="0">
                          <a:effectLst/>
                        </a:rPr>
                        <a:t>Past Years</a:t>
                      </a:r>
                      <a:endParaRPr lang="en-US" sz="1600" dirty="0">
                        <a:effectLst/>
                        <a:latin typeface="Calibri"/>
                        <a:ea typeface="Calibri"/>
                        <a:cs typeface="Times New Roman"/>
                      </a:endParaRPr>
                    </a:p>
                  </a:txBody>
                  <a:tcPr marL="49369" marR="49369" marT="0" marB="0" anchor="ctr"/>
                </a:tc>
                <a:tc hMerge="1">
                  <a:txBody>
                    <a:bodyPr/>
                    <a:lstStyle/>
                    <a:p>
                      <a:endParaRPr lang="en-US"/>
                    </a:p>
                  </a:txBody>
                  <a:tcPr/>
                </a:tc>
                <a:tc gridSpan="4">
                  <a:txBody>
                    <a:bodyPr/>
                    <a:lstStyle/>
                    <a:p>
                      <a:pPr marL="0" marR="0" algn="ctr">
                        <a:lnSpc>
                          <a:spcPct val="115000"/>
                        </a:lnSpc>
                        <a:spcBef>
                          <a:spcPts val="0"/>
                        </a:spcBef>
                        <a:spcAft>
                          <a:spcPts val="0"/>
                        </a:spcAft>
                      </a:pPr>
                      <a:r>
                        <a:rPr lang="en-GB" sz="1600" dirty="0">
                          <a:effectLst/>
                        </a:rPr>
                        <a:t>Projections</a:t>
                      </a:r>
                      <a:endParaRPr lang="en-US" sz="1600" dirty="0">
                        <a:effectLst/>
                        <a:latin typeface="Calibri"/>
                        <a:ea typeface="Calibri"/>
                        <a:cs typeface="Times New Roman"/>
                      </a:endParaRPr>
                    </a:p>
                  </a:txBody>
                  <a:tcPr marL="49369" marR="49369" marT="0" marB="0" anchor="ctr"/>
                </a:tc>
                <a:tc hMerge="1">
                  <a:txBody>
                    <a:bodyPr/>
                    <a:lstStyle/>
                    <a:p>
                      <a:endParaRPr lang="en-US"/>
                    </a:p>
                  </a:txBody>
                  <a:tcPr/>
                </a:tc>
                <a:tc hMerge="1">
                  <a:txBody>
                    <a:bodyPr/>
                    <a:lstStyle/>
                    <a:p>
                      <a:endParaRPr lang="en-US"/>
                    </a:p>
                  </a:txBody>
                  <a:tcPr/>
                </a:tc>
                <a:tc hMerge="1">
                  <a:txBody>
                    <a:bodyPr/>
                    <a:lstStyle/>
                    <a:p>
                      <a:endParaRPr lang="en-US"/>
                    </a:p>
                  </a:txBody>
                  <a:tcPr/>
                </a:tc>
              </a:tr>
              <a:tr h="1630931">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GB" sz="1800" dirty="0" smtClean="0">
                          <a:effectLst/>
                        </a:rPr>
                        <a:t>2018</a:t>
                      </a:r>
                      <a:endParaRPr lang="en-US" sz="1800" b="1" dirty="0">
                        <a:effectLst/>
                        <a:latin typeface="Calibri"/>
                        <a:ea typeface="Calibri"/>
                        <a:cs typeface="Times New Roman"/>
                      </a:endParaRPr>
                    </a:p>
                  </a:txBody>
                  <a:tcPr marL="49369" marR="49369" marT="0" marB="0" anchor="ctr"/>
                </a:tc>
                <a:tc>
                  <a:txBody>
                    <a:bodyPr/>
                    <a:lstStyle/>
                    <a:p>
                      <a:pPr marL="0" marR="0" algn="ctr">
                        <a:lnSpc>
                          <a:spcPct val="115000"/>
                        </a:lnSpc>
                        <a:spcBef>
                          <a:spcPts val="0"/>
                        </a:spcBef>
                        <a:spcAft>
                          <a:spcPts val="0"/>
                        </a:spcAft>
                      </a:pPr>
                      <a:r>
                        <a:rPr lang="en-GB" sz="1800" dirty="0" smtClean="0">
                          <a:effectLst/>
                        </a:rPr>
                        <a:t>2019</a:t>
                      </a:r>
                      <a:endParaRPr lang="en-US" sz="1800" b="1" dirty="0">
                        <a:effectLst/>
                        <a:latin typeface="Calibri"/>
                        <a:ea typeface="Calibri"/>
                        <a:cs typeface="Times New Roman"/>
                      </a:endParaRPr>
                    </a:p>
                  </a:txBody>
                  <a:tcPr marL="49369" marR="49369" marT="0" marB="0" anchor="ctr"/>
                </a:tc>
                <a:tc>
                  <a:txBody>
                    <a:bodyPr/>
                    <a:lstStyle/>
                    <a:p>
                      <a:pPr marL="0" marR="0" algn="ctr">
                        <a:lnSpc>
                          <a:spcPct val="115000"/>
                        </a:lnSpc>
                        <a:spcBef>
                          <a:spcPts val="0"/>
                        </a:spcBef>
                        <a:spcAft>
                          <a:spcPts val="0"/>
                        </a:spcAft>
                      </a:pPr>
                      <a:r>
                        <a:rPr lang="en-GB" sz="1800" dirty="0">
                          <a:effectLst/>
                        </a:rPr>
                        <a:t>Indicative Year</a:t>
                      </a:r>
                      <a:endParaRPr lang="en-US" sz="1800" dirty="0">
                        <a:effectLst/>
                      </a:endParaRPr>
                    </a:p>
                    <a:p>
                      <a:pPr marL="0" marR="0" algn="ctr">
                        <a:lnSpc>
                          <a:spcPct val="115000"/>
                        </a:lnSpc>
                        <a:spcBef>
                          <a:spcPts val="0"/>
                        </a:spcBef>
                        <a:spcAft>
                          <a:spcPts val="0"/>
                        </a:spcAft>
                      </a:pPr>
                      <a:r>
                        <a:rPr lang="en-GB" sz="1800" dirty="0" smtClean="0">
                          <a:effectLst/>
                        </a:rPr>
                        <a:t>2020</a:t>
                      </a:r>
                      <a:endParaRPr lang="en-US" sz="1800" b="1" dirty="0">
                        <a:effectLst/>
                        <a:latin typeface="Calibri"/>
                        <a:ea typeface="Calibri"/>
                        <a:cs typeface="Times New Roman"/>
                      </a:endParaRPr>
                    </a:p>
                  </a:txBody>
                  <a:tcPr marL="26056" marR="26056" marT="0" marB="0" anchor="ctr"/>
                </a:tc>
                <a:tc>
                  <a:txBody>
                    <a:bodyPr/>
                    <a:lstStyle/>
                    <a:p>
                      <a:pPr marL="0" marR="0" algn="ctr">
                        <a:lnSpc>
                          <a:spcPct val="115000"/>
                        </a:lnSpc>
                        <a:spcBef>
                          <a:spcPts val="0"/>
                        </a:spcBef>
                        <a:spcAft>
                          <a:spcPts val="0"/>
                        </a:spcAft>
                      </a:pPr>
                      <a:r>
                        <a:rPr lang="en-GB" sz="1800" dirty="0">
                          <a:effectLst/>
                        </a:rPr>
                        <a:t>Indicative Year</a:t>
                      </a:r>
                      <a:endParaRPr lang="en-US" sz="1800" dirty="0">
                        <a:effectLst/>
                      </a:endParaRPr>
                    </a:p>
                    <a:p>
                      <a:pPr marL="0" marR="0" algn="ctr">
                        <a:lnSpc>
                          <a:spcPct val="115000"/>
                        </a:lnSpc>
                        <a:spcBef>
                          <a:spcPts val="0"/>
                        </a:spcBef>
                        <a:spcAft>
                          <a:spcPts val="0"/>
                        </a:spcAft>
                      </a:pPr>
                      <a:r>
                        <a:rPr lang="en-GB" sz="1800" dirty="0" smtClean="0">
                          <a:effectLst/>
                        </a:rPr>
                        <a:t>2021</a:t>
                      </a:r>
                      <a:endParaRPr lang="en-US" sz="1800" b="1" dirty="0">
                        <a:effectLst/>
                        <a:latin typeface="Calibri"/>
                        <a:ea typeface="Calibri"/>
                        <a:cs typeface="Times New Roman"/>
                      </a:endParaRPr>
                    </a:p>
                  </a:txBody>
                  <a:tcPr marL="49369" marR="49369" marT="0" marB="0" anchor="ctr"/>
                </a:tc>
                <a:tc>
                  <a:txBody>
                    <a:bodyPr/>
                    <a:lstStyle/>
                    <a:p>
                      <a:pPr marL="0" marR="0" algn="ctr">
                        <a:lnSpc>
                          <a:spcPct val="115000"/>
                        </a:lnSpc>
                        <a:spcBef>
                          <a:spcPts val="0"/>
                        </a:spcBef>
                        <a:spcAft>
                          <a:spcPts val="0"/>
                        </a:spcAft>
                      </a:pPr>
                      <a:r>
                        <a:rPr lang="en-GB" sz="2000" dirty="0" smtClean="0">
                          <a:effectLst/>
                        </a:rPr>
                        <a:t>Indicative Year</a:t>
                      </a:r>
                      <a:endParaRPr lang="en-US" sz="2000" dirty="0" smtClean="0">
                        <a:effectLst/>
                      </a:endParaRPr>
                    </a:p>
                    <a:p>
                      <a:pPr marL="0" marR="0" algn="ctr">
                        <a:lnSpc>
                          <a:spcPct val="115000"/>
                        </a:lnSpc>
                        <a:spcBef>
                          <a:spcPts val="0"/>
                        </a:spcBef>
                        <a:spcAft>
                          <a:spcPts val="0"/>
                        </a:spcAft>
                      </a:pPr>
                      <a:r>
                        <a:rPr lang="en-GB" sz="2000" dirty="0" smtClean="0">
                          <a:effectLst/>
                        </a:rPr>
                        <a:t>2022</a:t>
                      </a:r>
                      <a:endParaRPr lang="en-US" sz="2000" b="1" dirty="0" smtClean="0">
                        <a:effectLst/>
                        <a:latin typeface="+mn-lt"/>
                        <a:ea typeface="Calibri"/>
                        <a:cs typeface="Times New Roman"/>
                      </a:endParaRPr>
                    </a:p>
                  </a:txBody>
                  <a:tcPr marL="49369" marR="49369" marT="0" marB="0" anchor="ctr"/>
                </a:tc>
                <a:tc>
                  <a:txBody>
                    <a:bodyPr/>
                    <a:lstStyle/>
                    <a:p>
                      <a:pPr marL="0" marR="0" algn="ctr">
                        <a:lnSpc>
                          <a:spcPct val="115000"/>
                        </a:lnSpc>
                        <a:spcBef>
                          <a:spcPts val="0"/>
                        </a:spcBef>
                        <a:spcAft>
                          <a:spcPts val="0"/>
                        </a:spcAft>
                      </a:pPr>
                      <a:r>
                        <a:rPr lang="en-GB" sz="2000" dirty="0" smtClean="0">
                          <a:effectLst/>
                        </a:rPr>
                        <a:t>Indicative Year</a:t>
                      </a:r>
                      <a:endParaRPr lang="en-US" sz="2000" dirty="0" smtClean="0">
                        <a:effectLst/>
                      </a:endParaRPr>
                    </a:p>
                    <a:p>
                      <a:pPr marL="0" marR="0" algn="ctr">
                        <a:lnSpc>
                          <a:spcPct val="115000"/>
                        </a:lnSpc>
                        <a:spcBef>
                          <a:spcPts val="0"/>
                        </a:spcBef>
                        <a:spcAft>
                          <a:spcPts val="0"/>
                        </a:spcAft>
                      </a:pPr>
                      <a:r>
                        <a:rPr lang="en-GB" sz="2000" dirty="0" smtClean="0">
                          <a:effectLst/>
                        </a:rPr>
                        <a:t>2023</a:t>
                      </a:r>
                      <a:endParaRPr lang="en-US" sz="2000" b="1" dirty="0" smtClean="0">
                        <a:effectLst/>
                        <a:latin typeface="+mn-lt"/>
                        <a:ea typeface="Calibri"/>
                        <a:cs typeface="Times New Roman"/>
                      </a:endParaRPr>
                    </a:p>
                  </a:txBody>
                  <a:tcPr marL="49369" marR="49369" marT="0" marB="0" anchor="ctr"/>
                </a:tc>
              </a:tr>
              <a:tr h="1500646">
                <a:tc>
                  <a:txBody>
                    <a:bodyPr/>
                    <a:lstStyle/>
                    <a:p>
                      <a:pPr marL="0" marR="0">
                        <a:lnSpc>
                          <a:spcPct val="115000"/>
                        </a:lnSpc>
                        <a:spcBef>
                          <a:spcPts val="0"/>
                        </a:spcBef>
                        <a:spcAft>
                          <a:spcPts val="0"/>
                        </a:spcAft>
                      </a:pPr>
                      <a:r>
                        <a:rPr lang="en-US" sz="1600" dirty="0"/>
                        <a:t>Disaster Prevention and Management</a:t>
                      </a:r>
                      <a:endParaRPr lang="en-US" sz="1600" dirty="0">
                        <a:latin typeface="Calibri"/>
                        <a:ea typeface="Calibri"/>
                        <a:cs typeface="Times New Roman"/>
                      </a:endParaRPr>
                    </a:p>
                  </a:txBody>
                  <a:tcPr marL="49139" marR="49139" marT="0" marB="0"/>
                </a:tc>
                <a:tc>
                  <a:txBody>
                    <a:bodyPr/>
                    <a:lstStyle/>
                    <a:p>
                      <a:pPr marL="0" marR="0">
                        <a:lnSpc>
                          <a:spcPct val="115000"/>
                        </a:lnSpc>
                        <a:spcBef>
                          <a:spcPts val="0"/>
                        </a:spcBef>
                        <a:spcAft>
                          <a:spcPts val="0"/>
                        </a:spcAft>
                      </a:pPr>
                      <a:r>
                        <a:rPr lang="en-US" sz="1800" dirty="0"/>
                        <a:t>No of Disaster Prevention Education organized</a:t>
                      </a:r>
                      <a:endParaRPr lang="en-US" sz="1800" dirty="0">
                        <a:latin typeface="Calibri"/>
                        <a:ea typeface="Calibri"/>
                        <a:cs typeface="Times New Roman"/>
                      </a:endParaRPr>
                    </a:p>
                  </a:txBody>
                  <a:tcPr marL="49139" marR="49139" marT="0" marB="0"/>
                </a:tc>
                <a:tc>
                  <a:txBody>
                    <a:bodyPr/>
                    <a:lstStyle/>
                    <a:p>
                      <a:pPr marL="0" marR="0" algn="r">
                        <a:lnSpc>
                          <a:spcPct val="115000"/>
                        </a:lnSpc>
                        <a:spcBef>
                          <a:spcPts val="0"/>
                        </a:spcBef>
                        <a:spcAft>
                          <a:spcPts val="0"/>
                        </a:spcAft>
                      </a:pPr>
                      <a:r>
                        <a:rPr lang="en-US" sz="1800" dirty="0" smtClean="0"/>
                        <a:t>3</a:t>
                      </a:r>
                      <a:endParaRPr lang="en-US" sz="1800" dirty="0">
                        <a:latin typeface="Calibri"/>
                        <a:ea typeface="Calibri"/>
                        <a:cs typeface="Times New Roman"/>
                      </a:endParaRPr>
                    </a:p>
                  </a:txBody>
                  <a:tcPr marL="49139" marR="49139" marT="0" marB="0" anchor="ctr"/>
                </a:tc>
                <a:tc>
                  <a:txBody>
                    <a:bodyPr/>
                    <a:lstStyle/>
                    <a:p>
                      <a:pPr marL="0" marR="0" algn="r">
                        <a:lnSpc>
                          <a:spcPct val="115000"/>
                        </a:lnSpc>
                        <a:spcBef>
                          <a:spcPts val="0"/>
                        </a:spcBef>
                        <a:spcAft>
                          <a:spcPts val="0"/>
                        </a:spcAft>
                      </a:pPr>
                      <a:r>
                        <a:rPr lang="en-US" sz="1800" dirty="0" smtClean="0">
                          <a:latin typeface="+mn-lt"/>
                          <a:ea typeface="+mn-ea"/>
                          <a:cs typeface="+mn-cs"/>
                        </a:rPr>
                        <a:t>4</a:t>
                      </a:r>
                      <a:endParaRPr lang="en-US" sz="1800" dirty="0">
                        <a:latin typeface="Calibri"/>
                        <a:ea typeface="Calibri"/>
                        <a:cs typeface="Times New Roman"/>
                      </a:endParaRPr>
                    </a:p>
                  </a:txBody>
                  <a:tcPr marL="49139" marR="49139" marT="0" marB="0" anchor="ctr"/>
                </a:tc>
                <a:tc>
                  <a:txBody>
                    <a:bodyPr/>
                    <a:lstStyle/>
                    <a:p>
                      <a:pPr marL="0" marR="0" algn="r">
                        <a:lnSpc>
                          <a:spcPct val="115000"/>
                        </a:lnSpc>
                        <a:spcBef>
                          <a:spcPts val="0"/>
                        </a:spcBef>
                        <a:spcAft>
                          <a:spcPts val="0"/>
                        </a:spcAft>
                      </a:pPr>
                      <a:r>
                        <a:rPr lang="en-US" sz="1800" dirty="0" smtClean="0"/>
                        <a:t>4</a:t>
                      </a:r>
                      <a:endParaRPr lang="en-US" sz="1800" dirty="0">
                        <a:latin typeface="Calibri"/>
                        <a:ea typeface="Calibri"/>
                        <a:cs typeface="Times New Roman"/>
                      </a:endParaRPr>
                    </a:p>
                  </a:txBody>
                  <a:tcPr marL="49139" marR="49139" marT="0" marB="0" anchor="ctr"/>
                </a:tc>
                <a:tc>
                  <a:txBody>
                    <a:bodyPr/>
                    <a:lstStyle/>
                    <a:p>
                      <a:pPr algn="r"/>
                      <a:r>
                        <a:rPr lang="en-US" sz="1800" dirty="0" smtClean="0"/>
                        <a:t>4</a:t>
                      </a:r>
                      <a:endParaRPr lang="en-US" sz="1800" dirty="0"/>
                    </a:p>
                  </a:txBody>
                  <a:tcPr marL="49139" marR="49139" marT="0" marB="0" anchor="ctr"/>
                </a:tc>
                <a:tc>
                  <a:txBody>
                    <a:bodyPr/>
                    <a:lstStyle/>
                    <a:p>
                      <a:pPr algn="r"/>
                      <a:r>
                        <a:rPr lang="en-US" sz="1800" dirty="0" smtClean="0"/>
                        <a:t>4</a:t>
                      </a:r>
                      <a:endParaRPr lang="en-US" sz="1800" dirty="0"/>
                    </a:p>
                  </a:txBody>
                  <a:tcPr marL="49139" marR="49139" marT="0" marB="0" anchor="ctr"/>
                </a:tc>
                <a:tc>
                  <a:txBody>
                    <a:bodyPr/>
                    <a:lstStyle/>
                    <a:p>
                      <a:r>
                        <a:rPr lang="en-US" dirty="0" smtClean="0"/>
                        <a:t>4</a:t>
                      </a:r>
                      <a:endParaRPr lang="en-US" dirty="0"/>
                    </a:p>
                  </a:txBody>
                  <a:tcPr marL="49139" marR="49139" marT="0" marB="0" anchor="ctr"/>
                </a:tc>
              </a:tr>
            </a:tbl>
          </a:graphicData>
        </a:graphic>
      </p:graphicFrame>
      <p:sp>
        <p:nvSpPr>
          <p:cNvPr id="3" name="Slide Number Placeholder 2"/>
          <p:cNvSpPr>
            <a:spLocks noGrp="1"/>
          </p:cNvSpPr>
          <p:nvPr>
            <p:ph type="sldNum" sz="quarter" idx="12"/>
          </p:nvPr>
        </p:nvSpPr>
        <p:spPr/>
        <p:txBody>
          <a:bodyPr/>
          <a:lstStyle/>
          <a:p>
            <a:fld id="{571CD3C2-A472-4BA3-88D7-833F7D0C5725}" type="slidenum">
              <a:rPr lang="en-US" smtClean="0"/>
              <a:t>39</a:t>
            </a:fld>
            <a:endParaRPr lang="en-US"/>
          </a:p>
        </p:txBody>
      </p:sp>
    </p:spTree>
    <p:extLst>
      <p:ext uri="{BB962C8B-B14F-4D97-AF65-F5344CB8AC3E}">
        <p14:creationId xmlns:p14="http://schemas.microsoft.com/office/powerpoint/2010/main" val="19335780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381000"/>
            <a:ext cx="9067800" cy="6553200"/>
          </a:xfrm>
        </p:spPr>
        <p:txBody>
          <a:bodyPr>
            <a:normAutofit fontScale="62500" lnSpcReduction="20000"/>
          </a:bodyPr>
          <a:lstStyle/>
          <a:p>
            <a:pPr marL="1371600" lvl="3" indent="-1371600">
              <a:buNone/>
            </a:pPr>
            <a:r>
              <a:rPr lang="en-GB" sz="4600" b="1" i="1" dirty="0" smtClean="0">
                <a:solidFill>
                  <a:srgbClr val="FF0000"/>
                </a:solidFill>
                <a:effectLst>
                  <a:outerShdw blurRad="38100" dist="38100" dir="2700000" algn="tl">
                    <a:srgbClr val="000000">
                      <a:alpha val="43137"/>
                    </a:srgbClr>
                  </a:outerShdw>
                </a:effectLst>
              </a:rPr>
              <a:t>b. Industrial </a:t>
            </a:r>
            <a:r>
              <a:rPr lang="en-GB" sz="4600" b="1" i="1" dirty="0">
                <a:solidFill>
                  <a:srgbClr val="FF0000"/>
                </a:solidFill>
                <a:effectLst>
                  <a:outerShdw blurRad="38100" dist="38100" dir="2700000" algn="tl">
                    <a:srgbClr val="000000">
                      <a:alpha val="43137"/>
                    </a:srgbClr>
                  </a:outerShdw>
                </a:effectLst>
              </a:rPr>
              <a:t>activity</a:t>
            </a:r>
            <a:endParaRPr lang="en-US" sz="4600" b="1" i="1" dirty="0">
              <a:solidFill>
                <a:srgbClr val="FF0000"/>
              </a:solidFill>
              <a:effectLst>
                <a:outerShdw blurRad="38100" dist="38100" dir="2700000" algn="tl">
                  <a:srgbClr val="000000">
                    <a:alpha val="43137"/>
                  </a:srgbClr>
                </a:outerShdw>
              </a:effectLst>
            </a:endParaRPr>
          </a:p>
          <a:p>
            <a:pPr marL="0" indent="0" algn="just">
              <a:buNone/>
            </a:pPr>
            <a:r>
              <a:rPr lang="en-US" sz="4600" dirty="0"/>
              <a:t>There are a number of industrial activities that go on in the municipality </a:t>
            </a:r>
            <a:r>
              <a:rPr lang="en-US" sz="4600" dirty="0" smtClean="0"/>
              <a:t>even though </a:t>
            </a:r>
            <a:r>
              <a:rPr lang="en-US" sz="4600" dirty="0"/>
              <a:t>not heavy industrial activities. The agro-based industrial activities include palm oil and </a:t>
            </a:r>
            <a:r>
              <a:rPr lang="en-US" sz="4600" dirty="0" err="1"/>
              <a:t>gari</a:t>
            </a:r>
            <a:r>
              <a:rPr lang="en-US" sz="4600" dirty="0"/>
              <a:t> processing. Other industrial activities include wood processing and batik making.</a:t>
            </a:r>
          </a:p>
          <a:p>
            <a:pPr marL="0" indent="0">
              <a:buNone/>
            </a:pPr>
            <a:endParaRPr lang="en-US" dirty="0" smtClean="0"/>
          </a:p>
          <a:p>
            <a:pPr marL="0" indent="0">
              <a:buNone/>
            </a:pPr>
            <a:endParaRPr lang="en-US" dirty="0" smtClean="0"/>
          </a:p>
          <a:p>
            <a:pPr marL="0" indent="0">
              <a:buNone/>
            </a:pPr>
            <a:r>
              <a:rPr lang="en-GB" sz="3600" b="1" i="1" dirty="0">
                <a:solidFill>
                  <a:srgbClr val="FF0000"/>
                </a:solidFill>
                <a:effectLst>
                  <a:outerShdw blurRad="38100" dist="38100" dir="2700000" algn="tl">
                    <a:srgbClr val="000000">
                      <a:alpha val="43137"/>
                    </a:srgbClr>
                  </a:outerShdw>
                </a:effectLst>
              </a:rPr>
              <a:t>c</a:t>
            </a:r>
            <a:r>
              <a:rPr lang="en-GB" sz="4500" b="1" i="1" dirty="0" smtClean="0">
                <a:solidFill>
                  <a:srgbClr val="FF0000"/>
                </a:solidFill>
                <a:effectLst>
                  <a:outerShdw blurRad="38100" dist="38100" dir="2700000" algn="tl">
                    <a:srgbClr val="000000">
                      <a:alpha val="43137"/>
                    </a:srgbClr>
                  </a:outerShdw>
                </a:effectLst>
              </a:rPr>
              <a:t>. Mining </a:t>
            </a:r>
            <a:r>
              <a:rPr lang="en-GB" sz="4500" b="1" i="1" dirty="0">
                <a:solidFill>
                  <a:srgbClr val="FF0000"/>
                </a:solidFill>
                <a:effectLst>
                  <a:outerShdw blurRad="38100" dist="38100" dir="2700000" algn="tl">
                    <a:srgbClr val="000000">
                      <a:alpha val="43137"/>
                    </a:srgbClr>
                  </a:outerShdw>
                </a:effectLst>
              </a:rPr>
              <a:t>and quarrying</a:t>
            </a:r>
            <a:endParaRPr lang="en-US" sz="4500" b="1" i="1" dirty="0">
              <a:solidFill>
                <a:srgbClr val="FF0000"/>
              </a:solidFill>
              <a:effectLst>
                <a:outerShdw blurRad="38100" dist="38100" dir="2700000" algn="tl">
                  <a:srgbClr val="000000">
                    <a:alpha val="43137"/>
                  </a:srgbClr>
                </a:outerShdw>
              </a:effectLst>
            </a:endParaRPr>
          </a:p>
          <a:p>
            <a:pPr marL="0" indent="0" algn="just">
              <a:buNone/>
            </a:pPr>
            <a:r>
              <a:rPr lang="en-US" sz="4500" dirty="0"/>
              <a:t>The Municipality’s gold deposits have made it one of the notable gold mining areas in the region. Large scale gold mining is done by one company with its main mining site at Konongo with another site at the </a:t>
            </a:r>
            <a:r>
              <a:rPr lang="en-US" sz="4500" dirty="0" err="1"/>
              <a:t>Obenimase</a:t>
            </a:r>
            <a:r>
              <a:rPr lang="en-US" sz="4500" dirty="0"/>
              <a:t> area. Apart from the company, there are a number of small scale miners in the municipality. The </a:t>
            </a:r>
            <a:r>
              <a:rPr lang="en-US" sz="4500" dirty="0" err="1"/>
              <a:t>Dwease</a:t>
            </a:r>
            <a:r>
              <a:rPr lang="en-US" sz="4500" dirty="0"/>
              <a:t>–Praaso area </a:t>
            </a:r>
            <a:r>
              <a:rPr lang="en-US" sz="4500" dirty="0" smtClean="0"/>
              <a:t>rich </a:t>
            </a:r>
            <a:r>
              <a:rPr lang="en-US" sz="4500" dirty="0"/>
              <a:t>in extensive granite has potential for large scale quarrying</a:t>
            </a:r>
            <a:r>
              <a:rPr lang="en-US" sz="3800" dirty="0"/>
              <a:t>.</a:t>
            </a:r>
          </a:p>
          <a:p>
            <a:endParaRPr lang="en-US" sz="3800" dirty="0"/>
          </a:p>
        </p:txBody>
      </p:sp>
      <p:sp>
        <p:nvSpPr>
          <p:cNvPr id="2" name="Slide Number Placeholder 1"/>
          <p:cNvSpPr>
            <a:spLocks noGrp="1"/>
          </p:cNvSpPr>
          <p:nvPr>
            <p:ph type="sldNum" sz="quarter" idx="12"/>
          </p:nvPr>
        </p:nvSpPr>
        <p:spPr/>
        <p:txBody>
          <a:bodyPr/>
          <a:lstStyle/>
          <a:p>
            <a:fld id="{571CD3C2-A472-4BA3-88D7-833F7D0C5725}" type="slidenum">
              <a:rPr lang="en-US" smtClean="0"/>
              <a:t>4</a:t>
            </a:fld>
            <a:endParaRPr lang="en-US"/>
          </a:p>
        </p:txBody>
      </p:sp>
    </p:spTree>
    <p:extLst>
      <p:ext uri="{BB962C8B-B14F-4D97-AF65-F5344CB8AC3E}">
        <p14:creationId xmlns:p14="http://schemas.microsoft.com/office/powerpoint/2010/main" val="79574882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0"/>
            <a:ext cx="8229600" cy="497084"/>
          </a:xfrm>
        </p:spPr>
        <p:txBody>
          <a:bodyPr>
            <a:normAutofit/>
          </a:bodyPr>
          <a:lstStyle/>
          <a:p>
            <a:r>
              <a:rPr lang="en-GB" sz="2000" b="1" dirty="0" smtClean="0">
                <a:solidFill>
                  <a:srgbClr val="C00000"/>
                </a:solidFill>
                <a:effectLst>
                  <a:outerShdw blurRad="38100" dist="38100" dir="2700000" algn="tl">
                    <a:srgbClr val="000000">
                      <a:alpha val="43137"/>
                    </a:srgbClr>
                  </a:outerShdw>
                </a:effectLst>
              </a:rPr>
              <a:t>EXPENDITURE BY BUDGET PROGRAMME AND </a:t>
            </a:r>
            <a:r>
              <a:rPr lang="en-GB" sz="2000" b="1" dirty="0">
                <a:solidFill>
                  <a:srgbClr val="C00000"/>
                </a:solidFill>
                <a:effectLst>
                  <a:outerShdw blurRad="38100" dist="38100" dir="2700000" algn="tl">
                    <a:srgbClr val="000000">
                      <a:alpha val="43137"/>
                    </a:srgbClr>
                  </a:outerShdw>
                </a:effectLst>
              </a:rPr>
              <a:t>ECONOMIC </a:t>
            </a:r>
            <a:r>
              <a:rPr lang="en-GB" sz="2000" b="1" dirty="0" smtClean="0">
                <a:solidFill>
                  <a:srgbClr val="C00000"/>
                </a:solidFill>
                <a:effectLst>
                  <a:outerShdw blurRad="38100" dist="38100" dir="2700000" algn="tl">
                    <a:srgbClr val="000000">
                      <a:alpha val="43137"/>
                    </a:srgbClr>
                  </a:outerShdw>
                </a:effectLst>
              </a:rPr>
              <a:t>CLASSIFICATION </a:t>
            </a:r>
            <a:endParaRPr lang="en-US" sz="2400" b="1" dirty="0">
              <a:solidFill>
                <a:srgbClr val="C00000"/>
              </a:solidFill>
              <a:effectLst>
                <a:outerShdw blurRad="38100" dist="38100" dir="2700000" algn="tl">
                  <a:srgbClr val="000000">
                    <a:alpha val="43137"/>
                  </a:srgbClr>
                </a:outerShdw>
              </a:effectLst>
            </a:endParaRPr>
          </a:p>
        </p:txBody>
      </p:sp>
      <p:graphicFrame>
        <p:nvGraphicFramePr>
          <p:cNvPr id="3" name="Table 2"/>
          <p:cNvGraphicFramePr>
            <a:graphicFrameLocks noGrp="1"/>
          </p:cNvGraphicFramePr>
          <p:nvPr>
            <p:extLst>
              <p:ext uri="{D42A27DB-BD31-4B8C-83A1-F6EECF244321}">
                <p14:modId xmlns:p14="http://schemas.microsoft.com/office/powerpoint/2010/main" val="714413605"/>
              </p:ext>
            </p:extLst>
          </p:nvPr>
        </p:nvGraphicFramePr>
        <p:xfrm>
          <a:off x="533400" y="1447800"/>
          <a:ext cx="8305800" cy="4986522"/>
        </p:xfrm>
        <a:graphic>
          <a:graphicData uri="http://schemas.openxmlformats.org/drawingml/2006/table">
            <a:tbl>
              <a:tblPr firstRow="1" firstCol="1" bandRow="1">
                <a:tableStyleId>{5940675A-B579-460E-94D1-54222C63F5DA}</a:tableStyleId>
              </a:tblPr>
              <a:tblGrid>
                <a:gridCol w="1618927"/>
                <a:gridCol w="2963584"/>
                <a:gridCol w="1231549"/>
                <a:gridCol w="1196341"/>
                <a:gridCol w="1295399"/>
              </a:tblGrid>
              <a:tr h="525896">
                <a:tc rowSpan="2">
                  <a:txBody>
                    <a:bodyPr/>
                    <a:lstStyle/>
                    <a:p>
                      <a:pPr marL="0" marR="0">
                        <a:lnSpc>
                          <a:spcPct val="115000"/>
                        </a:lnSpc>
                        <a:spcBef>
                          <a:spcPts val="0"/>
                        </a:spcBef>
                        <a:spcAft>
                          <a:spcPts val="0"/>
                        </a:spcAft>
                      </a:pPr>
                      <a:endParaRPr lang="en-US" sz="1500" dirty="0">
                        <a:effectLst/>
                      </a:endParaRPr>
                    </a:p>
                    <a:p>
                      <a:pPr marL="0" marR="0">
                        <a:lnSpc>
                          <a:spcPct val="115000"/>
                        </a:lnSpc>
                        <a:spcBef>
                          <a:spcPts val="0"/>
                        </a:spcBef>
                        <a:spcAft>
                          <a:spcPts val="0"/>
                        </a:spcAft>
                      </a:pPr>
                      <a:endParaRPr lang="en-US" sz="1500" dirty="0">
                        <a:effectLst/>
                      </a:endParaRPr>
                    </a:p>
                  </a:txBody>
                  <a:tcPr marL="68580" marR="68580" marT="0" marB="0"/>
                </a:tc>
                <a:tc rowSpan="2">
                  <a:txBody>
                    <a:bodyPr/>
                    <a:lstStyle/>
                    <a:p>
                      <a:pPr marL="0" marR="0">
                        <a:lnSpc>
                          <a:spcPct val="115000"/>
                        </a:lnSpc>
                        <a:spcBef>
                          <a:spcPts val="0"/>
                        </a:spcBef>
                        <a:spcAft>
                          <a:spcPts val="0"/>
                        </a:spcAft>
                      </a:pPr>
                      <a:r>
                        <a:rPr lang="en-US" sz="1500" dirty="0" smtClean="0">
                          <a:effectLst/>
                        </a:rPr>
                        <a:t>KEY</a:t>
                      </a:r>
                      <a:r>
                        <a:rPr lang="en-US" sz="1500" baseline="0" dirty="0" smtClean="0">
                          <a:effectLst/>
                        </a:rPr>
                        <a:t> PRIORITY PROJECT/ACTIVITY</a:t>
                      </a:r>
                      <a:endParaRPr lang="en-US" sz="1500" dirty="0">
                        <a:solidFill>
                          <a:schemeClr val="bg1"/>
                        </a:solidFill>
                        <a:effectLst/>
                        <a:latin typeface="Calibri"/>
                        <a:ea typeface="Calibri"/>
                        <a:cs typeface="Times New Roman"/>
                      </a:endParaRPr>
                    </a:p>
                  </a:txBody>
                  <a:tcPr marL="68580" marR="68580" marT="0" marB="0"/>
                </a:tc>
                <a:tc gridSpan="3">
                  <a:txBody>
                    <a:bodyPr/>
                    <a:lstStyle/>
                    <a:p>
                      <a:pPr marL="0" marR="0" algn="ctr">
                        <a:lnSpc>
                          <a:spcPct val="115000"/>
                        </a:lnSpc>
                        <a:spcBef>
                          <a:spcPts val="0"/>
                        </a:spcBef>
                        <a:spcAft>
                          <a:spcPts val="0"/>
                        </a:spcAft>
                      </a:pPr>
                      <a:r>
                        <a:rPr lang="en-US" sz="1500" dirty="0">
                          <a:effectLst/>
                        </a:rPr>
                        <a:t>AMOUNT GH¢</a:t>
                      </a:r>
                      <a:endParaRPr lang="en-US" sz="1500" dirty="0">
                        <a:effectLst/>
                        <a:latin typeface="Calibri"/>
                        <a:ea typeface="Calibri"/>
                        <a:cs typeface="Times New Roman"/>
                      </a:endParaRPr>
                    </a:p>
                  </a:txBody>
                  <a:tcPr marL="68580" marR="68580" marT="0" marB="0"/>
                </a:tc>
                <a:tc hMerge="1">
                  <a:txBody>
                    <a:bodyPr/>
                    <a:lstStyle/>
                    <a:p>
                      <a:endParaRPr lang="en-US"/>
                    </a:p>
                  </a:txBody>
                  <a:tcPr/>
                </a:tc>
                <a:tc hMerge="1">
                  <a:txBody>
                    <a:bodyPr/>
                    <a:lstStyle/>
                    <a:p>
                      <a:endParaRPr lang="en-US"/>
                    </a:p>
                  </a:txBody>
                  <a:tcPr/>
                </a:tc>
              </a:tr>
              <a:tr h="862481">
                <a:tc vMerge="1">
                  <a:txBody>
                    <a:bodyPr/>
                    <a:lstStyle/>
                    <a:p>
                      <a:endParaRPr lang="en-US"/>
                    </a:p>
                  </a:txBody>
                  <a:tcPr/>
                </a:tc>
                <a:tc vMerge="1">
                  <a:txBody>
                    <a:bodyPr/>
                    <a:lstStyle/>
                    <a:p>
                      <a:endParaRPr lang="en-US"/>
                    </a:p>
                  </a:txBody>
                  <a:tcPr/>
                </a:tc>
                <a:tc>
                  <a:txBody>
                    <a:bodyPr/>
                    <a:lstStyle/>
                    <a:p>
                      <a:pPr marL="0" marR="0">
                        <a:lnSpc>
                          <a:spcPct val="115000"/>
                        </a:lnSpc>
                        <a:spcBef>
                          <a:spcPts val="0"/>
                        </a:spcBef>
                        <a:spcAft>
                          <a:spcPts val="0"/>
                        </a:spcAft>
                      </a:pPr>
                      <a:r>
                        <a:rPr lang="en-US" sz="1500" dirty="0">
                          <a:effectLst/>
                        </a:rPr>
                        <a:t>GOODS &amp; SERVICE</a:t>
                      </a:r>
                      <a:endParaRPr lang="en-US" sz="15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500" dirty="0">
                          <a:effectLst/>
                        </a:rPr>
                        <a:t>CAPITAL INVESTMENT</a:t>
                      </a:r>
                      <a:endParaRPr lang="en-US" sz="15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500" dirty="0">
                          <a:effectLst/>
                        </a:rPr>
                        <a:t>TOTAL</a:t>
                      </a:r>
                      <a:endParaRPr lang="en-US" sz="1500" dirty="0">
                        <a:effectLst/>
                        <a:latin typeface="Calibri"/>
                        <a:ea typeface="Calibri"/>
                        <a:cs typeface="Times New Roman"/>
                      </a:endParaRPr>
                    </a:p>
                  </a:txBody>
                  <a:tcPr marL="68580" marR="68580" marT="0" marB="0"/>
                </a:tc>
              </a:tr>
              <a:tr h="1086339">
                <a:tc rowSpan="4">
                  <a:txBody>
                    <a:bodyPr/>
                    <a:lstStyle/>
                    <a:p>
                      <a:pPr marL="0" marR="0" algn="l" defTabSz="914400" rtl="0" eaLnBrk="1" latinLnBrk="0" hangingPunct="1">
                        <a:lnSpc>
                          <a:spcPct val="115000"/>
                        </a:lnSpc>
                        <a:spcBef>
                          <a:spcPts val="0"/>
                        </a:spcBef>
                        <a:spcAft>
                          <a:spcPts val="0"/>
                        </a:spcAft>
                      </a:pPr>
                      <a:r>
                        <a:rPr lang="en-US" sz="1500" kern="1200" dirty="0" smtClean="0">
                          <a:effectLst/>
                        </a:rPr>
                        <a:t>Management and Administration</a:t>
                      </a:r>
                    </a:p>
                    <a:p>
                      <a:pPr marL="0" marR="0" algn="l" defTabSz="914400" rtl="0" eaLnBrk="1" latinLnBrk="0" hangingPunct="1">
                        <a:lnSpc>
                          <a:spcPct val="115000"/>
                        </a:lnSpc>
                        <a:spcBef>
                          <a:spcPts val="0"/>
                        </a:spcBef>
                        <a:spcAft>
                          <a:spcPts val="0"/>
                        </a:spcAft>
                      </a:pPr>
                      <a:r>
                        <a:rPr lang="en-US" sz="1500" kern="1200" dirty="0">
                          <a:effectLst/>
                        </a:rPr>
                        <a:t> </a:t>
                      </a:r>
                      <a:endParaRPr lang="en-US" sz="1500" kern="1200" dirty="0" smtClean="0">
                        <a:effectLst/>
                      </a:endParaRPr>
                    </a:p>
                    <a:p>
                      <a:pPr marL="0" marR="0" algn="l" defTabSz="914400" rtl="0" eaLnBrk="1" latinLnBrk="0" hangingPunct="1">
                        <a:lnSpc>
                          <a:spcPct val="115000"/>
                        </a:lnSpc>
                        <a:spcBef>
                          <a:spcPts val="0"/>
                        </a:spcBef>
                        <a:spcAft>
                          <a:spcPts val="0"/>
                        </a:spcAft>
                      </a:pPr>
                      <a:endParaRPr lang="en-US" sz="1500" kern="1200" dirty="0" smtClean="0">
                        <a:effectLst/>
                      </a:endParaRPr>
                    </a:p>
                    <a:p>
                      <a:pPr marL="0" marR="0" algn="l" defTabSz="914400" rtl="0" eaLnBrk="1" latinLnBrk="0" hangingPunct="1">
                        <a:lnSpc>
                          <a:spcPct val="115000"/>
                        </a:lnSpc>
                        <a:spcBef>
                          <a:spcPts val="0"/>
                        </a:spcBef>
                        <a:spcAft>
                          <a:spcPts val="0"/>
                        </a:spcAft>
                      </a:pPr>
                      <a:endParaRPr lang="en-US" sz="1500" kern="1200" dirty="0" smtClean="0">
                        <a:effectLst/>
                      </a:endParaRPr>
                    </a:p>
                    <a:p>
                      <a:pPr marL="0" marR="0" algn="l" defTabSz="914400" rtl="0" eaLnBrk="1" latinLnBrk="0" hangingPunct="1">
                        <a:lnSpc>
                          <a:spcPct val="115000"/>
                        </a:lnSpc>
                        <a:spcBef>
                          <a:spcPts val="0"/>
                        </a:spcBef>
                        <a:spcAft>
                          <a:spcPts val="0"/>
                        </a:spcAft>
                      </a:pPr>
                      <a:endParaRPr lang="en-US" sz="1500" kern="1200" dirty="0" smtClean="0">
                        <a:effectLst/>
                      </a:endParaRPr>
                    </a:p>
                    <a:p>
                      <a:pPr marL="0" marR="0" algn="l" defTabSz="914400" rtl="0" eaLnBrk="1" latinLnBrk="0" hangingPunct="1">
                        <a:lnSpc>
                          <a:spcPct val="115000"/>
                        </a:lnSpc>
                        <a:spcBef>
                          <a:spcPts val="0"/>
                        </a:spcBef>
                        <a:spcAft>
                          <a:spcPts val="0"/>
                        </a:spcAft>
                      </a:pPr>
                      <a:endParaRPr lang="en-US" sz="1500" kern="1200" dirty="0" smtClean="0">
                        <a:effectLst/>
                      </a:endParaRPr>
                    </a:p>
                    <a:p>
                      <a:pPr marL="0" marR="0" algn="l" defTabSz="914400" rtl="0" eaLnBrk="1" latinLnBrk="0" hangingPunct="1">
                        <a:lnSpc>
                          <a:spcPct val="115000"/>
                        </a:lnSpc>
                        <a:spcBef>
                          <a:spcPts val="0"/>
                        </a:spcBef>
                        <a:spcAft>
                          <a:spcPts val="0"/>
                        </a:spcAft>
                      </a:pPr>
                      <a:r>
                        <a:rPr lang="en-US" sz="1500" kern="1200" dirty="0">
                          <a:effectLst/>
                        </a:rPr>
                        <a:t> </a:t>
                      </a:r>
                    </a:p>
                    <a:p>
                      <a:pPr marL="0" marR="0" algn="l" defTabSz="914400" rtl="0" eaLnBrk="1" latinLnBrk="0" hangingPunct="1">
                        <a:lnSpc>
                          <a:spcPct val="115000"/>
                        </a:lnSpc>
                        <a:spcBef>
                          <a:spcPts val="0"/>
                        </a:spcBef>
                        <a:spcAft>
                          <a:spcPts val="0"/>
                        </a:spcAft>
                      </a:pPr>
                      <a:r>
                        <a:rPr lang="en-US" sz="1500" kern="1200" dirty="0">
                          <a:effectLst/>
                        </a:rPr>
                        <a:t> </a:t>
                      </a:r>
                    </a:p>
                    <a:p>
                      <a:pPr marL="0" marR="0" algn="l" defTabSz="914400" rtl="0" eaLnBrk="1" latinLnBrk="0" hangingPunct="1">
                        <a:lnSpc>
                          <a:spcPct val="115000"/>
                        </a:lnSpc>
                        <a:spcBef>
                          <a:spcPts val="0"/>
                        </a:spcBef>
                        <a:spcAft>
                          <a:spcPts val="0"/>
                        </a:spcAft>
                      </a:pPr>
                      <a:r>
                        <a:rPr lang="en-US" sz="1500" kern="1200" dirty="0">
                          <a:effectLst/>
                        </a:rPr>
                        <a:t> </a:t>
                      </a:r>
                    </a:p>
                    <a:p>
                      <a:pPr marL="0" marR="0" algn="l" defTabSz="914400" rtl="0" eaLnBrk="1" latinLnBrk="0" hangingPunct="1">
                        <a:lnSpc>
                          <a:spcPct val="115000"/>
                        </a:lnSpc>
                        <a:spcBef>
                          <a:spcPts val="0"/>
                        </a:spcBef>
                        <a:spcAft>
                          <a:spcPts val="0"/>
                        </a:spcAft>
                      </a:pPr>
                      <a:r>
                        <a:rPr lang="en-US" sz="1500" kern="1200" dirty="0">
                          <a:effectLst/>
                        </a:rPr>
                        <a:t> </a:t>
                      </a:r>
                      <a:endParaRPr lang="en-US" sz="1500" b="1" kern="1200" dirty="0">
                        <a:solidFill>
                          <a:schemeClr val="lt1"/>
                        </a:solidFill>
                        <a:effectLst/>
                        <a:latin typeface="+mn-lt"/>
                        <a:ea typeface="+mn-ea"/>
                        <a:cs typeface="+mn-cs"/>
                      </a:endParaRPr>
                    </a:p>
                  </a:txBody>
                  <a:tcPr marL="68580" marR="68580" marT="0" marB="0"/>
                </a:tc>
                <a:tc>
                  <a:txBody>
                    <a:bodyPr/>
                    <a:lstStyle/>
                    <a:p>
                      <a:pPr marL="0" marR="0">
                        <a:lnSpc>
                          <a:spcPct val="115000"/>
                        </a:lnSpc>
                        <a:spcBef>
                          <a:spcPts val="0"/>
                        </a:spcBef>
                        <a:spcAft>
                          <a:spcPts val="0"/>
                        </a:spcAft>
                      </a:pPr>
                      <a:r>
                        <a:rPr lang="en-US" sz="1500" dirty="0" smtClean="0">
                          <a:solidFill>
                            <a:srgbClr val="000000"/>
                          </a:solidFill>
                          <a:effectLst/>
                          <a:latin typeface="+mj-lt"/>
                          <a:ea typeface="Calibri" panose="020F0502020204030204" pitchFamily="34" charset="0"/>
                          <a:cs typeface="Times New Roman" panose="02020603050405020304" pitchFamily="18" charset="0"/>
                        </a:rPr>
                        <a:t>Support</a:t>
                      </a:r>
                      <a:r>
                        <a:rPr lang="en-US" sz="1500" baseline="0" dirty="0" smtClean="0">
                          <a:solidFill>
                            <a:srgbClr val="000000"/>
                          </a:solidFill>
                          <a:effectLst/>
                          <a:latin typeface="+mj-lt"/>
                          <a:ea typeface="Calibri" panose="020F0502020204030204" pitchFamily="34" charset="0"/>
                          <a:cs typeface="Times New Roman" panose="02020603050405020304" pitchFamily="18" charset="0"/>
                        </a:rPr>
                        <a:t> to Municipal Sub-structure</a:t>
                      </a:r>
                      <a:endParaRPr lang="en-US" sz="1500" dirty="0">
                        <a:solidFill>
                          <a:srgbClr val="000000"/>
                        </a:solidFill>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500" dirty="0" smtClean="0">
                          <a:effectLst/>
                          <a:latin typeface="Calibri"/>
                          <a:ea typeface="Calibri"/>
                          <a:cs typeface="Times New Roman"/>
                        </a:rPr>
                        <a:t>82,127.20</a:t>
                      </a:r>
                      <a:endParaRPr lang="en-US" sz="1500" dirty="0">
                        <a:effectLst/>
                        <a:latin typeface="Calibri"/>
                        <a:ea typeface="Calibri"/>
                        <a:cs typeface="Times New Roman"/>
                      </a:endParaRPr>
                    </a:p>
                  </a:txBody>
                  <a:tcPr marL="68580" marR="68580" marT="0" marB="0"/>
                </a:tc>
                <a:tc>
                  <a:txBody>
                    <a:bodyPr/>
                    <a:lstStyle/>
                    <a:p>
                      <a:pPr marL="0" marR="0" algn="r">
                        <a:lnSpc>
                          <a:spcPct val="115000"/>
                        </a:lnSpc>
                        <a:spcBef>
                          <a:spcPts val="0"/>
                        </a:spcBef>
                        <a:spcAft>
                          <a:spcPts val="0"/>
                        </a:spcAft>
                      </a:pPr>
                      <a:endParaRPr lang="en-US" sz="1500" dirty="0">
                        <a:effectLst/>
                        <a:latin typeface="Calibri"/>
                        <a:ea typeface="Calibri"/>
                        <a:cs typeface="Times New Roman"/>
                      </a:endParaRPr>
                    </a:p>
                  </a:txBody>
                  <a:tcPr marL="68580" marR="68580" marT="0" marB="0"/>
                </a:tc>
                <a:tc>
                  <a:txBody>
                    <a:bodyPr/>
                    <a:lstStyle/>
                    <a:p>
                      <a:pPr marL="0" marR="0" algn="r">
                        <a:lnSpc>
                          <a:spcPct val="115000"/>
                        </a:lnSpc>
                        <a:spcBef>
                          <a:spcPts val="0"/>
                        </a:spcBef>
                        <a:spcAft>
                          <a:spcPts val="0"/>
                        </a:spcAft>
                      </a:pPr>
                      <a:r>
                        <a:rPr lang="en-US" sz="1500" dirty="0" smtClean="0">
                          <a:effectLst/>
                          <a:latin typeface="Calibri"/>
                          <a:ea typeface="Calibri"/>
                          <a:cs typeface="Times New Roman"/>
                        </a:rPr>
                        <a:t>82,127.20</a:t>
                      </a:r>
                      <a:endParaRPr lang="en-US" sz="1500" dirty="0">
                        <a:effectLst/>
                        <a:latin typeface="Calibri"/>
                        <a:ea typeface="Calibri"/>
                        <a:cs typeface="Times New Roman"/>
                      </a:endParaRPr>
                    </a:p>
                  </a:txBody>
                  <a:tcPr marL="68580" marR="68580" marT="0" marB="0"/>
                </a:tc>
              </a:tr>
              <a:tr h="1066800">
                <a:tc vMerge="1">
                  <a:txBody>
                    <a:bodyPr/>
                    <a:lstStyle/>
                    <a:p>
                      <a:pPr marL="0" marR="0" algn="l" defTabSz="914400" rtl="0" eaLnBrk="1" latinLnBrk="0" hangingPunct="1">
                        <a:lnSpc>
                          <a:spcPct val="115000"/>
                        </a:lnSpc>
                        <a:spcBef>
                          <a:spcPts val="0"/>
                        </a:spcBef>
                        <a:spcAft>
                          <a:spcPts val="0"/>
                        </a:spcAft>
                      </a:pPr>
                      <a:endParaRPr lang="en-US" sz="1100" b="1" kern="1200" dirty="0">
                        <a:solidFill>
                          <a:schemeClr val="lt1"/>
                        </a:solidFill>
                        <a:effectLst/>
                        <a:latin typeface="+mn-lt"/>
                        <a:ea typeface="+mn-ea"/>
                        <a:cs typeface="+mn-cs"/>
                      </a:endParaRPr>
                    </a:p>
                  </a:txBody>
                  <a:tcPr marL="68580" marR="68580" marT="0" marB="0"/>
                </a:tc>
                <a:tc>
                  <a:txBody>
                    <a:bodyPr/>
                    <a:lstStyle/>
                    <a:p>
                      <a:r>
                        <a:rPr lang="en-GB" sz="1500" dirty="0" smtClean="0"/>
                        <a:t>Public</a:t>
                      </a:r>
                      <a:r>
                        <a:rPr lang="en-GB" sz="1500" baseline="0" dirty="0" smtClean="0"/>
                        <a:t> Fora</a:t>
                      </a:r>
                      <a:endParaRPr lang="en-GB" sz="1500" dirty="0"/>
                    </a:p>
                  </a:txBody>
                  <a:tcPr marL="68580" marR="68580" marT="0" marB="0" anchor="ctr"/>
                </a:tc>
                <a:tc>
                  <a:txBody>
                    <a:bodyPr/>
                    <a:lstStyle/>
                    <a:p>
                      <a:pPr marL="0" marR="0" algn="r">
                        <a:lnSpc>
                          <a:spcPct val="115000"/>
                        </a:lnSpc>
                        <a:spcBef>
                          <a:spcPts val="0"/>
                        </a:spcBef>
                        <a:spcAft>
                          <a:spcPts val="0"/>
                        </a:spcAft>
                      </a:pPr>
                      <a:r>
                        <a:rPr lang="en-US" sz="1500" dirty="0" smtClean="0">
                          <a:effectLst/>
                          <a:latin typeface="Calibri"/>
                          <a:ea typeface="Calibri"/>
                          <a:cs typeface="Times New Roman"/>
                        </a:rPr>
                        <a:t>100,000.00</a:t>
                      </a:r>
                      <a:endParaRPr lang="en-US" sz="1500" dirty="0">
                        <a:effectLst/>
                        <a:latin typeface="Calibri"/>
                        <a:ea typeface="Calibri"/>
                        <a:cs typeface="Times New Roman"/>
                      </a:endParaRPr>
                    </a:p>
                  </a:txBody>
                  <a:tcPr marL="68580" marR="68580" marT="0" marB="0"/>
                </a:tc>
                <a:tc>
                  <a:txBody>
                    <a:bodyPr/>
                    <a:lstStyle/>
                    <a:p>
                      <a:pPr marL="0" marR="0" algn="r">
                        <a:lnSpc>
                          <a:spcPct val="115000"/>
                        </a:lnSpc>
                        <a:spcBef>
                          <a:spcPts val="0"/>
                        </a:spcBef>
                        <a:spcAft>
                          <a:spcPts val="0"/>
                        </a:spcAft>
                      </a:pPr>
                      <a:endParaRPr lang="en-US" sz="1500" dirty="0">
                        <a:effectLst/>
                        <a:latin typeface="Calibri"/>
                        <a:ea typeface="Calibri"/>
                        <a:cs typeface="Times New Roman"/>
                      </a:endParaRPr>
                    </a:p>
                  </a:txBody>
                  <a:tcPr marL="68580" marR="68580" marT="0" marB="0"/>
                </a:tc>
                <a:tc>
                  <a:txBody>
                    <a:bodyPr/>
                    <a:lstStyle/>
                    <a:p>
                      <a:pPr marL="0" marR="0" algn="r">
                        <a:lnSpc>
                          <a:spcPct val="115000"/>
                        </a:lnSpc>
                        <a:spcBef>
                          <a:spcPts val="0"/>
                        </a:spcBef>
                        <a:spcAft>
                          <a:spcPts val="0"/>
                        </a:spcAft>
                      </a:pPr>
                      <a:r>
                        <a:rPr lang="en-US" sz="1500" dirty="0" smtClean="0">
                          <a:effectLst/>
                          <a:latin typeface="Calibri"/>
                          <a:ea typeface="Calibri"/>
                          <a:cs typeface="Times New Roman"/>
                        </a:rPr>
                        <a:t>100,000.00</a:t>
                      </a:r>
                      <a:endParaRPr lang="en-US" sz="1500" dirty="0">
                        <a:effectLst/>
                        <a:latin typeface="Calibri"/>
                        <a:ea typeface="Calibri"/>
                        <a:cs typeface="Times New Roman"/>
                      </a:endParaRPr>
                    </a:p>
                  </a:txBody>
                  <a:tcPr marL="68580" marR="68580" marT="0" marB="0"/>
                </a:tc>
              </a:tr>
              <a:tr h="609600">
                <a:tc vMerge="1">
                  <a:txBody>
                    <a:bodyPr/>
                    <a:lstStyle/>
                    <a:p>
                      <a:pPr marL="0" marR="0" algn="l" defTabSz="914400" rtl="0" eaLnBrk="1" latinLnBrk="0" hangingPunct="1">
                        <a:lnSpc>
                          <a:spcPct val="115000"/>
                        </a:lnSpc>
                        <a:spcBef>
                          <a:spcPts val="0"/>
                        </a:spcBef>
                        <a:spcAft>
                          <a:spcPts val="0"/>
                        </a:spcAft>
                      </a:pPr>
                      <a:endParaRPr lang="en-US" sz="1100" b="1" kern="1200" dirty="0">
                        <a:solidFill>
                          <a:schemeClr val="lt1"/>
                        </a:solidFill>
                        <a:effectLst/>
                        <a:latin typeface="+mn-lt"/>
                        <a:ea typeface="+mn-ea"/>
                        <a:cs typeface="+mn-cs"/>
                      </a:endParaRPr>
                    </a:p>
                  </a:txBody>
                  <a:tcPr marL="68580" marR="68580" marT="0" marB="0"/>
                </a:tc>
                <a:tc>
                  <a:txBody>
                    <a:bodyPr/>
                    <a:lstStyle/>
                    <a:p>
                      <a:pPr marL="0" marR="0">
                        <a:lnSpc>
                          <a:spcPct val="115000"/>
                        </a:lnSpc>
                        <a:spcBef>
                          <a:spcPts val="0"/>
                        </a:spcBef>
                        <a:spcAft>
                          <a:spcPts val="0"/>
                        </a:spcAft>
                      </a:pPr>
                      <a:r>
                        <a:rPr lang="en-US" sz="1500" dirty="0" smtClean="0">
                          <a:solidFill>
                            <a:srgbClr val="000000"/>
                          </a:solidFill>
                          <a:effectLst/>
                          <a:latin typeface="+mj-lt"/>
                          <a:ea typeface="Calibri" panose="020F0502020204030204" pitchFamily="34" charset="0"/>
                          <a:cs typeface="Times New Roman" panose="02020603050405020304" pitchFamily="18" charset="0"/>
                        </a:rPr>
                        <a:t>Revision of Medium Term </a:t>
                      </a:r>
                      <a:r>
                        <a:rPr lang="en-US" sz="1500" dirty="0" err="1" smtClean="0">
                          <a:solidFill>
                            <a:srgbClr val="000000"/>
                          </a:solidFill>
                          <a:effectLst/>
                          <a:latin typeface="+mj-lt"/>
                          <a:ea typeface="Calibri" panose="020F0502020204030204" pitchFamily="34" charset="0"/>
                          <a:cs typeface="Times New Roman" panose="02020603050405020304" pitchFamily="18" charset="0"/>
                        </a:rPr>
                        <a:t>dev’t</a:t>
                      </a:r>
                      <a:r>
                        <a:rPr lang="en-US" sz="1500" dirty="0" smtClean="0">
                          <a:solidFill>
                            <a:srgbClr val="000000"/>
                          </a:solidFill>
                          <a:effectLst/>
                          <a:latin typeface="+mj-lt"/>
                          <a:ea typeface="Calibri" panose="020F0502020204030204" pitchFamily="34" charset="0"/>
                          <a:cs typeface="Times New Roman" panose="02020603050405020304" pitchFamily="18" charset="0"/>
                        </a:rPr>
                        <a:t> plan and Composite</a:t>
                      </a:r>
                      <a:r>
                        <a:rPr lang="en-US" sz="1500" baseline="0" dirty="0" smtClean="0">
                          <a:solidFill>
                            <a:srgbClr val="000000"/>
                          </a:solidFill>
                          <a:effectLst/>
                          <a:latin typeface="+mj-lt"/>
                          <a:ea typeface="Calibri" panose="020F0502020204030204" pitchFamily="34" charset="0"/>
                          <a:cs typeface="Times New Roman" panose="02020603050405020304" pitchFamily="18" charset="0"/>
                        </a:rPr>
                        <a:t> Budget</a:t>
                      </a:r>
                      <a:endParaRPr lang="en-US" sz="1500" dirty="0">
                        <a:solidFill>
                          <a:srgbClr val="000000"/>
                        </a:solidFill>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500" dirty="0" smtClean="0">
                          <a:effectLst/>
                          <a:latin typeface="Calibri"/>
                          <a:ea typeface="Calibri"/>
                          <a:cs typeface="Times New Roman"/>
                        </a:rPr>
                        <a:t>80,000.00</a:t>
                      </a:r>
                      <a:endParaRPr lang="en-US" sz="1500" dirty="0">
                        <a:effectLst/>
                        <a:latin typeface="Calibri"/>
                        <a:ea typeface="Calibri"/>
                        <a:cs typeface="Times New Roman"/>
                      </a:endParaRPr>
                    </a:p>
                  </a:txBody>
                  <a:tcPr marL="68580" marR="68580" marT="0" marB="0"/>
                </a:tc>
                <a:tc>
                  <a:txBody>
                    <a:bodyPr/>
                    <a:lstStyle/>
                    <a:p>
                      <a:pPr marL="0" marR="0" algn="r">
                        <a:lnSpc>
                          <a:spcPct val="115000"/>
                        </a:lnSpc>
                        <a:spcBef>
                          <a:spcPts val="0"/>
                        </a:spcBef>
                        <a:spcAft>
                          <a:spcPts val="0"/>
                        </a:spcAft>
                      </a:pPr>
                      <a:endParaRPr lang="en-US" sz="1500" dirty="0">
                        <a:effectLst/>
                        <a:latin typeface="Calibri"/>
                        <a:ea typeface="Calibri"/>
                        <a:cs typeface="Times New Roman"/>
                      </a:endParaRPr>
                    </a:p>
                  </a:txBody>
                  <a:tcPr marL="68580" marR="68580" marT="0" marB="0"/>
                </a:tc>
                <a:tc>
                  <a:txBody>
                    <a:bodyPr/>
                    <a:lstStyle/>
                    <a:p>
                      <a:pPr marL="0" marR="0" algn="r">
                        <a:lnSpc>
                          <a:spcPct val="115000"/>
                        </a:lnSpc>
                        <a:spcBef>
                          <a:spcPts val="0"/>
                        </a:spcBef>
                        <a:spcAft>
                          <a:spcPts val="0"/>
                        </a:spcAft>
                      </a:pPr>
                      <a:r>
                        <a:rPr lang="en-US" sz="1500" dirty="0" smtClean="0">
                          <a:effectLst/>
                          <a:latin typeface="Calibri"/>
                          <a:ea typeface="Calibri"/>
                          <a:cs typeface="Times New Roman"/>
                        </a:rPr>
                        <a:t>80,000.00</a:t>
                      </a:r>
                      <a:endParaRPr lang="en-US" sz="1500" dirty="0">
                        <a:effectLst/>
                        <a:latin typeface="Calibri"/>
                        <a:ea typeface="Calibri"/>
                        <a:cs typeface="Times New Roman"/>
                      </a:endParaRPr>
                    </a:p>
                  </a:txBody>
                  <a:tcPr marL="68580" marR="68580" marT="0" marB="0"/>
                </a:tc>
              </a:tr>
              <a:tr h="835406">
                <a:tc vMerge="1">
                  <a:txBody>
                    <a:bodyPr/>
                    <a:lstStyle/>
                    <a:p>
                      <a:pPr marL="0" marR="0" algn="l" defTabSz="914400" rtl="0" eaLnBrk="1" latinLnBrk="0" hangingPunct="1">
                        <a:lnSpc>
                          <a:spcPct val="115000"/>
                        </a:lnSpc>
                        <a:spcBef>
                          <a:spcPts val="0"/>
                        </a:spcBef>
                        <a:spcAft>
                          <a:spcPts val="0"/>
                        </a:spcAft>
                      </a:pPr>
                      <a:endParaRPr lang="en-US" sz="1100" b="1" kern="1200" dirty="0">
                        <a:solidFill>
                          <a:schemeClr val="lt1"/>
                        </a:solidFill>
                        <a:effectLst/>
                        <a:latin typeface="+mn-lt"/>
                        <a:ea typeface="+mn-ea"/>
                        <a:cs typeface="+mn-cs"/>
                      </a:endParaRPr>
                    </a:p>
                  </a:txBody>
                  <a:tcPr marL="68580" marR="68580" marT="0" marB="0"/>
                </a:tc>
                <a:tc>
                  <a:txBody>
                    <a:bodyPr/>
                    <a:lstStyle/>
                    <a:p>
                      <a:pPr marL="0" marR="0">
                        <a:lnSpc>
                          <a:spcPct val="115000"/>
                        </a:lnSpc>
                        <a:spcBef>
                          <a:spcPts val="0"/>
                        </a:spcBef>
                        <a:spcAft>
                          <a:spcPts val="0"/>
                        </a:spcAft>
                      </a:pPr>
                      <a:r>
                        <a:rPr lang="en-US" sz="1500" dirty="0" smtClean="0">
                          <a:solidFill>
                            <a:srgbClr val="000000"/>
                          </a:solidFill>
                          <a:effectLst/>
                          <a:latin typeface="+mj-lt"/>
                          <a:ea typeface="Calibri" panose="020F0502020204030204" pitchFamily="34" charset="0"/>
                          <a:cs typeface="Times New Roman" panose="02020603050405020304" pitchFamily="18" charset="0"/>
                        </a:rPr>
                        <a:t>Public Education on Revenue mobilization</a:t>
                      </a:r>
                      <a:endParaRPr lang="en-US" sz="1500" dirty="0">
                        <a:solidFill>
                          <a:srgbClr val="000000"/>
                        </a:solidFill>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15000"/>
                        </a:lnSpc>
                        <a:spcBef>
                          <a:spcPts val="0"/>
                        </a:spcBef>
                        <a:spcAft>
                          <a:spcPts val="0"/>
                        </a:spcAft>
                      </a:pPr>
                      <a:r>
                        <a:rPr lang="en-US" sz="1500" dirty="0" smtClean="0">
                          <a:effectLst/>
                          <a:latin typeface="Calibri"/>
                          <a:ea typeface="Calibri"/>
                          <a:cs typeface="Times New Roman"/>
                        </a:rPr>
                        <a:t>30,000.00</a:t>
                      </a:r>
                      <a:endParaRPr lang="en-US" sz="1500" dirty="0">
                        <a:effectLst/>
                        <a:latin typeface="Calibri"/>
                        <a:ea typeface="Calibri"/>
                        <a:cs typeface="Times New Roman"/>
                      </a:endParaRPr>
                    </a:p>
                  </a:txBody>
                  <a:tcPr marL="68580" marR="68580" marT="0" marB="0"/>
                </a:tc>
                <a:tc>
                  <a:txBody>
                    <a:bodyPr/>
                    <a:lstStyle/>
                    <a:p>
                      <a:pPr marL="0" marR="0" algn="r">
                        <a:lnSpc>
                          <a:spcPct val="115000"/>
                        </a:lnSpc>
                        <a:spcBef>
                          <a:spcPts val="0"/>
                        </a:spcBef>
                        <a:spcAft>
                          <a:spcPts val="0"/>
                        </a:spcAft>
                      </a:pPr>
                      <a:endParaRPr lang="en-US" sz="1500" dirty="0" smtClean="0">
                        <a:effectLst/>
                        <a:latin typeface="Calibri"/>
                        <a:ea typeface="Calibri"/>
                        <a:cs typeface="Times New Roman"/>
                      </a:endParaRPr>
                    </a:p>
                  </a:txBody>
                  <a:tcPr marL="68580" marR="68580" marT="0" marB="0"/>
                </a:tc>
                <a:tc>
                  <a:txBody>
                    <a:bodyPr/>
                    <a:lstStyle/>
                    <a:p>
                      <a:pPr marL="0" marR="0" algn="r">
                        <a:lnSpc>
                          <a:spcPct val="115000"/>
                        </a:lnSpc>
                        <a:spcBef>
                          <a:spcPts val="0"/>
                        </a:spcBef>
                        <a:spcAft>
                          <a:spcPts val="0"/>
                        </a:spcAft>
                      </a:pPr>
                      <a:r>
                        <a:rPr lang="en-US" sz="1500" dirty="0" smtClean="0">
                          <a:effectLst/>
                          <a:latin typeface="Calibri"/>
                          <a:ea typeface="Calibri"/>
                          <a:cs typeface="Times New Roman"/>
                        </a:rPr>
                        <a:t>30,000.00</a:t>
                      </a:r>
                      <a:endParaRPr lang="en-US" sz="1500" dirty="0">
                        <a:effectLst/>
                        <a:latin typeface="Calibri"/>
                        <a:ea typeface="Calibri"/>
                        <a:cs typeface="Times New Roman"/>
                      </a:endParaRPr>
                    </a:p>
                  </a:txBody>
                  <a:tcPr marL="68580" marR="68580" marT="0" marB="0"/>
                </a:tc>
              </a:tr>
            </a:tbl>
          </a:graphicData>
        </a:graphic>
      </p:graphicFrame>
      <p:sp>
        <p:nvSpPr>
          <p:cNvPr id="4" name="Slide Number Placeholder 3"/>
          <p:cNvSpPr>
            <a:spLocks noGrp="1"/>
          </p:cNvSpPr>
          <p:nvPr>
            <p:ph type="sldNum" sz="quarter" idx="12"/>
          </p:nvPr>
        </p:nvSpPr>
        <p:spPr/>
        <p:txBody>
          <a:bodyPr/>
          <a:lstStyle/>
          <a:p>
            <a:fld id="{571CD3C2-A472-4BA3-88D7-833F7D0C5725}" type="slidenum">
              <a:rPr lang="en-US" smtClean="0"/>
              <a:t>40</a:t>
            </a:fld>
            <a:endParaRPr lang="en-US"/>
          </a:p>
        </p:txBody>
      </p:sp>
    </p:spTree>
    <p:extLst>
      <p:ext uri="{BB962C8B-B14F-4D97-AF65-F5344CB8AC3E}">
        <p14:creationId xmlns:p14="http://schemas.microsoft.com/office/powerpoint/2010/main" val="25200425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229600" cy="457200"/>
          </a:xfrm>
        </p:spPr>
        <p:txBody>
          <a:bodyPr>
            <a:normAutofit/>
          </a:bodyPr>
          <a:lstStyle/>
          <a:p>
            <a:r>
              <a:rPr lang="en-GB" sz="2000" b="1" dirty="0" smtClean="0">
                <a:solidFill>
                  <a:srgbClr val="C00000"/>
                </a:solidFill>
                <a:effectLst>
                  <a:outerShdw blurRad="38100" dist="38100" dir="2700000" algn="tl">
                    <a:srgbClr val="000000">
                      <a:alpha val="43137"/>
                    </a:srgbClr>
                  </a:outerShdw>
                </a:effectLst>
              </a:rPr>
              <a:t>EXPENDITURE BY BUDGET PROGRAMME AND </a:t>
            </a:r>
            <a:r>
              <a:rPr lang="en-GB" sz="2000" b="1" dirty="0">
                <a:solidFill>
                  <a:srgbClr val="C00000"/>
                </a:solidFill>
                <a:effectLst>
                  <a:outerShdw blurRad="38100" dist="38100" dir="2700000" algn="tl">
                    <a:srgbClr val="000000">
                      <a:alpha val="43137"/>
                    </a:srgbClr>
                  </a:outerShdw>
                </a:effectLst>
              </a:rPr>
              <a:t>ECONOMIC </a:t>
            </a:r>
            <a:r>
              <a:rPr lang="en-GB" sz="2000" b="1" dirty="0" smtClean="0">
                <a:solidFill>
                  <a:srgbClr val="C00000"/>
                </a:solidFill>
                <a:effectLst>
                  <a:outerShdw blurRad="38100" dist="38100" dir="2700000" algn="tl">
                    <a:srgbClr val="000000">
                      <a:alpha val="43137"/>
                    </a:srgbClr>
                  </a:outerShdw>
                </a:effectLst>
              </a:rPr>
              <a:t>CLASSIFICATION </a:t>
            </a:r>
            <a:endParaRPr lang="en-US" sz="2400" b="1" dirty="0">
              <a:solidFill>
                <a:srgbClr val="C00000"/>
              </a:solidFill>
              <a:effectLst>
                <a:outerShdw blurRad="38100" dist="38100" dir="2700000" algn="tl">
                  <a:srgbClr val="000000">
                    <a:alpha val="43137"/>
                  </a:srgbClr>
                </a:outerShdw>
              </a:effectLst>
            </a:endParaRPr>
          </a:p>
        </p:txBody>
      </p:sp>
      <p:graphicFrame>
        <p:nvGraphicFramePr>
          <p:cNvPr id="3" name="Table 2"/>
          <p:cNvGraphicFramePr>
            <a:graphicFrameLocks noGrp="1"/>
          </p:cNvGraphicFramePr>
          <p:nvPr>
            <p:extLst>
              <p:ext uri="{D42A27DB-BD31-4B8C-83A1-F6EECF244321}">
                <p14:modId xmlns:p14="http://schemas.microsoft.com/office/powerpoint/2010/main" val="192698698"/>
              </p:ext>
            </p:extLst>
          </p:nvPr>
        </p:nvGraphicFramePr>
        <p:xfrm>
          <a:off x="533400" y="990600"/>
          <a:ext cx="8229601" cy="5511624"/>
        </p:xfrm>
        <a:graphic>
          <a:graphicData uri="http://schemas.openxmlformats.org/drawingml/2006/table">
            <a:tbl>
              <a:tblPr firstRow="1" firstCol="1" bandRow="1">
                <a:tableStyleId>{5940675A-B579-460E-94D1-54222C63F5DA}</a:tableStyleId>
              </a:tblPr>
              <a:tblGrid>
                <a:gridCol w="1604075"/>
                <a:gridCol w="3059366"/>
                <a:gridCol w="1097280"/>
                <a:gridCol w="1303020"/>
                <a:gridCol w="1165860"/>
              </a:tblGrid>
              <a:tr h="438370">
                <a:tc rowSpan="2">
                  <a:txBody>
                    <a:bodyPr/>
                    <a:lstStyle/>
                    <a:p>
                      <a:pPr marL="0" marR="0">
                        <a:lnSpc>
                          <a:spcPct val="115000"/>
                        </a:lnSpc>
                        <a:spcBef>
                          <a:spcPts val="0"/>
                        </a:spcBef>
                        <a:spcAft>
                          <a:spcPts val="0"/>
                        </a:spcAft>
                      </a:pPr>
                      <a:endParaRPr lang="en-US" sz="1600" dirty="0">
                        <a:effectLst/>
                      </a:endParaRPr>
                    </a:p>
                    <a:p>
                      <a:pPr marL="0" marR="0">
                        <a:lnSpc>
                          <a:spcPct val="115000"/>
                        </a:lnSpc>
                        <a:spcBef>
                          <a:spcPts val="0"/>
                        </a:spcBef>
                        <a:spcAft>
                          <a:spcPts val="0"/>
                        </a:spcAft>
                      </a:pPr>
                      <a:endParaRPr lang="en-US" sz="1600" dirty="0">
                        <a:effectLst/>
                      </a:endParaRPr>
                    </a:p>
                  </a:txBody>
                  <a:tcPr marL="68580" marR="68580" marT="0" marB="0"/>
                </a:tc>
                <a:tc rowSpan="2">
                  <a:txBody>
                    <a:bodyPr/>
                    <a:lstStyle/>
                    <a:p>
                      <a:pPr marL="0" marR="0">
                        <a:lnSpc>
                          <a:spcPct val="115000"/>
                        </a:lnSpc>
                        <a:spcBef>
                          <a:spcPts val="0"/>
                        </a:spcBef>
                        <a:spcAft>
                          <a:spcPts val="0"/>
                        </a:spcAft>
                      </a:pPr>
                      <a:r>
                        <a:rPr lang="en-US" sz="1600" dirty="0" smtClean="0">
                          <a:effectLst/>
                        </a:rPr>
                        <a:t>KEY</a:t>
                      </a:r>
                      <a:r>
                        <a:rPr lang="en-US" sz="1600" baseline="0" dirty="0" smtClean="0">
                          <a:effectLst/>
                        </a:rPr>
                        <a:t> PRIORITY PROJECT/ACTIVITY</a:t>
                      </a:r>
                      <a:endParaRPr lang="en-US" sz="1600" dirty="0">
                        <a:solidFill>
                          <a:schemeClr val="bg1"/>
                        </a:solidFill>
                        <a:effectLst/>
                        <a:latin typeface="Calibri"/>
                        <a:ea typeface="Calibri"/>
                        <a:cs typeface="Times New Roman"/>
                      </a:endParaRPr>
                    </a:p>
                  </a:txBody>
                  <a:tcPr marL="68580" marR="68580" marT="0" marB="0"/>
                </a:tc>
                <a:tc gridSpan="3">
                  <a:txBody>
                    <a:bodyPr/>
                    <a:lstStyle/>
                    <a:p>
                      <a:pPr marL="0" marR="0" algn="ctr">
                        <a:lnSpc>
                          <a:spcPct val="115000"/>
                        </a:lnSpc>
                        <a:spcBef>
                          <a:spcPts val="0"/>
                        </a:spcBef>
                        <a:spcAft>
                          <a:spcPts val="0"/>
                        </a:spcAft>
                      </a:pPr>
                      <a:r>
                        <a:rPr lang="en-US" sz="1600" dirty="0">
                          <a:effectLst/>
                        </a:rPr>
                        <a:t>AMOUNT GH¢</a:t>
                      </a:r>
                      <a:endParaRPr lang="en-US" sz="1600" dirty="0">
                        <a:effectLst/>
                        <a:latin typeface="Calibri"/>
                        <a:ea typeface="Calibri"/>
                        <a:cs typeface="Times New Roman"/>
                      </a:endParaRPr>
                    </a:p>
                  </a:txBody>
                  <a:tcPr marL="68580" marR="68580" marT="0" marB="0"/>
                </a:tc>
                <a:tc hMerge="1">
                  <a:txBody>
                    <a:bodyPr/>
                    <a:lstStyle/>
                    <a:p>
                      <a:endParaRPr lang="en-US"/>
                    </a:p>
                  </a:txBody>
                  <a:tcPr/>
                </a:tc>
                <a:tc hMerge="1">
                  <a:txBody>
                    <a:bodyPr/>
                    <a:lstStyle/>
                    <a:p>
                      <a:endParaRPr lang="en-US"/>
                    </a:p>
                  </a:txBody>
                  <a:tcPr/>
                </a:tc>
              </a:tr>
              <a:tr h="718935">
                <a:tc vMerge="1">
                  <a:txBody>
                    <a:bodyPr/>
                    <a:lstStyle/>
                    <a:p>
                      <a:endParaRPr lang="en-US"/>
                    </a:p>
                  </a:txBody>
                  <a:tcPr/>
                </a:tc>
                <a:tc vMerge="1">
                  <a:txBody>
                    <a:bodyPr/>
                    <a:lstStyle/>
                    <a:p>
                      <a:endParaRPr lang="en-US"/>
                    </a:p>
                  </a:txBody>
                  <a:tcPr/>
                </a:tc>
                <a:tc>
                  <a:txBody>
                    <a:bodyPr/>
                    <a:lstStyle/>
                    <a:p>
                      <a:pPr marL="0" marR="0">
                        <a:lnSpc>
                          <a:spcPct val="115000"/>
                        </a:lnSpc>
                        <a:spcBef>
                          <a:spcPts val="0"/>
                        </a:spcBef>
                        <a:spcAft>
                          <a:spcPts val="0"/>
                        </a:spcAft>
                      </a:pPr>
                      <a:r>
                        <a:rPr lang="en-US" sz="1600" dirty="0">
                          <a:effectLst/>
                        </a:rPr>
                        <a:t>GOODS &amp; SERVICE</a:t>
                      </a:r>
                      <a:endParaRPr lang="en-US" sz="16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dirty="0">
                          <a:effectLst/>
                        </a:rPr>
                        <a:t>CAPITAL INVESTMENT</a:t>
                      </a:r>
                      <a:endParaRPr lang="en-US" sz="16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600" dirty="0">
                          <a:effectLst/>
                        </a:rPr>
                        <a:t>TOTAL</a:t>
                      </a:r>
                      <a:endParaRPr lang="en-US" sz="1600" dirty="0">
                        <a:effectLst/>
                        <a:latin typeface="Calibri"/>
                        <a:ea typeface="Calibri"/>
                        <a:cs typeface="Times New Roman"/>
                      </a:endParaRPr>
                    </a:p>
                  </a:txBody>
                  <a:tcPr marL="68580" marR="68580" marT="0" marB="0"/>
                </a:tc>
              </a:tr>
              <a:tr h="868258">
                <a:tc rowSpan="5">
                  <a:txBody>
                    <a:bodyPr/>
                    <a:lstStyle/>
                    <a:p>
                      <a:pPr marL="0" marR="0" algn="l" defTabSz="914400" rtl="0" eaLnBrk="1" latinLnBrk="0" hangingPunct="1">
                        <a:lnSpc>
                          <a:spcPct val="115000"/>
                        </a:lnSpc>
                        <a:spcBef>
                          <a:spcPts val="0"/>
                        </a:spcBef>
                        <a:spcAft>
                          <a:spcPts val="0"/>
                        </a:spcAft>
                      </a:pPr>
                      <a:r>
                        <a:rPr lang="en-US" sz="1600" kern="1200" dirty="0" smtClean="0">
                          <a:effectLst/>
                        </a:rPr>
                        <a:t>SOCIAL</a:t>
                      </a:r>
                      <a:r>
                        <a:rPr lang="en-US" sz="1600" kern="1200" baseline="0" dirty="0" smtClean="0">
                          <a:effectLst/>
                        </a:rPr>
                        <a:t> SERVICES AND DELIVERY</a:t>
                      </a:r>
                      <a:endParaRPr lang="en-US" sz="1600" kern="1200" dirty="0" smtClean="0">
                        <a:effectLst/>
                      </a:endParaRPr>
                    </a:p>
                    <a:p>
                      <a:pPr marL="0" marR="0" algn="l" defTabSz="914400" rtl="0" eaLnBrk="1" latinLnBrk="0" hangingPunct="1">
                        <a:lnSpc>
                          <a:spcPct val="115000"/>
                        </a:lnSpc>
                        <a:spcBef>
                          <a:spcPts val="0"/>
                        </a:spcBef>
                        <a:spcAft>
                          <a:spcPts val="0"/>
                        </a:spcAft>
                      </a:pPr>
                      <a:r>
                        <a:rPr lang="en-US" sz="1600" kern="1200" dirty="0">
                          <a:effectLst/>
                        </a:rPr>
                        <a:t> </a:t>
                      </a:r>
                      <a:endParaRPr lang="en-US" sz="1600" kern="1200" dirty="0" smtClean="0">
                        <a:effectLst/>
                      </a:endParaRPr>
                    </a:p>
                    <a:p>
                      <a:pPr marL="0" marR="0" algn="l" defTabSz="914400" rtl="0" eaLnBrk="1" latinLnBrk="0" hangingPunct="1">
                        <a:lnSpc>
                          <a:spcPct val="115000"/>
                        </a:lnSpc>
                        <a:spcBef>
                          <a:spcPts val="0"/>
                        </a:spcBef>
                        <a:spcAft>
                          <a:spcPts val="0"/>
                        </a:spcAft>
                      </a:pPr>
                      <a:endParaRPr lang="en-US" sz="1600" kern="1200" dirty="0" smtClean="0">
                        <a:effectLst/>
                      </a:endParaRPr>
                    </a:p>
                    <a:p>
                      <a:pPr marL="0" marR="0" algn="l" defTabSz="914400" rtl="0" eaLnBrk="1" latinLnBrk="0" hangingPunct="1">
                        <a:lnSpc>
                          <a:spcPct val="115000"/>
                        </a:lnSpc>
                        <a:spcBef>
                          <a:spcPts val="0"/>
                        </a:spcBef>
                        <a:spcAft>
                          <a:spcPts val="0"/>
                        </a:spcAft>
                      </a:pPr>
                      <a:endParaRPr lang="en-US" sz="1600" kern="1200" dirty="0" smtClean="0">
                        <a:effectLst/>
                      </a:endParaRPr>
                    </a:p>
                    <a:p>
                      <a:pPr marL="0" marR="0" algn="l" defTabSz="914400" rtl="0" eaLnBrk="1" latinLnBrk="0" hangingPunct="1">
                        <a:lnSpc>
                          <a:spcPct val="115000"/>
                        </a:lnSpc>
                        <a:spcBef>
                          <a:spcPts val="0"/>
                        </a:spcBef>
                        <a:spcAft>
                          <a:spcPts val="0"/>
                        </a:spcAft>
                      </a:pPr>
                      <a:endParaRPr lang="en-US" sz="1600" kern="1200" dirty="0" smtClean="0">
                        <a:effectLst/>
                      </a:endParaRPr>
                    </a:p>
                    <a:p>
                      <a:pPr marL="0" marR="0" algn="l" defTabSz="914400" rtl="0" eaLnBrk="1" latinLnBrk="0" hangingPunct="1">
                        <a:lnSpc>
                          <a:spcPct val="115000"/>
                        </a:lnSpc>
                        <a:spcBef>
                          <a:spcPts val="0"/>
                        </a:spcBef>
                        <a:spcAft>
                          <a:spcPts val="0"/>
                        </a:spcAft>
                      </a:pPr>
                      <a:endParaRPr lang="en-US" sz="1600" kern="1200" dirty="0" smtClean="0">
                        <a:effectLst/>
                      </a:endParaRPr>
                    </a:p>
                    <a:p>
                      <a:pPr marL="0" marR="0" algn="l" defTabSz="914400" rtl="0" eaLnBrk="1" latinLnBrk="0" hangingPunct="1">
                        <a:lnSpc>
                          <a:spcPct val="115000"/>
                        </a:lnSpc>
                        <a:spcBef>
                          <a:spcPts val="0"/>
                        </a:spcBef>
                        <a:spcAft>
                          <a:spcPts val="0"/>
                        </a:spcAft>
                      </a:pPr>
                      <a:r>
                        <a:rPr lang="en-US" sz="1600" kern="1200" dirty="0">
                          <a:effectLst/>
                        </a:rPr>
                        <a:t> </a:t>
                      </a:r>
                    </a:p>
                    <a:p>
                      <a:pPr marL="0" marR="0" algn="l" defTabSz="914400" rtl="0" eaLnBrk="1" latinLnBrk="0" hangingPunct="1">
                        <a:lnSpc>
                          <a:spcPct val="115000"/>
                        </a:lnSpc>
                        <a:spcBef>
                          <a:spcPts val="0"/>
                        </a:spcBef>
                        <a:spcAft>
                          <a:spcPts val="0"/>
                        </a:spcAft>
                      </a:pPr>
                      <a:r>
                        <a:rPr lang="en-US" sz="1600" kern="1200" dirty="0">
                          <a:effectLst/>
                        </a:rPr>
                        <a:t> </a:t>
                      </a:r>
                    </a:p>
                    <a:p>
                      <a:pPr marL="0" marR="0" algn="l" defTabSz="914400" rtl="0" eaLnBrk="1" latinLnBrk="0" hangingPunct="1">
                        <a:lnSpc>
                          <a:spcPct val="115000"/>
                        </a:lnSpc>
                        <a:spcBef>
                          <a:spcPts val="0"/>
                        </a:spcBef>
                        <a:spcAft>
                          <a:spcPts val="0"/>
                        </a:spcAft>
                      </a:pPr>
                      <a:r>
                        <a:rPr lang="en-US" sz="1600" kern="1200" dirty="0">
                          <a:effectLst/>
                        </a:rPr>
                        <a:t> </a:t>
                      </a:r>
                    </a:p>
                    <a:p>
                      <a:pPr marL="0" marR="0" algn="l" defTabSz="914400" rtl="0" eaLnBrk="1" latinLnBrk="0" hangingPunct="1">
                        <a:lnSpc>
                          <a:spcPct val="115000"/>
                        </a:lnSpc>
                        <a:spcBef>
                          <a:spcPts val="0"/>
                        </a:spcBef>
                        <a:spcAft>
                          <a:spcPts val="0"/>
                        </a:spcAft>
                      </a:pPr>
                      <a:r>
                        <a:rPr lang="en-US" sz="1600" kern="1200" dirty="0">
                          <a:effectLst/>
                        </a:rPr>
                        <a:t> </a:t>
                      </a:r>
                      <a:endParaRPr lang="en-US" sz="1600" b="1" kern="1200" dirty="0">
                        <a:solidFill>
                          <a:schemeClr val="lt1"/>
                        </a:solidFill>
                        <a:effectLst/>
                        <a:latin typeface="+mn-lt"/>
                        <a:ea typeface="+mn-ea"/>
                        <a:cs typeface="+mn-cs"/>
                      </a:endParaRPr>
                    </a:p>
                  </a:txBody>
                  <a:tcPr marL="68580" marR="68580" marT="0" marB="0"/>
                </a:tc>
                <a:tc>
                  <a:txBody>
                    <a:bodyPr/>
                    <a:lstStyle/>
                    <a:p>
                      <a:pPr marL="0" marR="0">
                        <a:lnSpc>
                          <a:spcPct val="115000"/>
                        </a:lnSpc>
                        <a:spcBef>
                          <a:spcPts val="0"/>
                        </a:spcBef>
                        <a:spcAft>
                          <a:spcPts val="0"/>
                        </a:spcAft>
                      </a:pPr>
                      <a:r>
                        <a:rPr lang="en-US" sz="1600" dirty="0" smtClean="0">
                          <a:solidFill>
                            <a:srgbClr val="000000"/>
                          </a:solidFill>
                          <a:effectLst/>
                          <a:latin typeface="+mj-lt"/>
                          <a:ea typeface="Calibri" panose="020F0502020204030204" pitchFamily="34" charset="0"/>
                          <a:cs typeface="Times New Roman" panose="02020603050405020304" pitchFamily="18" charset="0"/>
                        </a:rPr>
                        <a:t>Construction of 1 3 Unit Block with Ancillary Facility at </a:t>
                      </a:r>
                      <a:r>
                        <a:rPr lang="en-US" sz="1600" dirty="0" err="1" smtClean="0">
                          <a:solidFill>
                            <a:srgbClr val="000000"/>
                          </a:solidFill>
                          <a:effectLst/>
                          <a:latin typeface="+mj-lt"/>
                          <a:ea typeface="Calibri" panose="020F0502020204030204" pitchFamily="34" charset="0"/>
                          <a:cs typeface="Times New Roman" panose="02020603050405020304" pitchFamily="18" charset="0"/>
                        </a:rPr>
                        <a:t>Ohenenkwanta</a:t>
                      </a:r>
                      <a:endParaRPr lang="en-US" sz="1600" dirty="0">
                        <a:solidFill>
                          <a:srgbClr val="000000"/>
                        </a:solidFill>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0"/>
                        </a:spcAft>
                      </a:pPr>
                      <a:endParaRPr lang="en-US" sz="16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600" dirty="0" smtClean="0">
                          <a:effectLst/>
                          <a:latin typeface="Calibri"/>
                          <a:ea typeface="Calibri"/>
                          <a:cs typeface="Times New Roman"/>
                        </a:rPr>
                        <a:t>393,000.00</a:t>
                      </a:r>
                      <a:endParaRPr lang="en-US" sz="16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600" dirty="0" smtClean="0">
                          <a:effectLst/>
                          <a:latin typeface="Calibri"/>
                          <a:ea typeface="Calibri"/>
                          <a:cs typeface="Times New Roman"/>
                        </a:rPr>
                        <a:t>393,000.00</a:t>
                      </a:r>
                      <a:endParaRPr lang="en-US" sz="1600" dirty="0">
                        <a:effectLst/>
                        <a:latin typeface="Calibri"/>
                        <a:ea typeface="Calibri"/>
                        <a:cs typeface="Times New Roman"/>
                      </a:endParaRPr>
                    </a:p>
                  </a:txBody>
                  <a:tcPr marL="68580" marR="68580" marT="0" marB="0"/>
                </a:tc>
              </a:tr>
              <a:tr h="918047">
                <a:tc vMerge="1">
                  <a:txBody>
                    <a:bodyPr/>
                    <a:lstStyle/>
                    <a:p>
                      <a:pPr marL="0" marR="0" algn="l" defTabSz="914400" rtl="0" eaLnBrk="1" latinLnBrk="0" hangingPunct="1">
                        <a:lnSpc>
                          <a:spcPct val="115000"/>
                        </a:lnSpc>
                        <a:spcBef>
                          <a:spcPts val="0"/>
                        </a:spcBef>
                        <a:spcAft>
                          <a:spcPts val="0"/>
                        </a:spcAft>
                      </a:pPr>
                      <a:endParaRPr lang="en-US" sz="1100" b="1" kern="1200" dirty="0">
                        <a:solidFill>
                          <a:schemeClr val="lt1"/>
                        </a:solidFill>
                        <a:effectLst/>
                        <a:latin typeface="+mn-lt"/>
                        <a:ea typeface="+mn-ea"/>
                        <a:cs typeface="+mn-cs"/>
                      </a:endParaRPr>
                    </a:p>
                  </a:txBody>
                  <a:tcPr marL="68580" marR="68580" marT="0" marB="0"/>
                </a:tc>
                <a:tc>
                  <a:txBody>
                    <a:bodyPr/>
                    <a:lstStyle/>
                    <a:p>
                      <a:r>
                        <a:rPr lang="en-GB" sz="1600" dirty="0" smtClean="0"/>
                        <a:t>Completion of Pavilions</a:t>
                      </a:r>
                      <a:r>
                        <a:rPr lang="en-GB" sz="1600" baseline="0" dirty="0" smtClean="0"/>
                        <a:t> at St. Marys and Wesley High SHS</a:t>
                      </a:r>
                      <a:endParaRPr lang="en-GB" sz="1600" dirty="0"/>
                    </a:p>
                  </a:txBody>
                  <a:tcPr marL="68580" marR="68580" marT="0" marB="0" anchor="ctr"/>
                </a:tc>
                <a:tc>
                  <a:txBody>
                    <a:bodyPr/>
                    <a:lstStyle/>
                    <a:p>
                      <a:pPr marL="0" marR="0">
                        <a:lnSpc>
                          <a:spcPct val="115000"/>
                        </a:lnSpc>
                        <a:spcBef>
                          <a:spcPts val="0"/>
                        </a:spcBef>
                        <a:spcAft>
                          <a:spcPts val="0"/>
                        </a:spcAft>
                      </a:pPr>
                      <a:endParaRPr lang="en-US" sz="16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600" dirty="0" smtClean="0">
                          <a:effectLst/>
                          <a:latin typeface="Calibri"/>
                          <a:ea typeface="Calibri"/>
                          <a:cs typeface="Times New Roman"/>
                        </a:rPr>
                        <a:t>100,000.00</a:t>
                      </a:r>
                      <a:endParaRPr lang="en-US" sz="16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600" dirty="0" smtClean="0">
                          <a:effectLst/>
                          <a:latin typeface="Calibri"/>
                          <a:ea typeface="Calibri"/>
                          <a:cs typeface="Times New Roman"/>
                        </a:rPr>
                        <a:t>100,000.00</a:t>
                      </a:r>
                      <a:endParaRPr lang="en-US" sz="1600" dirty="0">
                        <a:effectLst/>
                        <a:latin typeface="Calibri"/>
                        <a:ea typeface="Calibri"/>
                        <a:cs typeface="Times New Roman"/>
                      </a:endParaRPr>
                    </a:p>
                  </a:txBody>
                  <a:tcPr marL="68580" marR="68580" marT="0" marB="0"/>
                </a:tc>
              </a:tr>
              <a:tr h="629279">
                <a:tc vMerge="1">
                  <a:txBody>
                    <a:bodyPr/>
                    <a:lstStyle/>
                    <a:p>
                      <a:pPr marL="0" marR="0" algn="l" defTabSz="914400" rtl="0" eaLnBrk="1" latinLnBrk="0" hangingPunct="1">
                        <a:lnSpc>
                          <a:spcPct val="115000"/>
                        </a:lnSpc>
                        <a:spcBef>
                          <a:spcPts val="0"/>
                        </a:spcBef>
                        <a:spcAft>
                          <a:spcPts val="0"/>
                        </a:spcAft>
                      </a:pPr>
                      <a:endParaRPr lang="en-US" sz="1100" b="1" kern="1200" dirty="0">
                        <a:solidFill>
                          <a:schemeClr val="lt1"/>
                        </a:solidFill>
                        <a:effectLst/>
                        <a:latin typeface="+mn-lt"/>
                        <a:ea typeface="+mn-ea"/>
                        <a:cs typeface="+mn-cs"/>
                      </a:endParaRPr>
                    </a:p>
                  </a:txBody>
                  <a:tcPr marL="68580" marR="68580" marT="0" marB="0"/>
                </a:tc>
                <a:tc>
                  <a:txBody>
                    <a:bodyPr/>
                    <a:lstStyle/>
                    <a:p>
                      <a:pPr marL="0" marR="0">
                        <a:lnSpc>
                          <a:spcPct val="115000"/>
                        </a:lnSpc>
                        <a:spcBef>
                          <a:spcPts val="0"/>
                        </a:spcBef>
                        <a:spcAft>
                          <a:spcPts val="0"/>
                        </a:spcAft>
                      </a:pPr>
                      <a:r>
                        <a:rPr lang="en-US" sz="1600" dirty="0" smtClean="0">
                          <a:solidFill>
                            <a:srgbClr val="000000"/>
                          </a:solidFill>
                          <a:effectLst/>
                          <a:latin typeface="+mj-lt"/>
                          <a:ea typeface="Calibri" panose="020F0502020204030204" pitchFamily="34" charset="0"/>
                          <a:cs typeface="Times New Roman" panose="02020603050405020304" pitchFamily="18" charset="0"/>
                        </a:rPr>
                        <a:t>Provision of Educational Furniture</a:t>
                      </a:r>
                      <a:endParaRPr lang="en-US" sz="1600" dirty="0">
                        <a:solidFill>
                          <a:srgbClr val="000000"/>
                        </a:solidFill>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0"/>
                        </a:spcAft>
                      </a:pPr>
                      <a:endParaRPr lang="en-US" sz="16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600" dirty="0" smtClean="0">
                          <a:effectLst/>
                          <a:latin typeface="Calibri"/>
                          <a:ea typeface="Calibri"/>
                          <a:cs typeface="Times New Roman"/>
                        </a:rPr>
                        <a:t>100,0000.00</a:t>
                      </a:r>
                      <a:endParaRPr lang="en-US" sz="16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600" dirty="0" smtClean="0">
                          <a:effectLst/>
                          <a:latin typeface="Calibri"/>
                          <a:ea typeface="Calibri"/>
                          <a:cs typeface="Times New Roman"/>
                        </a:rPr>
                        <a:t>100,0000.00</a:t>
                      </a:r>
                      <a:endParaRPr lang="en-US" sz="1600" dirty="0">
                        <a:effectLst/>
                        <a:latin typeface="Calibri"/>
                        <a:ea typeface="Calibri"/>
                        <a:cs typeface="Times New Roman"/>
                      </a:endParaRPr>
                    </a:p>
                  </a:txBody>
                  <a:tcPr marL="68580" marR="68580" marT="0" marB="0"/>
                </a:tc>
              </a:tr>
              <a:tr h="836208">
                <a:tc vMerge="1">
                  <a:txBody>
                    <a:bodyPr/>
                    <a:lstStyle/>
                    <a:p>
                      <a:pPr marL="0" marR="0" algn="l" defTabSz="914400" rtl="0" eaLnBrk="1" latinLnBrk="0" hangingPunct="1">
                        <a:lnSpc>
                          <a:spcPct val="115000"/>
                        </a:lnSpc>
                        <a:spcBef>
                          <a:spcPts val="0"/>
                        </a:spcBef>
                        <a:spcAft>
                          <a:spcPts val="0"/>
                        </a:spcAft>
                      </a:pPr>
                      <a:endParaRPr lang="en-US" sz="1100" b="1" kern="1200" dirty="0">
                        <a:solidFill>
                          <a:schemeClr val="lt1"/>
                        </a:solidFill>
                        <a:effectLst/>
                        <a:latin typeface="+mn-lt"/>
                        <a:ea typeface="+mn-ea"/>
                        <a:cs typeface="+mn-cs"/>
                      </a:endParaRPr>
                    </a:p>
                  </a:txBody>
                  <a:tcPr marL="68580" marR="68580" marT="0" marB="0"/>
                </a:tc>
                <a:tc>
                  <a:txBody>
                    <a:bodyPr/>
                    <a:lstStyle/>
                    <a:p>
                      <a:pPr marL="0" marR="0">
                        <a:lnSpc>
                          <a:spcPct val="115000"/>
                        </a:lnSpc>
                        <a:spcBef>
                          <a:spcPts val="0"/>
                        </a:spcBef>
                        <a:spcAft>
                          <a:spcPts val="0"/>
                        </a:spcAft>
                      </a:pPr>
                      <a:r>
                        <a:rPr lang="en-US" sz="1600" dirty="0" smtClean="0">
                          <a:solidFill>
                            <a:srgbClr val="000000"/>
                          </a:solidFill>
                          <a:effectLst/>
                          <a:latin typeface="+mj-lt"/>
                          <a:ea typeface="Calibri" panose="020F0502020204030204" pitchFamily="34" charset="0"/>
                          <a:cs typeface="Times New Roman" panose="02020603050405020304" pitchFamily="18" charset="0"/>
                        </a:rPr>
                        <a:t>Municipal</a:t>
                      </a:r>
                      <a:r>
                        <a:rPr lang="en-US" sz="1600" baseline="0" dirty="0" smtClean="0">
                          <a:solidFill>
                            <a:srgbClr val="000000"/>
                          </a:solidFill>
                          <a:effectLst/>
                          <a:latin typeface="+mj-lt"/>
                          <a:ea typeface="Calibri" panose="020F0502020204030204" pitchFamily="34" charset="0"/>
                          <a:cs typeface="Times New Roman" panose="02020603050405020304" pitchFamily="18" charset="0"/>
                        </a:rPr>
                        <a:t> Education fund</a:t>
                      </a:r>
                      <a:endParaRPr lang="en-US" sz="1600" dirty="0">
                        <a:solidFill>
                          <a:srgbClr val="000000"/>
                        </a:solidFill>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0"/>
                        </a:spcAft>
                      </a:pPr>
                      <a:r>
                        <a:rPr lang="en-US" sz="1600" dirty="0" smtClean="0">
                          <a:effectLst/>
                          <a:latin typeface="Calibri"/>
                          <a:ea typeface="Calibri"/>
                          <a:cs typeface="Times New Roman"/>
                        </a:rPr>
                        <a:t>82,127.20</a:t>
                      </a:r>
                      <a:endParaRPr lang="en-US" sz="16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endParaRPr lang="en-US" sz="1600" dirty="0" smtClean="0">
                        <a:effectLst/>
                        <a:latin typeface="Calibri"/>
                        <a:ea typeface="Calibri"/>
                        <a:cs typeface="Times New Roman"/>
                      </a:endParaRPr>
                    </a:p>
                  </a:txBody>
                  <a:tcPr marL="68580" marR="68580" marT="0" marB="0"/>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600" dirty="0" smtClean="0">
                          <a:effectLst/>
                          <a:latin typeface="+mn-lt"/>
                          <a:ea typeface="Calibri"/>
                          <a:cs typeface="Times New Roman"/>
                        </a:rPr>
                        <a:t>82,127.20</a:t>
                      </a:r>
                    </a:p>
                    <a:p>
                      <a:pPr marL="0" marR="0">
                        <a:lnSpc>
                          <a:spcPct val="115000"/>
                        </a:lnSpc>
                        <a:spcBef>
                          <a:spcPts val="0"/>
                        </a:spcBef>
                        <a:spcAft>
                          <a:spcPts val="0"/>
                        </a:spcAft>
                      </a:pPr>
                      <a:endParaRPr lang="en-US" sz="1600" dirty="0" smtClean="0">
                        <a:effectLst/>
                        <a:latin typeface="Calibri"/>
                        <a:ea typeface="Calibri"/>
                        <a:cs typeface="Times New Roman"/>
                      </a:endParaRPr>
                    </a:p>
                  </a:txBody>
                  <a:tcPr marL="68580" marR="68580" marT="0" marB="0"/>
                </a:tc>
              </a:tr>
              <a:tr h="1102527">
                <a:tc vMerge="1">
                  <a:txBody>
                    <a:bodyPr/>
                    <a:lstStyle/>
                    <a:p>
                      <a:pPr marL="0" marR="0" algn="l" defTabSz="914400" rtl="0" eaLnBrk="1" latinLnBrk="0" hangingPunct="1">
                        <a:lnSpc>
                          <a:spcPct val="115000"/>
                        </a:lnSpc>
                        <a:spcBef>
                          <a:spcPts val="0"/>
                        </a:spcBef>
                        <a:spcAft>
                          <a:spcPts val="0"/>
                        </a:spcAft>
                      </a:pPr>
                      <a:endParaRPr lang="en-US" sz="1100" b="1" kern="1200" dirty="0">
                        <a:solidFill>
                          <a:schemeClr val="lt1"/>
                        </a:solidFill>
                        <a:effectLst/>
                        <a:latin typeface="+mn-lt"/>
                        <a:ea typeface="+mn-ea"/>
                        <a:cs typeface="+mn-cs"/>
                      </a:endParaRPr>
                    </a:p>
                  </a:txBody>
                  <a:tcPr marL="68580" marR="68580" marT="0" marB="0"/>
                </a:tc>
                <a:tc>
                  <a:txBody>
                    <a:bodyPr/>
                    <a:lstStyle/>
                    <a:p>
                      <a:pPr marL="0" marR="0">
                        <a:lnSpc>
                          <a:spcPct val="115000"/>
                        </a:lnSpc>
                        <a:spcBef>
                          <a:spcPts val="0"/>
                        </a:spcBef>
                        <a:spcAft>
                          <a:spcPts val="0"/>
                        </a:spcAft>
                      </a:pPr>
                      <a:r>
                        <a:rPr lang="en-US" sz="1600" dirty="0" smtClean="0">
                          <a:solidFill>
                            <a:srgbClr val="000000"/>
                          </a:solidFill>
                          <a:effectLst/>
                          <a:latin typeface="+mj-lt"/>
                          <a:ea typeface="Calibri" panose="020F0502020204030204" pitchFamily="34" charset="0"/>
                          <a:cs typeface="Times New Roman" panose="02020603050405020304" pitchFamily="18" charset="0"/>
                        </a:rPr>
                        <a:t>Construction of School Buildings</a:t>
                      </a:r>
                      <a:endParaRPr lang="en-US" sz="1600" dirty="0">
                        <a:solidFill>
                          <a:srgbClr val="000000"/>
                        </a:solidFill>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0"/>
                        </a:spcAft>
                      </a:pPr>
                      <a:endParaRPr lang="en-US" sz="16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600" dirty="0" smtClean="0">
                          <a:effectLst/>
                          <a:latin typeface="Calibri"/>
                          <a:ea typeface="Calibri"/>
                          <a:cs typeface="Times New Roman"/>
                        </a:rPr>
                        <a:t>601,499.34</a:t>
                      </a:r>
                      <a:endParaRPr lang="en-US" sz="16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600" dirty="0" smtClean="0">
                          <a:effectLst/>
                          <a:latin typeface="Calibri"/>
                          <a:ea typeface="Calibri"/>
                          <a:cs typeface="Times New Roman"/>
                        </a:rPr>
                        <a:t>601,499.34</a:t>
                      </a:r>
                      <a:endParaRPr lang="en-US" sz="1600" dirty="0">
                        <a:effectLst/>
                        <a:latin typeface="Calibri"/>
                        <a:ea typeface="Calibri"/>
                        <a:cs typeface="Times New Roman"/>
                      </a:endParaRPr>
                    </a:p>
                  </a:txBody>
                  <a:tcPr marL="68580" marR="68580" marT="0" marB="0"/>
                </a:tc>
              </a:tr>
            </a:tbl>
          </a:graphicData>
        </a:graphic>
      </p:graphicFrame>
      <p:sp>
        <p:nvSpPr>
          <p:cNvPr id="4" name="Slide Number Placeholder 3"/>
          <p:cNvSpPr>
            <a:spLocks noGrp="1"/>
          </p:cNvSpPr>
          <p:nvPr>
            <p:ph type="sldNum" sz="quarter" idx="12"/>
          </p:nvPr>
        </p:nvSpPr>
        <p:spPr/>
        <p:txBody>
          <a:bodyPr/>
          <a:lstStyle/>
          <a:p>
            <a:fld id="{571CD3C2-A472-4BA3-88D7-833F7D0C5725}" type="slidenum">
              <a:rPr lang="en-US" smtClean="0"/>
              <a:t>41</a:t>
            </a:fld>
            <a:endParaRPr lang="en-US"/>
          </a:p>
        </p:txBody>
      </p:sp>
    </p:spTree>
    <p:extLst>
      <p:ext uri="{BB962C8B-B14F-4D97-AF65-F5344CB8AC3E}">
        <p14:creationId xmlns:p14="http://schemas.microsoft.com/office/powerpoint/2010/main" val="43757745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3583261341"/>
              </p:ext>
            </p:extLst>
          </p:nvPr>
        </p:nvGraphicFramePr>
        <p:xfrm>
          <a:off x="152400" y="381000"/>
          <a:ext cx="8991600" cy="5732401"/>
        </p:xfrm>
        <a:graphic>
          <a:graphicData uri="http://schemas.openxmlformats.org/drawingml/2006/table">
            <a:tbl>
              <a:tblPr firstRow="1" firstCol="1" bandRow="1">
                <a:tableStyleId>{5940675A-B579-460E-94D1-54222C63F5DA}</a:tableStyleId>
              </a:tblPr>
              <a:tblGrid>
                <a:gridCol w="1982830"/>
                <a:gridCol w="3010965"/>
                <a:gridCol w="1178405"/>
                <a:gridCol w="1447800"/>
                <a:gridCol w="1371600"/>
              </a:tblGrid>
              <a:tr h="814784">
                <a:tc rowSpan="2">
                  <a:txBody>
                    <a:bodyPr/>
                    <a:lstStyle/>
                    <a:p>
                      <a:pPr marL="0" marR="0">
                        <a:lnSpc>
                          <a:spcPct val="115000"/>
                        </a:lnSpc>
                        <a:spcBef>
                          <a:spcPts val="0"/>
                        </a:spcBef>
                        <a:spcAft>
                          <a:spcPts val="0"/>
                        </a:spcAft>
                      </a:pPr>
                      <a:r>
                        <a:rPr lang="en-US" sz="1800" b="1" dirty="0">
                          <a:effectLst/>
                        </a:rPr>
                        <a:t>BUDGET </a:t>
                      </a:r>
                      <a:r>
                        <a:rPr lang="en-US" sz="1800" b="1" dirty="0" smtClean="0">
                          <a:effectLst/>
                        </a:rPr>
                        <a:t>PROGRAMME</a:t>
                      </a:r>
                      <a:endParaRPr lang="en-US" sz="1800" b="1" dirty="0">
                        <a:effectLst/>
                        <a:latin typeface="Calibri"/>
                        <a:ea typeface="Calibri"/>
                        <a:cs typeface="Times New Roman"/>
                      </a:endParaRPr>
                    </a:p>
                  </a:txBody>
                  <a:tcPr marL="68580" marR="68580" marT="0" marB="0"/>
                </a:tc>
                <a:tc rowSpan="2">
                  <a:txBody>
                    <a:bodyPr/>
                    <a:lstStyle/>
                    <a:p>
                      <a:pPr marL="0" marR="0">
                        <a:lnSpc>
                          <a:spcPct val="115000"/>
                        </a:lnSpc>
                        <a:spcBef>
                          <a:spcPts val="0"/>
                        </a:spcBef>
                        <a:spcAft>
                          <a:spcPts val="0"/>
                        </a:spcAft>
                      </a:pPr>
                      <a:endParaRPr lang="en-US" sz="1800" b="1" dirty="0" smtClean="0">
                        <a:effectLst/>
                      </a:endParaRPr>
                    </a:p>
                    <a:p>
                      <a:pPr marL="0" marR="0">
                        <a:lnSpc>
                          <a:spcPct val="115000"/>
                        </a:lnSpc>
                        <a:spcBef>
                          <a:spcPts val="0"/>
                        </a:spcBef>
                        <a:spcAft>
                          <a:spcPts val="0"/>
                        </a:spcAft>
                      </a:pPr>
                      <a:r>
                        <a:rPr lang="en-US" sz="1800" b="1" dirty="0" smtClean="0">
                          <a:effectLst/>
                        </a:rPr>
                        <a:t>KEY</a:t>
                      </a:r>
                      <a:r>
                        <a:rPr lang="en-US" sz="1800" b="1" baseline="0" dirty="0" smtClean="0">
                          <a:effectLst/>
                        </a:rPr>
                        <a:t> PRIORITY PROJECT/ACTIVITY</a:t>
                      </a:r>
                      <a:endParaRPr lang="en-US" sz="1800" b="1" dirty="0">
                        <a:solidFill>
                          <a:schemeClr val="tx1"/>
                        </a:solidFill>
                        <a:effectLst/>
                        <a:latin typeface="Calibri"/>
                        <a:ea typeface="Calibri"/>
                        <a:cs typeface="Times New Roman"/>
                      </a:endParaRPr>
                    </a:p>
                  </a:txBody>
                  <a:tcPr marL="68580" marR="68580" marT="0" marB="0"/>
                </a:tc>
                <a:tc gridSpan="3">
                  <a:txBody>
                    <a:bodyPr/>
                    <a:lstStyle/>
                    <a:p>
                      <a:pPr marL="0" marR="0" algn="ctr">
                        <a:lnSpc>
                          <a:spcPct val="115000"/>
                        </a:lnSpc>
                        <a:spcBef>
                          <a:spcPts val="0"/>
                        </a:spcBef>
                        <a:spcAft>
                          <a:spcPts val="0"/>
                        </a:spcAft>
                      </a:pPr>
                      <a:r>
                        <a:rPr lang="en-US" sz="1500" b="1" dirty="0">
                          <a:effectLst/>
                        </a:rPr>
                        <a:t>AMOUNT GH¢</a:t>
                      </a:r>
                      <a:endParaRPr lang="en-US" sz="1500" b="1" dirty="0">
                        <a:effectLst/>
                        <a:latin typeface="Calibri"/>
                        <a:ea typeface="Calibri"/>
                        <a:cs typeface="Times New Roman"/>
                      </a:endParaRPr>
                    </a:p>
                  </a:txBody>
                  <a:tcPr marL="68580" marR="68580" marT="0" marB="0"/>
                </a:tc>
                <a:tc hMerge="1">
                  <a:txBody>
                    <a:bodyPr/>
                    <a:lstStyle/>
                    <a:p>
                      <a:endParaRPr lang="en-US"/>
                    </a:p>
                  </a:txBody>
                  <a:tcPr/>
                </a:tc>
                <a:tc hMerge="1">
                  <a:txBody>
                    <a:bodyPr/>
                    <a:lstStyle/>
                    <a:p>
                      <a:endParaRPr lang="en-US"/>
                    </a:p>
                  </a:txBody>
                  <a:tcPr/>
                </a:tc>
              </a:tr>
              <a:tr h="978076">
                <a:tc vMerge="1">
                  <a:txBody>
                    <a:bodyPr/>
                    <a:lstStyle/>
                    <a:p>
                      <a:endParaRPr lang="en-US"/>
                    </a:p>
                  </a:txBody>
                  <a:tcPr/>
                </a:tc>
                <a:tc vMerge="1">
                  <a:txBody>
                    <a:bodyPr/>
                    <a:lstStyle/>
                    <a:p>
                      <a:endParaRPr lang="en-US"/>
                    </a:p>
                  </a:txBody>
                  <a:tcPr/>
                </a:tc>
                <a:tc>
                  <a:txBody>
                    <a:bodyPr/>
                    <a:lstStyle/>
                    <a:p>
                      <a:pPr marL="0" marR="0">
                        <a:lnSpc>
                          <a:spcPct val="115000"/>
                        </a:lnSpc>
                        <a:spcBef>
                          <a:spcPts val="0"/>
                        </a:spcBef>
                        <a:spcAft>
                          <a:spcPts val="0"/>
                        </a:spcAft>
                      </a:pPr>
                      <a:r>
                        <a:rPr lang="en-US" sz="1800" b="1" dirty="0">
                          <a:effectLst/>
                        </a:rPr>
                        <a:t>GOODS &amp; SERVICE</a:t>
                      </a:r>
                      <a:endParaRPr lang="en-US" sz="1800" b="1"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800" b="1" dirty="0">
                          <a:effectLst/>
                        </a:rPr>
                        <a:t>CAPITAL INVESTMENT</a:t>
                      </a:r>
                      <a:endParaRPr lang="en-US" sz="1800" b="1"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800" b="1" dirty="0">
                          <a:effectLst/>
                        </a:rPr>
                        <a:t>TOTAL</a:t>
                      </a:r>
                      <a:endParaRPr lang="en-US" sz="1800" b="1" dirty="0">
                        <a:effectLst/>
                        <a:latin typeface="Calibri"/>
                        <a:ea typeface="Calibri"/>
                        <a:cs typeface="Times New Roman"/>
                      </a:endParaRPr>
                    </a:p>
                  </a:txBody>
                  <a:tcPr marL="68580" marR="68580" marT="0" marB="0"/>
                </a:tc>
              </a:tr>
              <a:tr h="721995">
                <a:tc rowSpan="3">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2000" kern="1200" dirty="0" smtClean="0">
                          <a:effectLst/>
                        </a:rPr>
                        <a:t>SOCIAL</a:t>
                      </a:r>
                      <a:r>
                        <a:rPr lang="en-US" sz="2000" kern="1200" baseline="0" dirty="0" smtClean="0">
                          <a:effectLst/>
                        </a:rPr>
                        <a:t> SERVICES DELIVERY</a:t>
                      </a:r>
                      <a:endParaRPr lang="en-US" sz="2000" kern="1200" dirty="0" smtClean="0">
                        <a:effectLst/>
                      </a:endParaRPr>
                    </a:p>
                    <a:p>
                      <a:pPr marL="0" marR="0" algn="l" defTabSz="914400" rtl="0" eaLnBrk="1" latinLnBrk="0" hangingPunct="1">
                        <a:lnSpc>
                          <a:spcPct val="115000"/>
                        </a:lnSpc>
                        <a:spcBef>
                          <a:spcPts val="0"/>
                        </a:spcBef>
                        <a:spcAft>
                          <a:spcPts val="0"/>
                        </a:spcAft>
                      </a:pPr>
                      <a:endParaRPr lang="en-US" sz="2000" kern="1200" dirty="0" smtClean="0">
                        <a:effectLst/>
                      </a:endParaRPr>
                    </a:p>
                    <a:p>
                      <a:pPr marL="0" marR="0" algn="l" defTabSz="914400" rtl="0" eaLnBrk="1" latinLnBrk="0" hangingPunct="1">
                        <a:lnSpc>
                          <a:spcPct val="115000"/>
                        </a:lnSpc>
                        <a:spcBef>
                          <a:spcPts val="0"/>
                        </a:spcBef>
                        <a:spcAft>
                          <a:spcPts val="0"/>
                        </a:spcAft>
                      </a:pPr>
                      <a:endParaRPr lang="en-US" sz="2000" kern="1200" dirty="0" smtClean="0">
                        <a:effectLst/>
                      </a:endParaRPr>
                    </a:p>
                    <a:p>
                      <a:pPr marL="0" marR="0" algn="l" defTabSz="914400" rtl="0" eaLnBrk="1" latinLnBrk="0" hangingPunct="1">
                        <a:lnSpc>
                          <a:spcPct val="115000"/>
                        </a:lnSpc>
                        <a:spcBef>
                          <a:spcPts val="0"/>
                        </a:spcBef>
                        <a:spcAft>
                          <a:spcPts val="0"/>
                        </a:spcAft>
                      </a:pPr>
                      <a:r>
                        <a:rPr lang="en-US" sz="2000" kern="1200" dirty="0">
                          <a:effectLst/>
                        </a:rPr>
                        <a:t> </a:t>
                      </a:r>
                    </a:p>
                    <a:p>
                      <a:pPr marL="0" marR="0" algn="l" defTabSz="914400" rtl="0" eaLnBrk="1" latinLnBrk="0" hangingPunct="1">
                        <a:lnSpc>
                          <a:spcPct val="115000"/>
                        </a:lnSpc>
                        <a:spcBef>
                          <a:spcPts val="0"/>
                        </a:spcBef>
                        <a:spcAft>
                          <a:spcPts val="0"/>
                        </a:spcAft>
                      </a:pPr>
                      <a:r>
                        <a:rPr lang="en-US" sz="2000" kern="1200" dirty="0">
                          <a:effectLst/>
                        </a:rPr>
                        <a:t> </a:t>
                      </a:r>
                    </a:p>
                    <a:p>
                      <a:pPr marL="0" marR="0" algn="l" defTabSz="914400" rtl="0" eaLnBrk="1" latinLnBrk="0" hangingPunct="1">
                        <a:lnSpc>
                          <a:spcPct val="115000"/>
                        </a:lnSpc>
                        <a:spcBef>
                          <a:spcPts val="0"/>
                        </a:spcBef>
                        <a:spcAft>
                          <a:spcPts val="0"/>
                        </a:spcAft>
                      </a:pPr>
                      <a:r>
                        <a:rPr lang="en-US" sz="2000" kern="1200" dirty="0">
                          <a:effectLst/>
                        </a:rPr>
                        <a:t> </a:t>
                      </a:r>
                    </a:p>
                    <a:p>
                      <a:pPr marL="0" marR="0" algn="l" defTabSz="914400" rtl="0" eaLnBrk="1" latinLnBrk="0" hangingPunct="1">
                        <a:lnSpc>
                          <a:spcPct val="115000"/>
                        </a:lnSpc>
                        <a:spcBef>
                          <a:spcPts val="0"/>
                        </a:spcBef>
                        <a:spcAft>
                          <a:spcPts val="0"/>
                        </a:spcAft>
                      </a:pPr>
                      <a:endParaRPr lang="en-US" sz="2000" kern="1200" dirty="0" smtClean="0">
                        <a:effectLst/>
                      </a:endParaRPr>
                    </a:p>
                    <a:p>
                      <a:pPr marL="0" marR="0" algn="l" defTabSz="914400" rtl="0" eaLnBrk="1" latinLnBrk="0" hangingPunct="1">
                        <a:lnSpc>
                          <a:spcPct val="115000"/>
                        </a:lnSpc>
                        <a:spcBef>
                          <a:spcPts val="0"/>
                        </a:spcBef>
                        <a:spcAft>
                          <a:spcPts val="0"/>
                        </a:spcAft>
                      </a:pPr>
                      <a:endParaRPr lang="en-US" sz="2000" kern="1200" dirty="0" smtClean="0">
                        <a:effectLst/>
                      </a:endParaRPr>
                    </a:p>
                    <a:p>
                      <a:pPr marL="0" marR="0" algn="l" defTabSz="914400" rtl="0" eaLnBrk="1" latinLnBrk="0" hangingPunct="1">
                        <a:lnSpc>
                          <a:spcPct val="115000"/>
                        </a:lnSpc>
                        <a:spcBef>
                          <a:spcPts val="0"/>
                        </a:spcBef>
                        <a:spcAft>
                          <a:spcPts val="0"/>
                        </a:spcAft>
                      </a:pPr>
                      <a:endParaRPr lang="en-US" sz="2000" b="1" kern="1200" dirty="0" smtClean="0">
                        <a:solidFill>
                          <a:schemeClr val="lt1"/>
                        </a:solidFill>
                        <a:effectLst/>
                        <a:latin typeface="+mn-lt"/>
                        <a:ea typeface="+mn-ea"/>
                        <a:cs typeface="+mn-cs"/>
                      </a:endParaRPr>
                    </a:p>
                  </a:txBody>
                  <a:tcPr marL="68580" marR="68580" marT="0" marB="0"/>
                </a:tc>
                <a:tc>
                  <a:txBody>
                    <a:bodyPr/>
                    <a:lstStyle/>
                    <a:p>
                      <a:pPr marL="0" marR="0">
                        <a:lnSpc>
                          <a:spcPct val="115000"/>
                        </a:lnSpc>
                        <a:spcBef>
                          <a:spcPts val="0"/>
                        </a:spcBef>
                        <a:spcAft>
                          <a:spcPts val="0"/>
                        </a:spcAft>
                      </a:pPr>
                      <a:r>
                        <a:rPr lang="en-US" sz="2000" dirty="0" smtClean="0">
                          <a:effectLst/>
                          <a:latin typeface="Calibri"/>
                          <a:ea typeface="Calibri"/>
                          <a:cs typeface="Times New Roman"/>
                        </a:rPr>
                        <a:t>Provision</a:t>
                      </a:r>
                      <a:r>
                        <a:rPr lang="en-US" sz="2000" baseline="0" dirty="0" smtClean="0">
                          <a:effectLst/>
                          <a:latin typeface="Calibri"/>
                          <a:ea typeface="Calibri"/>
                          <a:cs typeface="Times New Roman"/>
                        </a:rPr>
                        <a:t> of CHPs Compound at </a:t>
                      </a:r>
                      <a:r>
                        <a:rPr lang="en-US" sz="2000" baseline="0" dirty="0" err="1" smtClean="0">
                          <a:effectLst/>
                          <a:latin typeface="Calibri"/>
                          <a:ea typeface="Calibri"/>
                          <a:cs typeface="Times New Roman"/>
                        </a:rPr>
                        <a:t>Annuruso</a:t>
                      </a:r>
                      <a:r>
                        <a:rPr lang="en-US" sz="2000" baseline="0" dirty="0" smtClean="0">
                          <a:effectLst/>
                          <a:latin typeface="Calibri"/>
                          <a:ea typeface="Calibri"/>
                          <a:cs typeface="Times New Roman"/>
                        </a:rPr>
                        <a:t>  Bye Water</a:t>
                      </a:r>
                      <a:endParaRPr lang="en-US" sz="2000" dirty="0">
                        <a:effectLst/>
                        <a:latin typeface="Calibri"/>
                        <a:ea typeface="Calibri"/>
                        <a:cs typeface="Times New Roman"/>
                      </a:endParaRPr>
                    </a:p>
                  </a:txBody>
                  <a:tcPr marL="68580" marR="68580" marT="0" marB="0" anchor="ctr"/>
                </a:tc>
                <a:tc>
                  <a:txBody>
                    <a:bodyPr/>
                    <a:lstStyle/>
                    <a:p>
                      <a:pPr marL="0" marR="0" algn="r">
                        <a:lnSpc>
                          <a:spcPct val="115000"/>
                        </a:lnSpc>
                        <a:spcBef>
                          <a:spcPts val="0"/>
                        </a:spcBef>
                        <a:spcAft>
                          <a:spcPts val="0"/>
                        </a:spcAft>
                      </a:pPr>
                      <a:endParaRPr lang="en-US" sz="2000" dirty="0">
                        <a:effectLst/>
                        <a:latin typeface="Calibri"/>
                        <a:ea typeface="Calibri"/>
                        <a:cs typeface="Times New Roman"/>
                      </a:endParaRPr>
                    </a:p>
                  </a:txBody>
                  <a:tcPr marL="68580" marR="68580" marT="0" marB="0" anchor="ctr"/>
                </a:tc>
                <a:tc>
                  <a:txBody>
                    <a:bodyPr/>
                    <a:lstStyle/>
                    <a:p>
                      <a:pPr marL="0" marR="0" algn="r">
                        <a:lnSpc>
                          <a:spcPct val="115000"/>
                        </a:lnSpc>
                        <a:spcBef>
                          <a:spcPts val="0"/>
                        </a:spcBef>
                        <a:spcAft>
                          <a:spcPts val="0"/>
                        </a:spcAft>
                      </a:pPr>
                      <a:r>
                        <a:rPr lang="en-US" sz="2000" dirty="0" smtClean="0">
                          <a:effectLst/>
                        </a:rPr>
                        <a:t>240,000.00</a:t>
                      </a:r>
                    </a:p>
                  </a:txBody>
                  <a:tcPr marL="68580" marR="68580" marT="0" marB="0" anchor="ctr"/>
                </a:tc>
                <a:tc>
                  <a:txBody>
                    <a:bodyPr/>
                    <a:lstStyle/>
                    <a:p>
                      <a:pPr marL="0" marR="0" algn="r">
                        <a:lnSpc>
                          <a:spcPct val="115000"/>
                        </a:lnSpc>
                        <a:spcBef>
                          <a:spcPts val="0"/>
                        </a:spcBef>
                        <a:spcAft>
                          <a:spcPts val="0"/>
                        </a:spcAft>
                      </a:pPr>
                      <a:r>
                        <a:rPr lang="en-US" sz="2000" dirty="0" smtClean="0">
                          <a:effectLst/>
                        </a:rPr>
                        <a:t>240,000.00</a:t>
                      </a:r>
                    </a:p>
                  </a:txBody>
                  <a:tcPr marL="68580" marR="68580" marT="0" marB="0" anchor="ctr"/>
                </a:tc>
              </a:tr>
              <a:tr h="1584778">
                <a:tc vMerge="1">
                  <a:txBody>
                    <a:bodyPr/>
                    <a:lstStyle/>
                    <a:p>
                      <a:endParaRPr lang="en-GB"/>
                    </a:p>
                  </a:txBody>
                  <a:tcP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US" sz="2000" dirty="0" smtClean="0">
                          <a:effectLst/>
                          <a:latin typeface="+mn-lt"/>
                          <a:ea typeface="Calibri"/>
                          <a:cs typeface="Times New Roman"/>
                        </a:rPr>
                        <a:t>Construction  and Mechanization of 4</a:t>
                      </a:r>
                      <a:r>
                        <a:rPr lang="en-US" sz="2000" baseline="0" dirty="0" smtClean="0">
                          <a:effectLst/>
                          <a:latin typeface="+mn-lt"/>
                          <a:ea typeface="Calibri"/>
                          <a:cs typeface="Times New Roman"/>
                        </a:rPr>
                        <a:t> No Boreholes at </a:t>
                      </a:r>
                      <a:r>
                        <a:rPr lang="en-US" sz="2000" baseline="0" dirty="0" err="1" smtClean="0">
                          <a:effectLst/>
                          <a:latin typeface="+mn-lt"/>
                          <a:ea typeface="Calibri"/>
                          <a:cs typeface="Times New Roman"/>
                        </a:rPr>
                        <a:t>Santeneso</a:t>
                      </a:r>
                      <a:r>
                        <a:rPr lang="en-US" sz="2000" baseline="0" dirty="0" smtClean="0">
                          <a:effectLst/>
                          <a:latin typeface="+mn-lt"/>
                          <a:ea typeface="Calibri"/>
                          <a:cs typeface="Times New Roman"/>
                        </a:rPr>
                        <a:t>, Alafia, St. </a:t>
                      </a:r>
                      <a:r>
                        <a:rPr lang="en-US" sz="2000" baseline="0" dirty="0" err="1" smtClean="0">
                          <a:effectLst/>
                          <a:latin typeface="+mn-lt"/>
                          <a:ea typeface="Calibri"/>
                          <a:cs typeface="Times New Roman"/>
                        </a:rPr>
                        <a:t>Marys</a:t>
                      </a:r>
                      <a:r>
                        <a:rPr lang="en-US" sz="2000" baseline="0" dirty="0" smtClean="0">
                          <a:effectLst/>
                          <a:latin typeface="+mn-lt"/>
                          <a:ea typeface="Calibri"/>
                          <a:cs typeface="Times New Roman"/>
                        </a:rPr>
                        <a:t> and Praaso</a:t>
                      </a:r>
                      <a:endParaRPr lang="en-US" sz="2000" dirty="0" smtClean="0">
                        <a:effectLst/>
                        <a:latin typeface="+mn-lt"/>
                        <a:ea typeface="Calibri"/>
                        <a:cs typeface="Times New Roman"/>
                      </a:endParaRPr>
                    </a:p>
                  </a:txBody>
                  <a:tcPr marL="68580" marR="68580" marT="0" marB="0" anchor="ctr"/>
                </a:tc>
                <a:tc>
                  <a:txBody>
                    <a:bodyPr/>
                    <a:lstStyle/>
                    <a:p>
                      <a:pPr marL="0" marR="0" algn="r">
                        <a:lnSpc>
                          <a:spcPct val="115000"/>
                        </a:lnSpc>
                        <a:spcBef>
                          <a:spcPts val="0"/>
                        </a:spcBef>
                        <a:spcAft>
                          <a:spcPts val="0"/>
                        </a:spcAft>
                      </a:pPr>
                      <a:endParaRPr lang="en-US" sz="2000" dirty="0">
                        <a:effectLst/>
                        <a:latin typeface="Calibri"/>
                        <a:ea typeface="Calibri"/>
                        <a:cs typeface="Times New Roman"/>
                      </a:endParaRPr>
                    </a:p>
                  </a:txBody>
                  <a:tcPr marL="68580" marR="68580" marT="0" marB="0" anchor="ctr"/>
                </a:tc>
                <a:tc>
                  <a:txBody>
                    <a:bodyPr/>
                    <a:lstStyle/>
                    <a:p>
                      <a:pPr marL="0" marR="0" lvl="0" indent="0" algn="r" defTabSz="914400" rtl="0" eaLnBrk="1" fontAlgn="auto" latinLnBrk="0" hangingPunct="1">
                        <a:lnSpc>
                          <a:spcPct val="115000"/>
                        </a:lnSpc>
                        <a:spcBef>
                          <a:spcPts val="0"/>
                        </a:spcBef>
                        <a:spcAft>
                          <a:spcPts val="0"/>
                        </a:spcAft>
                        <a:buClrTx/>
                        <a:buSzTx/>
                        <a:buFontTx/>
                        <a:buNone/>
                        <a:tabLst/>
                        <a:defRPr/>
                      </a:pPr>
                      <a:r>
                        <a:rPr lang="en-US" sz="1800" dirty="0" smtClean="0">
                          <a:effectLst/>
                          <a:latin typeface="+mn-lt"/>
                          <a:ea typeface="Calibri"/>
                          <a:cs typeface="Times New Roman"/>
                        </a:rPr>
                        <a:t>151,000.00</a:t>
                      </a:r>
                    </a:p>
                  </a:txBody>
                  <a:tcPr marL="68580" marR="68580" marT="0" marB="0" anchor="ctr"/>
                </a:tc>
                <a:tc>
                  <a:txBody>
                    <a:bodyPr/>
                    <a:lstStyle/>
                    <a:p>
                      <a:pPr marL="0" marR="0" lvl="0" indent="0" algn="r" defTabSz="914400" rtl="0" eaLnBrk="1" fontAlgn="auto" latinLnBrk="0" hangingPunct="1">
                        <a:lnSpc>
                          <a:spcPct val="115000"/>
                        </a:lnSpc>
                        <a:spcBef>
                          <a:spcPts val="0"/>
                        </a:spcBef>
                        <a:spcAft>
                          <a:spcPts val="0"/>
                        </a:spcAft>
                        <a:buClrTx/>
                        <a:buSzTx/>
                        <a:buFontTx/>
                        <a:buNone/>
                        <a:tabLst/>
                        <a:defRPr/>
                      </a:pPr>
                      <a:r>
                        <a:rPr lang="en-US" sz="2000" dirty="0" smtClean="0">
                          <a:effectLst/>
                          <a:latin typeface="+mn-lt"/>
                          <a:ea typeface="Calibri"/>
                          <a:cs typeface="Times New Roman"/>
                        </a:rPr>
                        <a:t>151,000.00</a:t>
                      </a:r>
                    </a:p>
                  </a:txBody>
                  <a:tcPr marL="68580" marR="68580" marT="0" marB="0" anchor="ctr"/>
                </a:tc>
              </a:tr>
              <a:tr h="1303203">
                <a:tc vMerge="1">
                  <a:txBody>
                    <a:bodyPr/>
                    <a:lstStyle/>
                    <a:p>
                      <a:pPr marL="0" marR="0" algn="l" defTabSz="914400" rtl="0" eaLnBrk="1" latinLnBrk="0" hangingPunct="1">
                        <a:lnSpc>
                          <a:spcPct val="115000"/>
                        </a:lnSpc>
                        <a:spcBef>
                          <a:spcPts val="0"/>
                        </a:spcBef>
                        <a:spcAft>
                          <a:spcPts val="0"/>
                        </a:spcAft>
                      </a:pPr>
                      <a:endParaRPr lang="en-US" sz="1100" b="1" kern="1200" dirty="0">
                        <a:solidFill>
                          <a:schemeClr val="lt1"/>
                        </a:solidFill>
                        <a:effectLst/>
                        <a:latin typeface="+mn-lt"/>
                        <a:ea typeface="+mn-ea"/>
                        <a:cs typeface="+mn-cs"/>
                      </a:endParaRPr>
                    </a:p>
                  </a:txBody>
                  <a:tcPr marL="68580" marR="68580" marT="0" marB="0"/>
                </a:tc>
                <a:tc>
                  <a:txBody>
                    <a:bodyPr/>
                    <a:lstStyle/>
                    <a:p>
                      <a:pPr algn="l" fontAlgn="b"/>
                      <a:r>
                        <a:rPr lang="en-US" sz="2000" b="0" i="0" u="none" strike="noStrike" dirty="0" smtClean="0">
                          <a:solidFill>
                            <a:srgbClr val="000000"/>
                          </a:solidFill>
                          <a:effectLst/>
                          <a:latin typeface="Calibri"/>
                        </a:rPr>
                        <a:t>Support to Income Generating activities</a:t>
                      </a:r>
                      <a:r>
                        <a:rPr lang="en-US" sz="2000" b="0" i="0" u="none" strike="noStrike" baseline="0" dirty="0" smtClean="0">
                          <a:solidFill>
                            <a:srgbClr val="000000"/>
                          </a:solidFill>
                          <a:effectLst/>
                          <a:latin typeface="Calibri"/>
                        </a:rPr>
                        <a:t> for PWDs</a:t>
                      </a:r>
                      <a:endParaRPr lang="en-US" sz="2000" b="0" i="0" u="none" strike="noStrike" dirty="0">
                        <a:solidFill>
                          <a:srgbClr val="000000"/>
                        </a:solidFill>
                        <a:effectLst/>
                        <a:latin typeface="Calibri"/>
                      </a:endParaRPr>
                    </a:p>
                  </a:txBody>
                  <a:tcPr marL="9525" marR="9525" marT="9525" marB="0" anchor="ctr"/>
                </a:tc>
                <a:tc>
                  <a:txBody>
                    <a:bodyPr/>
                    <a:lstStyle/>
                    <a:p>
                      <a:pPr marL="0" marR="0" indent="0" algn="r" defTabSz="914400" rtl="0" eaLnBrk="1" fontAlgn="auto" latinLnBrk="0" hangingPunct="1">
                        <a:lnSpc>
                          <a:spcPct val="115000"/>
                        </a:lnSpc>
                        <a:spcBef>
                          <a:spcPts val="0"/>
                        </a:spcBef>
                        <a:spcAft>
                          <a:spcPts val="0"/>
                        </a:spcAft>
                        <a:buClrTx/>
                        <a:buSzTx/>
                        <a:buFontTx/>
                        <a:buNone/>
                        <a:tabLst/>
                        <a:defRPr/>
                      </a:pPr>
                      <a:r>
                        <a:rPr lang="en-US" sz="2000" dirty="0" smtClean="0">
                          <a:effectLst/>
                          <a:latin typeface="+mn-lt"/>
                          <a:ea typeface="Calibri"/>
                          <a:cs typeface="Times New Roman"/>
                        </a:rPr>
                        <a:t>92,393.10</a:t>
                      </a:r>
                    </a:p>
                    <a:p>
                      <a:pPr marL="0" marR="0" algn="r">
                        <a:lnSpc>
                          <a:spcPct val="115000"/>
                        </a:lnSpc>
                        <a:spcBef>
                          <a:spcPts val="0"/>
                        </a:spcBef>
                        <a:spcAft>
                          <a:spcPts val="0"/>
                        </a:spcAft>
                      </a:pPr>
                      <a:endParaRPr lang="en-US" sz="2000" dirty="0">
                        <a:effectLst/>
                        <a:latin typeface="Calibri"/>
                        <a:ea typeface="Calibri"/>
                        <a:cs typeface="Times New Roman"/>
                      </a:endParaRPr>
                    </a:p>
                  </a:txBody>
                  <a:tcPr marL="68580" marR="68580" marT="0" marB="0" anchor="ctr"/>
                </a:tc>
                <a:tc>
                  <a:txBody>
                    <a:bodyPr/>
                    <a:lstStyle/>
                    <a:p>
                      <a:pPr marL="0" marR="0" algn="r">
                        <a:lnSpc>
                          <a:spcPct val="115000"/>
                        </a:lnSpc>
                        <a:spcBef>
                          <a:spcPts val="0"/>
                        </a:spcBef>
                        <a:spcAft>
                          <a:spcPts val="0"/>
                        </a:spcAft>
                      </a:pPr>
                      <a:endParaRPr lang="en-US" sz="2000" dirty="0">
                        <a:effectLst/>
                        <a:latin typeface="Calibri"/>
                        <a:ea typeface="Calibri"/>
                        <a:cs typeface="Times New Roman"/>
                      </a:endParaRPr>
                    </a:p>
                  </a:txBody>
                  <a:tcPr marL="68580" marR="68580" marT="0" marB="0" anchor="ctr"/>
                </a:tc>
                <a:tc>
                  <a:txBody>
                    <a:bodyPr/>
                    <a:lstStyle/>
                    <a:p>
                      <a:pPr marL="0" marR="0" algn="r">
                        <a:lnSpc>
                          <a:spcPct val="115000"/>
                        </a:lnSpc>
                        <a:spcBef>
                          <a:spcPts val="0"/>
                        </a:spcBef>
                        <a:spcAft>
                          <a:spcPts val="0"/>
                        </a:spcAft>
                      </a:pPr>
                      <a:r>
                        <a:rPr lang="en-US" sz="2000" dirty="0" smtClean="0">
                          <a:effectLst/>
                          <a:latin typeface="Calibri"/>
                          <a:ea typeface="Calibri"/>
                          <a:cs typeface="Times New Roman"/>
                        </a:rPr>
                        <a:t>92,393.10</a:t>
                      </a:r>
                      <a:endParaRPr lang="en-US" sz="2000" dirty="0">
                        <a:effectLst/>
                        <a:latin typeface="Calibri"/>
                        <a:ea typeface="Calibri"/>
                        <a:cs typeface="Times New Roman"/>
                      </a:endParaRPr>
                    </a:p>
                  </a:txBody>
                  <a:tcPr marL="68580" marR="68580" marT="0" marB="0" anchor="ctr"/>
                </a:tc>
              </a:tr>
            </a:tbl>
          </a:graphicData>
        </a:graphic>
      </p:graphicFrame>
      <p:sp>
        <p:nvSpPr>
          <p:cNvPr id="2" name="Slide Number Placeholder 1"/>
          <p:cNvSpPr>
            <a:spLocks noGrp="1"/>
          </p:cNvSpPr>
          <p:nvPr>
            <p:ph type="sldNum" sz="quarter" idx="12"/>
          </p:nvPr>
        </p:nvSpPr>
        <p:spPr/>
        <p:txBody>
          <a:bodyPr/>
          <a:lstStyle/>
          <a:p>
            <a:fld id="{571CD3C2-A472-4BA3-88D7-833F7D0C5725}" type="slidenum">
              <a:rPr lang="en-US" smtClean="0"/>
              <a:t>42</a:t>
            </a:fld>
            <a:endParaRPr lang="en-US"/>
          </a:p>
        </p:txBody>
      </p:sp>
    </p:spTree>
    <p:extLst>
      <p:ext uri="{BB962C8B-B14F-4D97-AF65-F5344CB8AC3E}">
        <p14:creationId xmlns:p14="http://schemas.microsoft.com/office/powerpoint/2010/main" val="372707451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3845766277"/>
              </p:ext>
            </p:extLst>
          </p:nvPr>
        </p:nvGraphicFramePr>
        <p:xfrm>
          <a:off x="304800" y="1219200"/>
          <a:ext cx="8686802" cy="5523517"/>
        </p:xfrm>
        <a:graphic>
          <a:graphicData uri="http://schemas.openxmlformats.org/drawingml/2006/table">
            <a:tbl>
              <a:tblPr firstRow="1" firstCol="1" bandRow="1">
                <a:tableStyleId>{5940675A-B579-460E-94D1-54222C63F5DA}</a:tableStyleId>
              </a:tblPr>
              <a:tblGrid>
                <a:gridCol w="2145999"/>
                <a:gridCol w="2620211"/>
                <a:gridCol w="1306864"/>
                <a:gridCol w="1306864"/>
                <a:gridCol w="1306864"/>
              </a:tblGrid>
              <a:tr h="578701">
                <a:tc rowSpan="2">
                  <a:txBody>
                    <a:bodyPr/>
                    <a:lstStyle/>
                    <a:p>
                      <a:pPr marL="0" marR="0">
                        <a:lnSpc>
                          <a:spcPct val="115000"/>
                        </a:lnSpc>
                        <a:spcBef>
                          <a:spcPts val="0"/>
                        </a:spcBef>
                        <a:spcAft>
                          <a:spcPts val="0"/>
                        </a:spcAft>
                      </a:pPr>
                      <a:r>
                        <a:rPr lang="en-US" sz="1600" dirty="0">
                          <a:effectLst/>
                        </a:rPr>
                        <a:t>BUDGET </a:t>
                      </a:r>
                      <a:r>
                        <a:rPr lang="en-US" sz="1600" dirty="0" smtClean="0">
                          <a:effectLst/>
                        </a:rPr>
                        <a:t>PROGRAMME</a:t>
                      </a:r>
                      <a:endParaRPr lang="en-US" sz="1600" dirty="0">
                        <a:effectLst/>
                        <a:latin typeface="Calibri"/>
                        <a:ea typeface="Calibri"/>
                        <a:cs typeface="Times New Roman"/>
                      </a:endParaRPr>
                    </a:p>
                  </a:txBody>
                  <a:tcPr marL="68580" marR="68580" marT="0" marB="0"/>
                </a:tc>
                <a:tc rowSpan="2">
                  <a:txBody>
                    <a:bodyPr/>
                    <a:lstStyle/>
                    <a:p>
                      <a:pPr marL="0" marR="0">
                        <a:lnSpc>
                          <a:spcPct val="115000"/>
                        </a:lnSpc>
                        <a:spcBef>
                          <a:spcPts val="0"/>
                        </a:spcBef>
                        <a:spcAft>
                          <a:spcPts val="0"/>
                        </a:spcAft>
                      </a:pPr>
                      <a:r>
                        <a:rPr lang="en-US" sz="1600" dirty="0" smtClean="0">
                          <a:effectLst/>
                        </a:rPr>
                        <a:t>KEY</a:t>
                      </a:r>
                      <a:r>
                        <a:rPr lang="en-US" sz="1600" baseline="0" dirty="0" smtClean="0">
                          <a:effectLst/>
                        </a:rPr>
                        <a:t> PRIORITY PROJECT/ACTIVITY</a:t>
                      </a:r>
                      <a:endParaRPr lang="en-US" sz="1600" dirty="0">
                        <a:solidFill>
                          <a:schemeClr val="tx1"/>
                        </a:solidFill>
                        <a:effectLst/>
                        <a:latin typeface="Calibri"/>
                        <a:ea typeface="Calibri"/>
                        <a:cs typeface="Times New Roman"/>
                      </a:endParaRPr>
                    </a:p>
                  </a:txBody>
                  <a:tcPr marL="68580" marR="68580" marT="0" marB="0"/>
                </a:tc>
                <a:tc gridSpan="3">
                  <a:txBody>
                    <a:bodyPr/>
                    <a:lstStyle/>
                    <a:p>
                      <a:pPr marL="0" marR="0" algn="ctr">
                        <a:lnSpc>
                          <a:spcPct val="115000"/>
                        </a:lnSpc>
                        <a:spcBef>
                          <a:spcPts val="0"/>
                        </a:spcBef>
                        <a:spcAft>
                          <a:spcPts val="0"/>
                        </a:spcAft>
                      </a:pPr>
                      <a:r>
                        <a:rPr lang="en-US" sz="1600" dirty="0">
                          <a:effectLst/>
                        </a:rPr>
                        <a:t>AMOUNT GH¢</a:t>
                      </a:r>
                      <a:endParaRPr lang="en-US" sz="1600" dirty="0">
                        <a:effectLst/>
                        <a:latin typeface="Calibri"/>
                        <a:ea typeface="Calibri"/>
                        <a:cs typeface="Times New Roman"/>
                      </a:endParaRPr>
                    </a:p>
                  </a:txBody>
                  <a:tcPr marL="68580" marR="68580" marT="0" marB="0"/>
                </a:tc>
                <a:tc hMerge="1">
                  <a:txBody>
                    <a:bodyPr/>
                    <a:lstStyle/>
                    <a:p>
                      <a:endParaRPr lang="en-US"/>
                    </a:p>
                  </a:txBody>
                  <a:tcPr/>
                </a:tc>
                <a:tc hMerge="1">
                  <a:txBody>
                    <a:bodyPr/>
                    <a:lstStyle/>
                    <a:p>
                      <a:endParaRPr lang="en-US"/>
                    </a:p>
                  </a:txBody>
                  <a:tcPr/>
                </a:tc>
              </a:tr>
              <a:tr h="701360">
                <a:tc vMerge="1">
                  <a:txBody>
                    <a:bodyPr/>
                    <a:lstStyle/>
                    <a:p>
                      <a:endParaRPr lang="en-US"/>
                    </a:p>
                  </a:txBody>
                  <a:tcPr/>
                </a:tc>
                <a:tc vMerge="1">
                  <a:txBody>
                    <a:bodyPr/>
                    <a:lstStyle/>
                    <a:p>
                      <a:endParaRPr lang="en-US"/>
                    </a:p>
                  </a:txBody>
                  <a:tcPr/>
                </a:tc>
                <a:tc>
                  <a:txBody>
                    <a:bodyPr/>
                    <a:lstStyle/>
                    <a:p>
                      <a:pPr marL="0" marR="0">
                        <a:lnSpc>
                          <a:spcPct val="115000"/>
                        </a:lnSpc>
                        <a:spcBef>
                          <a:spcPts val="0"/>
                        </a:spcBef>
                        <a:spcAft>
                          <a:spcPts val="0"/>
                        </a:spcAft>
                      </a:pPr>
                      <a:r>
                        <a:rPr lang="en-US" sz="1600" dirty="0">
                          <a:effectLst/>
                        </a:rPr>
                        <a:t>GOODS &amp; SERVICE</a:t>
                      </a:r>
                      <a:endParaRPr lang="en-US" sz="16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dirty="0">
                          <a:effectLst/>
                        </a:rPr>
                        <a:t>CAPITAL INVESTMENT</a:t>
                      </a:r>
                      <a:endParaRPr lang="en-US" sz="16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dirty="0">
                          <a:effectLst/>
                        </a:rPr>
                        <a:t>TOTAL</a:t>
                      </a:r>
                      <a:endParaRPr lang="en-US" sz="1600" dirty="0">
                        <a:effectLst/>
                        <a:latin typeface="Calibri"/>
                        <a:ea typeface="Calibri"/>
                        <a:cs typeface="Times New Roman"/>
                      </a:endParaRPr>
                    </a:p>
                  </a:txBody>
                  <a:tcPr marL="68580" marR="68580" marT="0" marB="0"/>
                </a:tc>
              </a:tr>
              <a:tr h="1118545">
                <a:tc rowSpan="3">
                  <a:txBody>
                    <a:bodyPr/>
                    <a:lstStyle/>
                    <a:p>
                      <a:pPr marL="0" marR="0" indent="0" algn="l" defTabSz="914400" rtl="0" eaLnBrk="1" fontAlgn="auto" latinLnBrk="0" hangingPunct="1">
                        <a:lnSpc>
                          <a:spcPct val="115000"/>
                        </a:lnSpc>
                        <a:spcBef>
                          <a:spcPts val="0"/>
                        </a:spcBef>
                        <a:spcAft>
                          <a:spcPts val="0"/>
                        </a:spcAft>
                        <a:buClrTx/>
                        <a:buSzTx/>
                        <a:buFontTx/>
                        <a:buNone/>
                        <a:tabLst/>
                        <a:defRPr/>
                      </a:pPr>
                      <a:endParaRPr lang="en-US" sz="2000" kern="1200" dirty="0" smtClean="0">
                        <a:effectLst/>
                      </a:endParaRPr>
                    </a:p>
                    <a:p>
                      <a:pPr marL="0" marR="0" indent="0" algn="l" defTabSz="914400" rtl="0" eaLnBrk="1" fontAlgn="auto" latinLnBrk="0" hangingPunct="1">
                        <a:lnSpc>
                          <a:spcPct val="115000"/>
                        </a:lnSpc>
                        <a:spcBef>
                          <a:spcPts val="0"/>
                        </a:spcBef>
                        <a:spcAft>
                          <a:spcPts val="0"/>
                        </a:spcAft>
                        <a:buClrTx/>
                        <a:buSzTx/>
                        <a:buFontTx/>
                        <a:buNone/>
                        <a:tabLst/>
                        <a:defRPr/>
                      </a:pPr>
                      <a:endParaRPr lang="en-US" sz="2000" kern="1200" dirty="0" smtClean="0">
                        <a:effectLst/>
                      </a:endParaRPr>
                    </a:p>
                    <a:p>
                      <a:pPr marL="0" marR="0" indent="0" algn="l" defTabSz="914400" rtl="0" eaLnBrk="1" fontAlgn="auto" latinLnBrk="0" hangingPunct="1">
                        <a:lnSpc>
                          <a:spcPct val="115000"/>
                        </a:lnSpc>
                        <a:spcBef>
                          <a:spcPts val="0"/>
                        </a:spcBef>
                        <a:spcAft>
                          <a:spcPts val="0"/>
                        </a:spcAft>
                        <a:buClrTx/>
                        <a:buSzTx/>
                        <a:buFontTx/>
                        <a:buNone/>
                        <a:tabLst/>
                        <a:defRPr/>
                      </a:pPr>
                      <a:endParaRPr lang="en-US" sz="2000" kern="1200" dirty="0" smtClean="0">
                        <a:effectLst/>
                      </a:endParaRPr>
                    </a:p>
                    <a:p>
                      <a:pPr marL="0" marR="0" indent="0" algn="l" defTabSz="914400" rtl="0" eaLnBrk="1" fontAlgn="auto" latinLnBrk="0" hangingPunct="1">
                        <a:lnSpc>
                          <a:spcPct val="115000"/>
                        </a:lnSpc>
                        <a:spcBef>
                          <a:spcPts val="0"/>
                        </a:spcBef>
                        <a:spcAft>
                          <a:spcPts val="0"/>
                        </a:spcAft>
                        <a:buClrTx/>
                        <a:buSzTx/>
                        <a:buFontTx/>
                        <a:buNone/>
                        <a:tabLst/>
                        <a:defRPr/>
                      </a:pPr>
                      <a:r>
                        <a:rPr lang="en-US" sz="2000" kern="1200" dirty="0" smtClean="0">
                          <a:effectLst/>
                        </a:rPr>
                        <a:t> ECONOMIC</a:t>
                      </a:r>
                      <a:r>
                        <a:rPr lang="en-US" sz="2000" kern="1200" baseline="0" dirty="0" smtClean="0">
                          <a:effectLst/>
                        </a:rPr>
                        <a:t> DEVELOPMENT</a:t>
                      </a:r>
                      <a:endParaRPr lang="en-US" sz="2000" kern="1200" dirty="0" smtClean="0">
                        <a:effectLst/>
                      </a:endParaRPr>
                    </a:p>
                    <a:p>
                      <a:pPr marL="0" marR="0" algn="l" defTabSz="914400" rtl="0" eaLnBrk="1" latinLnBrk="0" hangingPunct="1">
                        <a:lnSpc>
                          <a:spcPct val="115000"/>
                        </a:lnSpc>
                        <a:spcBef>
                          <a:spcPts val="0"/>
                        </a:spcBef>
                        <a:spcAft>
                          <a:spcPts val="0"/>
                        </a:spcAft>
                      </a:pPr>
                      <a:endParaRPr lang="en-US" sz="2000" kern="1200" dirty="0" smtClean="0">
                        <a:effectLst/>
                      </a:endParaRPr>
                    </a:p>
                    <a:p>
                      <a:pPr marL="0" marR="0" algn="l" defTabSz="914400" rtl="0" eaLnBrk="1" latinLnBrk="0" hangingPunct="1">
                        <a:lnSpc>
                          <a:spcPct val="115000"/>
                        </a:lnSpc>
                        <a:spcBef>
                          <a:spcPts val="0"/>
                        </a:spcBef>
                        <a:spcAft>
                          <a:spcPts val="0"/>
                        </a:spcAft>
                      </a:pPr>
                      <a:endParaRPr lang="en-US" sz="2000" kern="1200" dirty="0" smtClean="0">
                        <a:effectLst/>
                      </a:endParaRPr>
                    </a:p>
                    <a:p>
                      <a:pPr marL="0" marR="0" algn="l" defTabSz="914400" rtl="0" eaLnBrk="1" latinLnBrk="0" hangingPunct="1">
                        <a:lnSpc>
                          <a:spcPct val="115000"/>
                        </a:lnSpc>
                        <a:spcBef>
                          <a:spcPts val="0"/>
                        </a:spcBef>
                        <a:spcAft>
                          <a:spcPts val="0"/>
                        </a:spcAft>
                      </a:pPr>
                      <a:r>
                        <a:rPr lang="en-US" sz="2000" kern="1200" dirty="0">
                          <a:effectLst/>
                        </a:rPr>
                        <a:t> </a:t>
                      </a:r>
                    </a:p>
                    <a:p>
                      <a:pPr marL="0" marR="0" algn="l" defTabSz="914400" rtl="0" eaLnBrk="1" latinLnBrk="0" hangingPunct="1">
                        <a:lnSpc>
                          <a:spcPct val="115000"/>
                        </a:lnSpc>
                        <a:spcBef>
                          <a:spcPts val="0"/>
                        </a:spcBef>
                        <a:spcAft>
                          <a:spcPts val="0"/>
                        </a:spcAft>
                      </a:pPr>
                      <a:endParaRPr lang="en-US" sz="2000" kern="1200" dirty="0" smtClean="0">
                        <a:effectLst/>
                      </a:endParaRPr>
                    </a:p>
                    <a:p>
                      <a:pPr marL="0" marR="0" algn="l" defTabSz="914400" rtl="0" eaLnBrk="1" latinLnBrk="0" hangingPunct="1">
                        <a:lnSpc>
                          <a:spcPct val="115000"/>
                        </a:lnSpc>
                        <a:spcBef>
                          <a:spcPts val="0"/>
                        </a:spcBef>
                        <a:spcAft>
                          <a:spcPts val="0"/>
                        </a:spcAft>
                      </a:pPr>
                      <a:endParaRPr lang="en-US" sz="2000" kern="1200" dirty="0" smtClean="0">
                        <a:effectLst/>
                      </a:endParaRPr>
                    </a:p>
                  </a:txBody>
                  <a:tcPr marL="68580" marR="68580" marT="0" marB="0"/>
                </a:tc>
                <a:tc>
                  <a:txBody>
                    <a:bodyPr/>
                    <a:lstStyle/>
                    <a:p>
                      <a:pPr marL="0" marR="0">
                        <a:lnSpc>
                          <a:spcPct val="115000"/>
                        </a:lnSpc>
                        <a:spcBef>
                          <a:spcPts val="0"/>
                        </a:spcBef>
                        <a:spcAft>
                          <a:spcPts val="0"/>
                        </a:spcAft>
                      </a:pPr>
                      <a:r>
                        <a:rPr lang="en-US" sz="2000" dirty="0" smtClean="0">
                          <a:effectLst/>
                        </a:rPr>
                        <a:t>Implementation</a:t>
                      </a:r>
                      <a:r>
                        <a:rPr lang="en-US" sz="2000" baseline="0" dirty="0" smtClean="0">
                          <a:effectLst/>
                        </a:rPr>
                        <a:t> of one district one factory</a:t>
                      </a:r>
                      <a:endParaRPr lang="en-US" sz="2000" dirty="0">
                        <a:effectLst/>
                        <a:latin typeface="Calibri"/>
                        <a:ea typeface="Calibri"/>
                        <a:cs typeface="Times New Roman"/>
                      </a:endParaRPr>
                    </a:p>
                  </a:txBody>
                  <a:tcPr marL="68580" marR="68580" marT="0" marB="0"/>
                </a:tc>
                <a:tc>
                  <a:txBody>
                    <a:bodyPr/>
                    <a:lstStyle/>
                    <a:p>
                      <a:pPr marL="0" marR="0" algn="r">
                        <a:lnSpc>
                          <a:spcPct val="115000"/>
                        </a:lnSpc>
                        <a:spcBef>
                          <a:spcPts val="0"/>
                        </a:spcBef>
                        <a:spcAft>
                          <a:spcPts val="0"/>
                        </a:spcAft>
                      </a:pPr>
                      <a:r>
                        <a:rPr lang="en-US" sz="2000" dirty="0" smtClean="0">
                          <a:effectLst/>
                        </a:rPr>
                        <a:t>100,000.00</a:t>
                      </a:r>
                      <a:endParaRPr lang="en-US" sz="2000" dirty="0" smtClean="0">
                        <a:effectLst/>
                        <a:latin typeface="Calibri"/>
                        <a:ea typeface="Calibri"/>
                        <a:cs typeface="Times New Roman"/>
                      </a:endParaRPr>
                    </a:p>
                  </a:txBody>
                  <a:tcPr marL="68580" marR="68580" marT="0" marB="0"/>
                </a:tc>
                <a:tc>
                  <a:txBody>
                    <a:bodyPr/>
                    <a:lstStyle/>
                    <a:p>
                      <a:pPr marL="0" marR="0" algn="r">
                        <a:lnSpc>
                          <a:spcPct val="115000"/>
                        </a:lnSpc>
                        <a:spcBef>
                          <a:spcPts val="0"/>
                        </a:spcBef>
                        <a:spcAft>
                          <a:spcPts val="0"/>
                        </a:spcAft>
                      </a:pPr>
                      <a:endParaRPr lang="en-US" sz="2000" dirty="0" smtClean="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2000" dirty="0" smtClean="0">
                          <a:effectLst/>
                        </a:rPr>
                        <a:t>100,000.00</a:t>
                      </a:r>
                      <a:endParaRPr lang="en-US" sz="2000" dirty="0" smtClean="0">
                        <a:effectLst/>
                        <a:latin typeface="Calibri"/>
                        <a:ea typeface="Calibri"/>
                        <a:cs typeface="Times New Roman"/>
                      </a:endParaRPr>
                    </a:p>
                  </a:txBody>
                  <a:tcPr marL="68580" marR="68580" marT="0" marB="0"/>
                </a:tc>
              </a:tr>
              <a:tr h="1118545">
                <a:tc vMerge="1">
                  <a:txBody>
                    <a:bodyPr/>
                    <a:lstStyle/>
                    <a:p>
                      <a:endParaRPr lang="en-GB"/>
                    </a:p>
                  </a:txBody>
                  <a:tcP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US" sz="2000" dirty="0" smtClean="0">
                          <a:effectLst/>
                        </a:rPr>
                        <a:t>Implementation of</a:t>
                      </a:r>
                      <a:r>
                        <a:rPr lang="en-US" sz="2000" baseline="0" dirty="0" smtClean="0">
                          <a:effectLst/>
                        </a:rPr>
                        <a:t> planting for food and jobs</a:t>
                      </a:r>
                      <a:endParaRPr lang="en-US" sz="2000" dirty="0" smtClean="0">
                        <a:effectLst/>
                        <a:latin typeface="+mn-lt"/>
                        <a:ea typeface="Calibri"/>
                        <a:cs typeface="Times New Roman"/>
                      </a:endParaRPr>
                    </a:p>
                  </a:txBody>
                  <a:tcPr marL="68580" marR="68580" marT="0" marB="0"/>
                </a:tc>
                <a:tc>
                  <a:txBody>
                    <a:bodyPr/>
                    <a:lstStyle/>
                    <a:p>
                      <a:pPr marL="0" marR="0" lvl="0" indent="0" algn="r" defTabSz="914400" rtl="0" eaLnBrk="1" fontAlgn="auto" latinLnBrk="0" hangingPunct="1">
                        <a:lnSpc>
                          <a:spcPct val="115000"/>
                        </a:lnSpc>
                        <a:spcBef>
                          <a:spcPts val="0"/>
                        </a:spcBef>
                        <a:spcAft>
                          <a:spcPts val="0"/>
                        </a:spcAft>
                        <a:buClrTx/>
                        <a:buSzTx/>
                        <a:buFontTx/>
                        <a:buNone/>
                        <a:tabLst/>
                        <a:defRPr/>
                      </a:pPr>
                      <a:r>
                        <a:rPr lang="en-US" sz="2000" dirty="0" smtClean="0">
                          <a:effectLst/>
                        </a:rPr>
                        <a:t>100,000.00</a:t>
                      </a:r>
                      <a:endParaRPr lang="en-US" sz="2000" dirty="0" smtClean="0">
                        <a:effectLst/>
                        <a:latin typeface="+mn-lt"/>
                        <a:ea typeface="Calibri"/>
                        <a:cs typeface="Times New Roman"/>
                      </a:endParaRPr>
                    </a:p>
                  </a:txBody>
                  <a:tcPr marL="68580" marR="68580" marT="0" marB="0"/>
                </a:tc>
                <a:tc>
                  <a:txBody>
                    <a:bodyPr/>
                    <a:lstStyle/>
                    <a:p>
                      <a:pPr marL="0" marR="0" lvl="0" indent="0" algn="r" defTabSz="914400" rtl="0" eaLnBrk="1" fontAlgn="auto" latinLnBrk="0" hangingPunct="1">
                        <a:lnSpc>
                          <a:spcPct val="115000"/>
                        </a:lnSpc>
                        <a:spcBef>
                          <a:spcPts val="0"/>
                        </a:spcBef>
                        <a:spcAft>
                          <a:spcPts val="0"/>
                        </a:spcAft>
                        <a:buClrTx/>
                        <a:buSzTx/>
                        <a:buFontTx/>
                        <a:buNone/>
                        <a:tabLst/>
                        <a:defRPr/>
                      </a:pPr>
                      <a:endParaRPr lang="en-US" sz="2000" dirty="0" smtClean="0">
                        <a:effectLst/>
                        <a:latin typeface="+mn-lt"/>
                        <a:ea typeface="Calibri"/>
                        <a:cs typeface="Times New Roman"/>
                      </a:endParaRPr>
                    </a:p>
                  </a:txBody>
                  <a:tcPr marL="68580" marR="68580" marT="0" marB="0"/>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2000" dirty="0" smtClean="0">
                          <a:effectLst/>
                        </a:rPr>
                        <a:t>100,000.00</a:t>
                      </a:r>
                      <a:endParaRPr lang="en-US" sz="2000" dirty="0" smtClean="0">
                        <a:effectLst/>
                        <a:latin typeface="+mn-lt"/>
                        <a:ea typeface="Calibri"/>
                        <a:cs typeface="Times New Roman"/>
                      </a:endParaRPr>
                    </a:p>
                  </a:txBody>
                  <a:tcPr marL="68580" marR="68580" marT="0" marB="0"/>
                </a:tc>
              </a:tr>
              <a:tr h="1002392">
                <a:tc vMerge="1">
                  <a:txBody>
                    <a:bodyPr/>
                    <a:lstStyle/>
                    <a:p>
                      <a:pPr marL="0" marR="0" algn="l" defTabSz="914400" rtl="0" eaLnBrk="1" latinLnBrk="0" hangingPunct="1">
                        <a:lnSpc>
                          <a:spcPct val="115000"/>
                        </a:lnSpc>
                        <a:spcBef>
                          <a:spcPts val="0"/>
                        </a:spcBef>
                        <a:spcAft>
                          <a:spcPts val="0"/>
                        </a:spcAft>
                      </a:pPr>
                      <a:endParaRPr lang="en-US" sz="1100" b="1" kern="1200" dirty="0">
                        <a:solidFill>
                          <a:schemeClr val="lt1"/>
                        </a:solidFill>
                        <a:effectLst/>
                        <a:latin typeface="+mn-lt"/>
                        <a:ea typeface="+mn-ea"/>
                        <a:cs typeface="+mn-cs"/>
                      </a:endParaRPr>
                    </a:p>
                  </a:txBody>
                  <a:tcPr marL="68580" marR="68580" marT="0" marB="0"/>
                </a:tc>
                <a:tc>
                  <a:txBody>
                    <a:bodyPr/>
                    <a:lstStyle/>
                    <a:p>
                      <a:pPr algn="l" fontAlgn="b"/>
                      <a:r>
                        <a:rPr lang="en-US" sz="2000" u="none" strike="noStrike" dirty="0" smtClean="0">
                          <a:effectLst/>
                        </a:rPr>
                        <a:t>Support to Business Advisory</a:t>
                      </a:r>
                      <a:r>
                        <a:rPr lang="en-US" sz="2000" u="none" strike="noStrike" baseline="0" dirty="0" smtClean="0">
                          <a:effectLst/>
                        </a:rPr>
                        <a:t> Centre/Rural Technology facility</a:t>
                      </a:r>
                      <a:endParaRPr lang="en-US" sz="2000" b="0" i="0" u="none" strike="noStrike" dirty="0">
                        <a:solidFill>
                          <a:srgbClr val="000000"/>
                        </a:solidFill>
                        <a:effectLst/>
                        <a:latin typeface="Calibri"/>
                      </a:endParaRPr>
                    </a:p>
                  </a:txBody>
                  <a:tcPr marL="9525" marR="9525" marT="9525" marB="0"/>
                </a:tc>
                <a:tc>
                  <a:txBody>
                    <a:bodyPr/>
                    <a:lstStyle/>
                    <a:p>
                      <a:pPr marL="0" marR="0" algn="r">
                        <a:lnSpc>
                          <a:spcPct val="115000"/>
                        </a:lnSpc>
                        <a:spcBef>
                          <a:spcPts val="0"/>
                        </a:spcBef>
                        <a:spcAft>
                          <a:spcPts val="0"/>
                        </a:spcAft>
                      </a:pPr>
                      <a:r>
                        <a:rPr lang="en-US" sz="2000" dirty="0" smtClean="0">
                          <a:effectLst/>
                        </a:rPr>
                        <a:t>20,000.00</a:t>
                      </a:r>
                      <a:endParaRPr lang="en-US" sz="2000" dirty="0">
                        <a:effectLst/>
                        <a:latin typeface="Calibri"/>
                        <a:ea typeface="Calibri"/>
                        <a:cs typeface="Times New Roman"/>
                      </a:endParaRPr>
                    </a:p>
                  </a:txBody>
                  <a:tcPr marL="68580" marR="68580" marT="0" marB="0"/>
                </a:tc>
                <a:tc>
                  <a:txBody>
                    <a:bodyPr/>
                    <a:lstStyle/>
                    <a:p>
                      <a:pPr marL="0" marR="0" algn="r">
                        <a:lnSpc>
                          <a:spcPct val="115000"/>
                        </a:lnSpc>
                        <a:spcBef>
                          <a:spcPts val="0"/>
                        </a:spcBef>
                        <a:spcAft>
                          <a:spcPts val="0"/>
                        </a:spcAft>
                      </a:pPr>
                      <a:endParaRPr lang="en-US" sz="20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2000" dirty="0" smtClean="0">
                          <a:effectLst/>
                        </a:rPr>
                        <a:t>20,000.00</a:t>
                      </a:r>
                      <a:endParaRPr lang="en-US" sz="2000" dirty="0">
                        <a:effectLst/>
                        <a:latin typeface="Calibri"/>
                        <a:ea typeface="Calibri"/>
                        <a:cs typeface="Times New Roman"/>
                      </a:endParaRPr>
                    </a:p>
                  </a:txBody>
                  <a:tcPr marL="68580" marR="68580" marT="0" marB="0"/>
                </a:tc>
              </a:tr>
              <a:tr h="738256">
                <a:tc>
                  <a:txBody>
                    <a:bodyPr/>
                    <a:lstStyle/>
                    <a:p>
                      <a:pPr marL="0" marR="0" algn="l" defTabSz="914400" rtl="0" eaLnBrk="1" latinLnBrk="0" hangingPunct="1">
                        <a:lnSpc>
                          <a:spcPct val="115000"/>
                        </a:lnSpc>
                        <a:spcBef>
                          <a:spcPts val="0"/>
                        </a:spcBef>
                        <a:spcAft>
                          <a:spcPts val="0"/>
                        </a:spcAft>
                      </a:pPr>
                      <a:r>
                        <a:rPr lang="en-US" sz="2000" kern="1200" dirty="0" smtClean="0">
                          <a:effectLst/>
                        </a:rPr>
                        <a:t>ECONOMIC</a:t>
                      </a:r>
                      <a:r>
                        <a:rPr lang="en-US" sz="2000" kern="1200" baseline="0" dirty="0" smtClean="0">
                          <a:effectLst/>
                        </a:rPr>
                        <a:t> MANAGEMENT</a:t>
                      </a:r>
                      <a:endParaRPr lang="en-US" sz="2000" b="1" kern="1200" dirty="0" smtClean="0">
                        <a:solidFill>
                          <a:schemeClr val="lt1"/>
                        </a:solidFill>
                        <a:effectLst/>
                        <a:latin typeface="+mn-lt"/>
                        <a:ea typeface="+mn-ea"/>
                        <a:cs typeface="+mn-cs"/>
                      </a:endParaRPr>
                    </a:p>
                  </a:txBody>
                  <a:tcPr marL="68580" marR="68580" marT="0" marB="0"/>
                </a:tc>
                <a:tc>
                  <a:txBody>
                    <a:bodyPr/>
                    <a:lstStyle/>
                    <a:p>
                      <a:pPr algn="l" fontAlgn="b"/>
                      <a:r>
                        <a:rPr lang="en-US" sz="2000" u="none" strike="noStrike" dirty="0" smtClean="0">
                          <a:effectLst/>
                        </a:rPr>
                        <a:t>Disaster prevention</a:t>
                      </a:r>
                      <a:r>
                        <a:rPr lang="en-US" sz="2000" u="none" strike="noStrike" baseline="0" dirty="0" smtClean="0">
                          <a:effectLst/>
                        </a:rPr>
                        <a:t> and management</a:t>
                      </a:r>
                      <a:endParaRPr lang="en-US" sz="2000" b="0" i="0" u="none" strike="noStrike" dirty="0">
                        <a:solidFill>
                          <a:srgbClr val="000000"/>
                        </a:solidFill>
                        <a:effectLst/>
                        <a:latin typeface="Calibri"/>
                      </a:endParaRPr>
                    </a:p>
                  </a:txBody>
                  <a:tcPr marL="9525" marR="9525" marT="9525" marB="0"/>
                </a:tc>
                <a:tc>
                  <a:txBody>
                    <a:bodyPr/>
                    <a:lstStyle/>
                    <a:p>
                      <a:pPr marL="0" marR="0" algn="r">
                        <a:lnSpc>
                          <a:spcPct val="115000"/>
                        </a:lnSpc>
                        <a:spcBef>
                          <a:spcPts val="0"/>
                        </a:spcBef>
                        <a:spcAft>
                          <a:spcPts val="0"/>
                        </a:spcAft>
                      </a:pPr>
                      <a:r>
                        <a:rPr lang="en-US" sz="2000" dirty="0" smtClean="0">
                          <a:effectLst/>
                        </a:rPr>
                        <a:t>100,000.00</a:t>
                      </a:r>
                      <a:endParaRPr lang="en-US" sz="2000" dirty="0" smtClean="0">
                        <a:effectLst/>
                        <a:latin typeface="Calibri"/>
                        <a:ea typeface="Calibri"/>
                        <a:cs typeface="Times New Roman"/>
                      </a:endParaRPr>
                    </a:p>
                  </a:txBody>
                  <a:tcPr marL="68580" marR="68580" marT="0" marB="0"/>
                </a:tc>
                <a:tc>
                  <a:txBody>
                    <a:bodyPr/>
                    <a:lstStyle/>
                    <a:p>
                      <a:pPr marL="0" marR="0" algn="r">
                        <a:lnSpc>
                          <a:spcPct val="115000"/>
                        </a:lnSpc>
                        <a:spcBef>
                          <a:spcPts val="0"/>
                        </a:spcBef>
                        <a:spcAft>
                          <a:spcPts val="0"/>
                        </a:spcAft>
                      </a:pPr>
                      <a:endParaRPr lang="en-US" sz="2000" dirty="0" smtClean="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2000" dirty="0" smtClean="0">
                          <a:effectLst/>
                        </a:rPr>
                        <a:t>100,000.00</a:t>
                      </a:r>
                      <a:endParaRPr lang="en-US" sz="2000" dirty="0" smtClean="0">
                        <a:effectLst/>
                        <a:latin typeface="Calibri"/>
                        <a:ea typeface="Calibri"/>
                        <a:cs typeface="Times New Roman"/>
                      </a:endParaRPr>
                    </a:p>
                  </a:txBody>
                  <a:tcPr marL="68580" marR="68580" marT="0" marB="0"/>
                </a:tc>
              </a:tr>
            </a:tbl>
          </a:graphicData>
        </a:graphic>
      </p:graphicFrame>
      <p:sp>
        <p:nvSpPr>
          <p:cNvPr id="2" name="Slide Number Placeholder 1"/>
          <p:cNvSpPr>
            <a:spLocks noGrp="1"/>
          </p:cNvSpPr>
          <p:nvPr>
            <p:ph type="sldNum" sz="quarter" idx="12"/>
          </p:nvPr>
        </p:nvSpPr>
        <p:spPr/>
        <p:txBody>
          <a:bodyPr/>
          <a:lstStyle/>
          <a:p>
            <a:fld id="{571CD3C2-A472-4BA3-88D7-833F7D0C5725}" type="slidenum">
              <a:rPr lang="en-US" smtClean="0"/>
              <a:t>43</a:t>
            </a:fld>
            <a:endParaRPr lang="en-US"/>
          </a:p>
        </p:txBody>
      </p:sp>
    </p:spTree>
    <p:extLst>
      <p:ext uri="{BB962C8B-B14F-4D97-AF65-F5344CB8AC3E}">
        <p14:creationId xmlns:p14="http://schemas.microsoft.com/office/powerpoint/2010/main" val="103888287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3528829140"/>
              </p:ext>
            </p:extLst>
          </p:nvPr>
        </p:nvGraphicFramePr>
        <p:xfrm>
          <a:off x="16267" y="609601"/>
          <a:ext cx="8991599" cy="5746750"/>
        </p:xfrm>
        <a:graphic>
          <a:graphicData uri="http://schemas.openxmlformats.org/drawingml/2006/table">
            <a:tbl>
              <a:tblPr firstRow="1" firstCol="1" bandRow="1">
                <a:tableStyleId>{5940675A-B579-460E-94D1-54222C63F5DA}</a:tableStyleId>
              </a:tblPr>
              <a:tblGrid>
                <a:gridCol w="1903613"/>
                <a:gridCol w="2379517"/>
                <a:gridCol w="1263088"/>
                <a:gridCol w="1592332"/>
                <a:gridCol w="1853049"/>
              </a:tblGrid>
              <a:tr h="504586">
                <a:tc rowSpan="2">
                  <a:txBody>
                    <a:bodyPr/>
                    <a:lstStyle/>
                    <a:p>
                      <a:pPr marL="0" marR="0">
                        <a:lnSpc>
                          <a:spcPct val="115000"/>
                        </a:lnSpc>
                        <a:spcBef>
                          <a:spcPts val="0"/>
                        </a:spcBef>
                        <a:spcAft>
                          <a:spcPts val="0"/>
                        </a:spcAft>
                      </a:pPr>
                      <a:r>
                        <a:rPr lang="en-US" sz="1600" b="1" dirty="0">
                          <a:effectLst>
                            <a:outerShdw blurRad="38100" dist="38100" dir="2700000" algn="tl">
                              <a:srgbClr val="000000">
                                <a:alpha val="43137"/>
                              </a:srgbClr>
                            </a:outerShdw>
                          </a:effectLst>
                        </a:rPr>
                        <a:t>BUDGET </a:t>
                      </a:r>
                      <a:r>
                        <a:rPr lang="en-US" sz="1600" b="1" dirty="0" smtClean="0">
                          <a:effectLst>
                            <a:outerShdw blurRad="38100" dist="38100" dir="2700000" algn="tl">
                              <a:srgbClr val="000000">
                                <a:alpha val="43137"/>
                              </a:srgbClr>
                            </a:outerShdw>
                          </a:effectLst>
                        </a:rPr>
                        <a:t>PROGRAMME</a:t>
                      </a:r>
                      <a:endParaRPr lang="en-US" sz="1600" b="1" dirty="0">
                        <a:effectLst>
                          <a:outerShdw blurRad="38100" dist="38100" dir="2700000" algn="tl">
                            <a:srgbClr val="000000">
                              <a:alpha val="43137"/>
                            </a:srgbClr>
                          </a:outerShdw>
                        </a:effectLst>
                        <a:latin typeface="Calibri"/>
                        <a:ea typeface="Calibri"/>
                        <a:cs typeface="Times New Roman"/>
                      </a:endParaRPr>
                    </a:p>
                  </a:txBody>
                  <a:tcPr marL="68580" marR="68580" marT="0" marB="0"/>
                </a:tc>
                <a:tc rowSpan="2">
                  <a:txBody>
                    <a:bodyPr/>
                    <a:lstStyle/>
                    <a:p>
                      <a:pPr marL="0" marR="0">
                        <a:lnSpc>
                          <a:spcPct val="115000"/>
                        </a:lnSpc>
                        <a:spcBef>
                          <a:spcPts val="0"/>
                        </a:spcBef>
                        <a:spcAft>
                          <a:spcPts val="0"/>
                        </a:spcAft>
                      </a:pPr>
                      <a:r>
                        <a:rPr lang="en-US" sz="1600" b="1" dirty="0" smtClean="0">
                          <a:effectLst>
                            <a:outerShdw blurRad="38100" dist="38100" dir="2700000" algn="tl">
                              <a:srgbClr val="000000">
                                <a:alpha val="43137"/>
                              </a:srgbClr>
                            </a:outerShdw>
                          </a:effectLst>
                        </a:rPr>
                        <a:t>KEY</a:t>
                      </a:r>
                      <a:r>
                        <a:rPr lang="en-US" sz="1600" b="1" baseline="0" dirty="0" smtClean="0">
                          <a:effectLst>
                            <a:outerShdw blurRad="38100" dist="38100" dir="2700000" algn="tl">
                              <a:srgbClr val="000000">
                                <a:alpha val="43137"/>
                              </a:srgbClr>
                            </a:outerShdw>
                          </a:effectLst>
                        </a:rPr>
                        <a:t> PRIORITY PROJECT/ACTIVITY</a:t>
                      </a:r>
                      <a:endParaRPr lang="en-US" sz="1600" b="1" dirty="0">
                        <a:solidFill>
                          <a:schemeClr val="tx1"/>
                        </a:solidFill>
                        <a:effectLst>
                          <a:outerShdw blurRad="38100" dist="38100" dir="2700000" algn="tl">
                            <a:srgbClr val="000000">
                              <a:alpha val="43137"/>
                            </a:srgbClr>
                          </a:outerShdw>
                        </a:effectLst>
                        <a:latin typeface="Calibri"/>
                        <a:ea typeface="Calibri"/>
                        <a:cs typeface="Times New Roman"/>
                      </a:endParaRPr>
                    </a:p>
                  </a:txBody>
                  <a:tcPr marL="68580" marR="68580" marT="0" marB="0"/>
                </a:tc>
                <a:tc gridSpan="3">
                  <a:txBody>
                    <a:bodyPr/>
                    <a:lstStyle/>
                    <a:p>
                      <a:pPr marL="0" marR="0" algn="ctr">
                        <a:lnSpc>
                          <a:spcPct val="115000"/>
                        </a:lnSpc>
                        <a:spcBef>
                          <a:spcPts val="0"/>
                        </a:spcBef>
                        <a:spcAft>
                          <a:spcPts val="0"/>
                        </a:spcAft>
                      </a:pPr>
                      <a:r>
                        <a:rPr lang="en-US" sz="1600" b="1" dirty="0">
                          <a:effectLst>
                            <a:outerShdw blurRad="38100" dist="38100" dir="2700000" algn="tl">
                              <a:srgbClr val="000000">
                                <a:alpha val="43137"/>
                              </a:srgbClr>
                            </a:outerShdw>
                          </a:effectLst>
                        </a:rPr>
                        <a:t>AMOUNT GH¢</a:t>
                      </a:r>
                      <a:endParaRPr lang="en-US" sz="1600" b="1" dirty="0">
                        <a:effectLst>
                          <a:outerShdw blurRad="38100" dist="38100" dir="2700000" algn="tl">
                            <a:srgbClr val="000000">
                              <a:alpha val="43137"/>
                            </a:srgbClr>
                          </a:outerShdw>
                        </a:effectLst>
                        <a:latin typeface="Calibri"/>
                        <a:ea typeface="Calibri"/>
                        <a:cs typeface="Times New Roman"/>
                      </a:endParaRPr>
                    </a:p>
                  </a:txBody>
                  <a:tcPr marL="68580" marR="68580" marT="0" marB="0"/>
                </a:tc>
                <a:tc hMerge="1">
                  <a:txBody>
                    <a:bodyPr/>
                    <a:lstStyle/>
                    <a:p>
                      <a:endParaRPr lang="en-US"/>
                    </a:p>
                  </a:txBody>
                  <a:tcPr/>
                </a:tc>
                <a:tc hMerge="1">
                  <a:txBody>
                    <a:bodyPr/>
                    <a:lstStyle/>
                    <a:p>
                      <a:endParaRPr lang="en-US"/>
                    </a:p>
                  </a:txBody>
                  <a:tcPr/>
                </a:tc>
              </a:tr>
              <a:tr h="1061983">
                <a:tc vMerge="1">
                  <a:txBody>
                    <a:bodyPr/>
                    <a:lstStyle/>
                    <a:p>
                      <a:endParaRPr lang="en-US"/>
                    </a:p>
                  </a:txBody>
                  <a:tcPr/>
                </a:tc>
                <a:tc vMerge="1">
                  <a:txBody>
                    <a:bodyPr/>
                    <a:lstStyle/>
                    <a:p>
                      <a:endParaRPr lang="en-US"/>
                    </a:p>
                  </a:txBody>
                  <a:tcPr/>
                </a:tc>
                <a:tc>
                  <a:txBody>
                    <a:bodyPr/>
                    <a:lstStyle/>
                    <a:p>
                      <a:pPr marL="0" marR="0">
                        <a:lnSpc>
                          <a:spcPct val="115000"/>
                        </a:lnSpc>
                        <a:spcBef>
                          <a:spcPts val="0"/>
                        </a:spcBef>
                        <a:spcAft>
                          <a:spcPts val="0"/>
                        </a:spcAft>
                      </a:pPr>
                      <a:r>
                        <a:rPr lang="en-US" sz="1600" b="1" dirty="0">
                          <a:effectLst>
                            <a:outerShdw blurRad="38100" dist="38100" dir="2700000" algn="tl">
                              <a:srgbClr val="000000">
                                <a:alpha val="43137"/>
                              </a:srgbClr>
                            </a:outerShdw>
                          </a:effectLst>
                        </a:rPr>
                        <a:t>GOODS &amp; SERVICE</a:t>
                      </a:r>
                      <a:endParaRPr lang="en-US" sz="1600" b="1" dirty="0">
                        <a:effectLst>
                          <a:outerShdw blurRad="38100" dist="38100" dir="2700000" algn="tl">
                            <a:srgbClr val="000000">
                              <a:alpha val="43137"/>
                            </a:srgbClr>
                          </a:outerShdw>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600" b="1" dirty="0">
                          <a:effectLst>
                            <a:outerShdw blurRad="38100" dist="38100" dir="2700000" algn="tl">
                              <a:srgbClr val="000000">
                                <a:alpha val="43137"/>
                              </a:srgbClr>
                            </a:outerShdw>
                          </a:effectLst>
                        </a:rPr>
                        <a:t>CAPITAL INVESTMENT</a:t>
                      </a:r>
                      <a:endParaRPr lang="en-US" sz="1600" b="1" dirty="0">
                        <a:effectLst>
                          <a:outerShdw blurRad="38100" dist="38100" dir="2700000" algn="tl">
                            <a:srgbClr val="000000">
                              <a:alpha val="43137"/>
                            </a:srgbClr>
                          </a:outerShdw>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600" b="1" dirty="0">
                          <a:effectLst>
                            <a:outerShdw blurRad="38100" dist="38100" dir="2700000" algn="tl">
                              <a:srgbClr val="000000">
                                <a:alpha val="43137"/>
                              </a:srgbClr>
                            </a:outerShdw>
                          </a:effectLst>
                        </a:rPr>
                        <a:t>TOTAL</a:t>
                      </a:r>
                      <a:endParaRPr lang="en-US" sz="1600" b="1" dirty="0">
                        <a:effectLst>
                          <a:outerShdw blurRad="38100" dist="38100" dir="2700000" algn="tl">
                            <a:srgbClr val="000000">
                              <a:alpha val="43137"/>
                            </a:srgbClr>
                          </a:outerShdw>
                        </a:effectLst>
                        <a:latin typeface="Calibri"/>
                        <a:ea typeface="Calibri"/>
                        <a:cs typeface="Times New Roman"/>
                      </a:endParaRPr>
                    </a:p>
                  </a:txBody>
                  <a:tcPr marL="68580" marR="68580" marT="0" marB="0"/>
                </a:tc>
              </a:tr>
              <a:tr h="940088">
                <a:tc rowSpan="3">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600" kern="1200" dirty="0" smtClean="0">
                          <a:effectLst/>
                        </a:rPr>
                        <a:t>INFRASTRUCTURE</a:t>
                      </a:r>
                      <a:r>
                        <a:rPr lang="en-US" sz="1600" kern="1200" baseline="0" dirty="0" smtClean="0">
                          <a:effectLst/>
                        </a:rPr>
                        <a:t>  DEVELOPMENT AND MANAGEMENT</a:t>
                      </a:r>
                      <a:endParaRPr lang="en-US" sz="1600" kern="1200" dirty="0" smtClean="0">
                        <a:effectLst/>
                      </a:endParaRPr>
                    </a:p>
                    <a:p>
                      <a:pPr marL="0" marR="0" algn="l" defTabSz="914400" rtl="0" eaLnBrk="1" latinLnBrk="0" hangingPunct="1">
                        <a:lnSpc>
                          <a:spcPct val="115000"/>
                        </a:lnSpc>
                        <a:spcBef>
                          <a:spcPts val="0"/>
                        </a:spcBef>
                        <a:spcAft>
                          <a:spcPts val="0"/>
                        </a:spcAft>
                      </a:pPr>
                      <a:endParaRPr lang="en-US" sz="1600" kern="1200" dirty="0" smtClean="0">
                        <a:effectLst/>
                      </a:endParaRPr>
                    </a:p>
                    <a:p>
                      <a:pPr marL="0" marR="0" algn="l" defTabSz="914400" rtl="0" eaLnBrk="1" latinLnBrk="0" hangingPunct="1">
                        <a:lnSpc>
                          <a:spcPct val="115000"/>
                        </a:lnSpc>
                        <a:spcBef>
                          <a:spcPts val="0"/>
                        </a:spcBef>
                        <a:spcAft>
                          <a:spcPts val="0"/>
                        </a:spcAft>
                      </a:pPr>
                      <a:endParaRPr lang="en-US" sz="1600" kern="1200" dirty="0" smtClean="0">
                        <a:effectLst/>
                      </a:endParaRPr>
                    </a:p>
                    <a:p>
                      <a:pPr marL="0" marR="0" algn="l" defTabSz="914400" rtl="0" eaLnBrk="1" latinLnBrk="0" hangingPunct="1">
                        <a:lnSpc>
                          <a:spcPct val="115000"/>
                        </a:lnSpc>
                        <a:spcBef>
                          <a:spcPts val="0"/>
                        </a:spcBef>
                        <a:spcAft>
                          <a:spcPts val="0"/>
                        </a:spcAft>
                      </a:pPr>
                      <a:r>
                        <a:rPr lang="en-US" sz="1600" kern="1200" dirty="0">
                          <a:effectLst/>
                        </a:rPr>
                        <a:t> </a:t>
                      </a:r>
                    </a:p>
                    <a:p>
                      <a:pPr marL="0" marR="0" algn="l" defTabSz="914400" rtl="0" eaLnBrk="1" latinLnBrk="0" hangingPunct="1">
                        <a:lnSpc>
                          <a:spcPct val="115000"/>
                        </a:lnSpc>
                        <a:spcBef>
                          <a:spcPts val="0"/>
                        </a:spcBef>
                        <a:spcAft>
                          <a:spcPts val="0"/>
                        </a:spcAft>
                      </a:pPr>
                      <a:r>
                        <a:rPr lang="en-US" sz="1600" kern="1200" dirty="0">
                          <a:effectLst/>
                        </a:rPr>
                        <a:t> </a:t>
                      </a:r>
                    </a:p>
                    <a:p>
                      <a:pPr marL="0" marR="0" algn="l" defTabSz="914400" rtl="0" eaLnBrk="1" latinLnBrk="0" hangingPunct="1">
                        <a:lnSpc>
                          <a:spcPct val="115000"/>
                        </a:lnSpc>
                        <a:spcBef>
                          <a:spcPts val="0"/>
                        </a:spcBef>
                        <a:spcAft>
                          <a:spcPts val="0"/>
                        </a:spcAft>
                      </a:pPr>
                      <a:r>
                        <a:rPr lang="en-US" sz="1600" kern="1200" dirty="0">
                          <a:effectLst/>
                        </a:rPr>
                        <a:t> </a:t>
                      </a:r>
                      <a:endParaRPr lang="en-US" sz="1600" b="1" kern="1200" dirty="0">
                        <a:solidFill>
                          <a:schemeClr val="lt1"/>
                        </a:solidFill>
                        <a:effectLst/>
                        <a:latin typeface="+mn-lt"/>
                        <a:ea typeface="+mn-ea"/>
                        <a:cs typeface="+mn-cs"/>
                      </a:endParaRPr>
                    </a:p>
                  </a:txBody>
                  <a:tcPr marL="68580" marR="68580" marT="0" marB="0"/>
                </a:tc>
                <a:tc>
                  <a:txBody>
                    <a:bodyPr/>
                    <a:lstStyle/>
                    <a:p>
                      <a:pPr marL="0" marR="0">
                        <a:lnSpc>
                          <a:spcPct val="115000"/>
                        </a:lnSpc>
                        <a:spcBef>
                          <a:spcPts val="0"/>
                        </a:spcBef>
                        <a:spcAft>
                          <a:spcPts val="0"/>
                        </a:spcAft>
                      </a:pPr>
                      <a:r>
                        <a:rPr lang="en-US" sz="1800" dirty="0" smtClean="0">
                          <a:effectLst/>
                        </a:rPr>
                        <a:t>Renovation of Assembly Properties</a:t>
                      </a:r>
                      <a:endParaRPr lang="en-US" sz="18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endParaRPr lang="en-US" sz="18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smtClean="0">
                          <a:effectLst/>
                          <a:latin typeface="Calibri"/>
                          <a:ea typeface="Calibri"/>
                          <a:cs typeface="Times New Roman"/>
                        </a:rPr>
                        <a:t>275,024.54</a:t>
                      </a:r>
                      <a:endParaRPr lang="en-US" sz="18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smtClean="0">
                          <a:effectLst/>
                          <a:latin typeface="Calibri"/>
                          <a:ea typeface="Calibri"/>
                          <a:cs typeface="Times New Roman"/>
                        </a:rPr>
                        <a:t>275,024.54</a:t>
                      </a:r>
                      <a:endParaRPr lang="en-US" sz="1800" dirty="0">
                        <a:effectLst/>
                        <a:latin typeface="Calibri"/>
                        <a:ea typeface="Calibri"/>
                        <a:cs typeface="Times New Roman"/>
                      </a:endParaRPr>
                    </a:p>
                  </a:txBody>
                  <a:tcPr marL="68580" marR="68580" marT="0" marB="0"/>
                </a:tc>
              </a:tr>
              <a:tr h="1220854">
                <a:tc vMerge="1">
                  <a:txBody>
                    <a:bodyPr/>
                    <a:lstStyle/>
                    <a:p>
                      <a:pPr marL="0" marR="0" algn="l" defTabSz="914400" rtl="0" eaLnBrk="1" latinLnBrk="0" hangingPunct="1">
                        <a:lnSpc>
                          <a:spcPct val="115000"/>
                        </a:lnSpc>
                        <a:spcBef>
                          <a:spcPts val="0"/>
                        </a:spcBef>
                        <a:spcAft>
                          <a:spcPts val="0"/>
                        </a:spcAft>
                      </a:pPr>
                      <a:endParaRPr lang="en-US" sz="1100" b="1" kern="1200" dirty="0">
                        <a:solidFill>
                          <a:schemeClr val="lt1"/>
                        </a:solidFill>
                        <a:effectLst/>
                        <a:latin typeface="+mn-lt"/>
                        <a:ea typeface="+mn-ea"/>
                        <a:cs typeface="+mn-cs"/>
                      </a:endParaRPr>
                    </a:p>
                  </a:txBody>
                  <a:tcPr marL="68580" marR="68580" marT="0" marB="0"/>
                </a:tc>
                <a:tc>
                  <a:txBody>
                    <a:bodyPr/>
                    <a:lstStyle/>
                    <a:p>
                      <a:pPr algn="l" fontAlgn="b"/>
                      <a:r>
                        <a:rPr lang="en-US" sz="1800" u="none" strike="noStrike" dirty="0" smtClean="0">
                          <a:effectLst/>
                        </a:rPr>
                        <a:t>Procurement</a:t>
                      </a:r>
                      <a:r>
                        <a:rPr lang="en-US" sz="1800" u="none" strike="noStrike" baseline="0" dirty="0" smtClean="0">
                          <a:effectLst/>
                        </a:rPr>
                        <a:t> of items for self help community project</a:t>
                      </a:r>
                      <a:endParaRPr lang="en-US" sz="1800" b="0" i="0" u="none" strike="noStrike" dirty="0">
                        <a:solidFill>
                          <a:srgbClr val="000000"/>
                        </a:solidFill>
                        <a:effectLst/>
                        <a:latin typeface="Calibri"/>
                      </a:endParaRPr>
                    </a:p>
                  </a:txBody>
                  <a:tcPr marL="9525" marR="9525" marT="9525" marB="0" anchor="b"/>
                </a:tc>
                <a:tc>
                  <a:txBody>
                    <a:bodyPr/>
                    <a:lstStyle/>
                    <a:p>
                      <a:pPr marL="0" marR="0">
                        <a:lnSpc>
                          <a:spcPct val="115000"/>
                        </a:lnSpc>
                        <a:spcBef>
                          <a:spcPts val="0"/>
                        </a:spcBef>
                        <a:spcAft>
                          <a:spcPts val="0"/>
                        </a:spcAft>
                      </a:pPr>
                      <a:r>
                        <a:rPr lang="en-US" sz="1800" dirty="0" smtClean="0">
                          <a:effectLst/>
                          <a:latin typeface="Calibri"/>
                          <a:ea typeface="Calibri"/>
                          <a:cs typeface="Times New Roman"/>
                        </a:rPr>
                        <a:t>205,318.01</a:t>
                      </a:r>
                      <a:endParaRPr lang="en-US" sz="18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endParaRPr lang="en-US" sz="1800" dirty="0">
                        <a:effectLst/>
                        <a:latin typeface="Calibri"/>
                        <a:ea typeface="Calibri"/>
                        <a:cs typeface="Times New Roman"/>
                      </a:endParaRPr>
                    </a:p>
                  </a:txBody>
                  <a:tcPr marL="68580" marR="68580" marT="0" marB="0"/>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800" dirty="0" smtClean="0">
                          <a:effectLst/>
                          <a:latin typeface="+mn-lt"/>
                          <a:ea typeface="Calibri"/>
                          <a:cs typeface="Times New Roman"/>
                        </a:rPr>
                        <a:t>205,318.01</a:t>
                      </a:r>
                    </a:p>
                    <a:p>
                      <a:pPr marL="0" marR="0">
                        <a:lnSpc>
                          <a:spcPct val="115000"/>
                        </a:lnSpc>
                        <a:spcBef>
                          <a:spcPts val="0"/>
                        </a:spcBef>
                        <a:spcAft>
                          <a:spcPts val="0"/>
                        </a:spcAft>
                      </a:pPr>
                      <a:endParaRPr lang="en-US" sz="1800" dirty="0">
                        <a:effectLst/>
                        <a:latin typeface="Calibri"/>
                        <a:ea typeface="Calibri"/>
                        <a:cs typeface="Times New Roman"/>
                      </a:endParaRPr>
                    </a:p>
                  </a:txBody>
                  <a:tcPr marL="68580" marR="68580" marT="0" marB="0"/>
                </a:tc>
              </a:tr>
              <a:tr h="1181438">
                <a:tc vMerge="1">
                  <a:txBody>
                    <a:bodyPr/>
                    <a:lstStyle/>
                    <a:p>
                      <a:pPr marL="0" marR="0" algn="l" defTabSz="914400" rtl="0" eaLnBrk="1" latinLnBrk="0" hangingPunct="1">
                        <a:lnSpc>
                          <a:spcPct val="115000"/>
                        </a:lnSpc>
                        <a:spcBef>
                          <a:spcPts val="0"/>
                        </a:spcBef>
                        <a:spcAft>
                          <a:spcPts val="0"/>
                        </a:spcAft>
                      </a:pPr>
                      <a:endParaRPr lang="en-US" sz="1100" b="1" kern="1200" dirty="0">
                        <a:solidFill>
                          <a:schemeClr val="lt1"/>
                        </a:solidFill>
                        <a:effectLst/>
                        <a:latin typeface="+mn-lt"/>
                        <a:ea typeface="+mn-ea"/>
                        <a:cs typeface="+mn-cs"/>
                      </a:endParaRPr>
                    </a:p>
                  </a:txBody>
                  <a:tcPr marL="68580" marR="68580" marT="0" marB="0"/>
                </a:tc>
                <a:tc>
                  <a:txBody>
                    <a:bodyPr/>
                    <a:lstStyle/>
                    <a:p>
                      <a:pPr algn="l" fontAlgn="b"/>
                      <a:r>
                        <a:rPr lang="en-US" sz="1800" b="0" i="0" u="none" strike="noStrike" dirty="0" smtClean="0">
                          <a:solidFill>
                            <a:srgbClr val="000000"/>
                          </a:solidFill>
                          <a:effectLst/>
                          <a:latin typeface="Calibri"/>
                        </a:rPr>
                        <a:t>Procurement</a:t>
                      </a:r>
                      <a:r>
                        <a:rPr lang="en-US" sz="1800" b="0" i="0" u="none" strike="noStrike" baseline="0" dirty="0" smtClean="0">
                          <a:solidFill>
                            <a:srgbClr val="000000"/>
                          </a:solidFill>
                          <a:effectLst/>
                          <a:latin typeface="Calibri"/>
                        </a:rPr>
                        <a:t> of Electricity poles and Accessories</a:t>
                      </a:r>
                      <a:endParaRPr lang="en-US" sz="1800" b="0" i="0" u="none" strike="noStrike" dirty="0">
                        <a:solidFill>
                          <a:srgbClr val="000000"/>
                        </a:solidFill>
                        <a:effectLst/>
                        <a:latin typeface="Calibri"/>
                      </a:endParaRPr>
                    </a:p>
                  </a:txBody>
                  <a:tcPr marL="9525" marR="9525" marT="9525" marB="0"/>
                </a:tc>
                <a:tc>
                  <a:txBody>
                    <a:bodyPr/>
                    <a:lstStyle/>
                    <a:p>
                      <a:pPr marL="0" marR="0">
                        <a:lnSpc>
                          <a:spcPct val="115000"/>
                        </a:lnSpc>
                        <a:spcBef>
                          <a:spcPts val="0"/>
                        </a:spcBef>
                        <a:spcAft>
                          <a:spcPts val="0"/>
                        </a:spcAft>
                      </a:pPr>
                      <a:endParaRPr lang="en-US" sz="18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dirty="0" smtClean="0">
                          <a:effectLst/>
                          <a:latin typeface="Calibri"/>
                          <a:ea typeface="Calibri"/>
                          <a:cs typeface="Times New Roman"/>
                        </a:rPr>
                        <a:t>100,000.00</a:t>
                      </a:r>
                    </a:p>
                  </a:txBody>
                  <a:tcPr marL="68580" marR="68580" marT="0" marB="0"/>
                </a:tc>
                <a:tc>
                  <a:txBody>
                    <a:bodyPr/>
                    <a:lstStyle/>
                    <a:p>
                      <a:pPr marL="0" marR="0">
                        <a:lnSpc>
                          <a:spcPct val="115000"/>
                        </a:lnSpc>
                        <a:spcBef>
                          <a:spcPts val="0"/>
                        </a:spcBef>
                        <a:spcAft>
                          <a:spcPts val="0"/>
                        </a:spcAft>
                      </a:pPr>
                      <a:r>
                        <a:rPr lang="en-US" sz="1800" dirty="0" smtClean="0">
                          <a:effectLst/>
                          <a:latin typeface="Calibri"/>
                          <a:ea typeface="Calibri"/>
                          <a:cs typeface="Times New Roman"/>
                        </a:rPr>
                        <a:t>100,000.00</a:t>
                      </a:r>
                    </a:p>
                  </a:txBody>
                  <a:tcPr marL="68580" marR="68580" marT="0" marB="0"/>
                </a:tc>
              </a:tr>
              <a:tr h="837801">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US" sz="1600" kern="1200" dirty="0" smtClean="0">
                          <a:effectLst/>
                        </a:rPr>
                        <a:t>TOTAL</a:t>
                      </a:r>
                      <a:endParaRPr lang="en-US" sz="1600" b="1" kern="1200" dirty="0" smtClean="0">
                        <a:solidFill>
                          <a:schemeClr val="lt1"/>
                        </a:solidFill>
                        <a:effectLst/>
                        <a:latin typeface="+mn-lt"/>
                        <a:ea typeface="+mn-ea"/>
                        <a:cs typeface="+mn-cs"/>
                      </a:endParaRPr>
                    </a:p>
                    <a:p>
                      <a:pPr marL="0" marR="0" algn="l" defTabSz="914400" rtl="0" eaLnBrk="1" latinLnBrk="0" hangingPunct="1">
                        <a:lnSpc>
                          <a:spcPct val="115000"/>
                        </a:lnSpc>
                        <a:spcBef>
                          <a:spcPts val="0"/>
                        </a:spcBef>
                        <a:spcAft>
                          <a:spcPts val="0"/>
                        </a:spcAft>
                      </a:pPr>
                      <a:endParaRPr lang="en-US" sz="1100" b="1" kern="1200" dirty="0">
                        <a:solidFill>
                          <a:schemeClr val="lt1"/>
                        </a:solidFill>
                        <a:effectLst/>
                        <a:latin typeface="+mn-lt"/>
                        <a:ea typeface="+mn-ea"/>
                        <a:cs typeface="+mn-cs"/>
                      </a:endParaRPr>
                    </a:p>
                  </a:txBody>
                  <a:tcPr marL="68580" marR="68580" marT="0" marB="0"/>
                </a:tc>
                <a:tc>
                  <a:txBody>
                    <a:bodyPr/>
                    <a:lstStyle/>
                    <a:p>
                      <a:pPr marL="0" marR="0">
                        <a:lnSpc>
                          <a:spcPct val="115000"/>
                        </a:lnSpc>
                        <a:spcBef>
                          <a:spcPts val="0"/>
                        </a:spcBef>
                        <a:spcAft>
                          <a:spcPts val="0"/>
                        </a:spcAft>
                      </a:pPr>
                      <a:endParaRPr lang="en-US" sz="1800" dirty="0">
                        <a:effectLst/>
                        <a:latin typeface="Calibri"/>
                        <a:ea typeface="Calibri"/>
                        <a:cs typeface="Times New Roman"/>
                      </a:endParaRPr>
                    </a:p>
                  </a:txBody>
                  <a:tcPr marL="68580" marR="68580" marT="0" marB="0"/>
                </a:tc>
                <a:tc>
                  <a:txBody>
                    <a:bodyPr/>
                    <a:lstStyle/>
                    <a:p>
                      <a:pPr algn="ctr" fontAlgn="b"/>
                      <a:r>
                        <a:rPr lang="en-US" sz="1800" b="0" i="0" u="none" strike="noStrike" dirty="0" smtClean="0">
                          <a:solidFill>
                            <a:srgbClr val="FF0000"/>
                          </a:solidFill>
                          <a:effectLst/>
                          <a:latin typeface="Calibri"/>
                        </a:rPr>
                        <a:t>607,445.21</a:t>
                      </a:r>
                      <a:endParaRPr lang="en-US" sz="1800" b="0" i="0" u="none" strike="noStrike" dirty="0">
                        <a:solidFill>
                          <a:srgbClr val="FF0000"/>
                        </a:solidFill>
                        <a:effectLst/>
                        <a:latin typeface="Calibri"/>
                      </a:endParaRPr>
                    </a:p>
                  </a:txBody>
                  <a:tcPr marL="9525" marR="9525" marT="9525" marB="0"/>
                </a:tc>
                <a:tc>
                  <a:txBody>
                    <a:bodyPr/>
                    <a:lstStyle/>
                    <a:p>
                      <a:pPr algn="ctr" fontAlgn="b"/>
                      <a:r>
                        <a:rPr lang="en-US" sz="1800" b="0" i="0" u="none" strike="noStrike" dirty="0" smtClean="0">
                          <a:solidFill>
                            <a:srgbClr val="FF0000"/>
                          </a:solidFill>
                          <a:effectLst/>
                          <a:latin typeface="Calibri"/>
                        </a:rPr>
                        <a:t>1,960,523.88</a:t>
                      </a:r>
                      <a:endParaRPr lang="en-US" sz="1800" b="0" i="0" u="none" strike="noStrike" dirty="0">
                        <a:solidFill>
                          <a:srgbClr val="FF0000"/>
                        </a:solidFill>
                        <a:effectLst/>
                        <a:latin typeface="Calibri"/>
                      </a:endParaRPr>
                    </a:p>
                  </a:txBody>
                  <a:tcPr marL="9525" marR="9525" marT="9525" marB="0"/>
                </a:tc>
                <a:tc>
                  <a:txBody>
                    <a:bodyPr/>
                    <a:lstStyle/>
                    <a:p>
                      <a:pPr algn="ctr" fontAlgn="b"/>
                      <a:r>
                        <a:rPr lang="en-US" sz="1800" b="0" i="0" u="none" strike="noStrike" dirty="0" smtClean="0">
                          <a:solidFill>
                            <a:srgbClr val="FF0000"/>
                          </a:solidFill>
                          <a:effectLst/>
                          <a:latin typeface="Calibri"/>
                        </a:rPr>
                        <a:t>2,567,969.09</a:t>
                      </a:r>
                      <a:endParaRPr lang="en-US" sz="1800" b="0" i="0" u="none" strike="noStrike" dirty="0">
                        <a:solidFill>
                          <a:srgbClr val="FF0000"/>
                        </a:solidFill>
                        <a:effectLst/>
                        <a:latin typeface="Calibri"/>
                      </a:endParaRPr>
                    </a:p>
                  </a:txBody>
                  <a:tcPr marL="9525" marR="9525" marT="9525" marB="0"/>
                </a:tc>
              </a:tr>
            </a:tbl>
          </a:graphicData>
        </a:graphic>
      </p:graphicFrame>
      <p:sp>
        <p:nvSpPr>
          <p:cNvPr id="2" name="Slide Number Placeholder 1"/>
          <p:cNvSpPr>
            <a:spLocks noGrp="1"/>
          </p:cNvSpPr>
          <p:nvPr>
            <p:ph type="sldNum" sz="quarter" idx="12"/>
          </p:nvPr>
        </p:nvSpPr>
        <p:spPr/>
        <p:txBody>
          <a:bodyPr/>
          <a:lstStyle/>
          <a:p>
            <a:fld id="{571CD3C2-A472-4BA3-88D7-833F7D0C5725}" type="slidenum">
              <a:rPr lang="en-US" smtClean="0"/>
              <a:t>44</a:t>
            </a:fld>
            <a:endParaRPr lang="en-US"/>
          </a:p>
        </p:txBody>
      </p:sp>
    </p:spTree>
    <p:extLst>
      <p:ext uri="{BB962C8B-B14F-4D97-AF65-F5344CB8AC3E}">
        <p14:creationId xmlns:p14="http://schemas.microsoft.com/office/powerpoint/2010/main" val="481767647"/>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40200522"/>
              </p:ext>
            </p:extLst>
          </p:nvPr>
        </p:nvGraphicFramePr>
        <p:xfrm>
          <a:off x="78769" y="763330"/>
          <a:ext cx="9065231" cy="5812025"/>
        </p:xfrm>
        <a:graphic>
          <a:graphicData uri="http://schemas.openxmlformats.org/drawingml/2006/table">
            <a:tbl>
              <a:tblPr/>
              <a:tblGrid>
                <a:gridCol w="824111"/>
                <a:gridCol w="1236168"/>
                <a:gridCol w="1189518"/>
                <a:gridCol w="1282814"/>
                <a:gridCol w="1539379"/>
                <a:gridCol w="1539379"/>
                <a:gridCol w="1453862"/>
              </a:tblGrid>
              <a:tr h="617574">
                <a:tc>
                  <a:txBody>
                    <a:bodyPr/>
                    <a:lstStyle/>
                    <a:p>
                      <a:pPr algn="l" fontAlgn="b"/>
                      <a:r>
                        <a:rPr lang="en-US" sz="1800" b="1" i="0" u="none" strike="noStrike" dirty="0">
                          <a:solidFill>
                            <a:srgbClr val="000000"/>
                          </a:solidFill>
                          <a:effectLst/>
                          <a:latin typeface="Calibri"/>
                        </a:rPr>
                        <a:t>ITEM</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b"/>
                      <a:r>
                        <a:rPr lang="en-US" sz="1800" b="1" i="0" u="none" strike="noStrike" dirty="0" smtClean="0">
                          <a:solidFill>
                            <a:srgbClr val="000000"/>
                          </a:solidFill>
                          <a:effectLst/>
                          <a:latin typeface="Calibri"/>
                        </a:rPr>
                        <a:t>2019</a:t>
                      </a:r>
                      <a:endParaRPr lang="en-US" sz="1800" b="1" i="0" u="none" strike="noStrike" dirty="0">
                        <a:solidFill>
                          <a:srgbClr val="000000"/>
                        </a:solidFill>
                        <a:effectLst/>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ctr" fontAlgn="b"/>
                      <a:r>
                        <a:rPr lang="en-US" sz="1800" b="1" i="0" u="none" strike="noStrike" dirty="0" smtClean="0">
                          <a:solidFill>
                            <a:srgbClr val="000000"/>
                          </a:solidFill>
                          <a:effectLst/>
                          <a:latin typeface="Calibri"/>
                        </a:rPr>
                        <a:t>2020</a:t>
                      </a:r>
                      <a:endParaRPr lang="en-US" sz="1800" b="1" i="0" u="none" strike="noStrike" dirty="0">
                        <a:solidFill>
                          <a:srgbClr val="000000"/>
                        </a:solidFill>
                        <a:effectLst/>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1" i="0" u="none" strike="noStrike" dirty="0" smtClean="0">
                          <a:solidFill>
                            <a:srgbClr val="000000"/>
                          </a:solidFill>
                          <a:effectLst/>
                          <a:latin typeface="Calibri"/>
                        </a:rPr>
                        <a:t>2021</a:t>
                      </a:r>
                      <a:endParaRPr lang="en-US" sz="1800" b="1" i="0" u="none" strike="noStrike" dirty="0">
                        <a:solidFill>
                          <a:srgbClr val="000000"/>
                        </a:solidFill>
                        <a:effectLst/>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1" i="0" u="none" strike="noStrike" dirty="0" smtClean="0">
                          <a:solidFill>
                            <a:srgbClr val="000000"/>
                          </a:solidFill>
                          <a:effectLst/>
                          <a:latin typeface="Calibri"/>
                        </a:rPr>
                        <a:t>2022</a:t>
                      </a:r>
                      <a:endParaRPr lang="en-US" sz="1800" b="1" i="0" u="none" strike="noStrike" dirty="0">
                        <a:solidFill>
                          <a:srgbClr val="000000"/>
                        </a:solidFill>
                        <a:effectLst/>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1" i="0" u="none" strike="noStrike" dirty="0" smtClean="0">
                          <a:solidFill>
                            <a:srgbClr val="000000"/>
                          </a:solidFill>
                          <a:effectLst/>
                          <a:latin typeface="Calibri"/>
                        </a:rPr>
                        <a:t>2023</a:t>
                      </a:r>
                      <a:endParaRPr lang="en-US" sz="1800" b="1" i="0" u="none" strike="noStrike" dirty="0">
                        <a:solidFill>
                          <a:srgbClr val="000000"/>
                        </a:solidFill>
                        <a:effectLst/>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70511">
                <a:tc>
                  <a:txBody>
                    <a:bodyPr/>
                    <a:lstStyle/>
                    <a:p>
                      <a:pPr algn="l" fontAlgn="b"/>
                      <a:r>
                        <a:rPr lang="en-US" sz="1400" b="0" i="0" u="none" strike="noStrike" dirty="0">
                          <a:solidFill>
                            <a:srgbClr val="000000"/>
                          </a:solidFill>
                          <a:effectLst/>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smtClean="0">
                          <a:solidFill>
                            <a:srgbClr val="000000"/>
                          </a:solidFill>
                          <a:effectLst/>
                          <a:latin typeface="Calibri"/>
                        </a:rPr>
                        <a:t>Budget</a:t>
                      </a:r>
                      <a:endParaRPr lang="en-US" sz="1400" b="1" i="0" u="none" strike="noStrike" dirty="0">
                        <a:solidFill>
                          <a:srgbClr val="000000"/>
                        </a:solidFill>
                        <a:effectLst/>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a:solidFill>
                            <a:srgbClr val="000000"/>
                          </a:solidFill>
                          <a:effectLst/>
                          <a:latin typeface="Calibri"/>
                        </a:rPr>
                        <a:t>Actual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endParaRPr lang="en-US"/>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400" b="1" i="0" u="none" strike="noStrike" dirty="0">
                        <a:solidFill>
                          <a:srgbClr val="000000"/>
                        </a:solidFill>
                        <a:effectLst/>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400" b="1" i="0" u="none" strike="noStrike" dirty="0">
                        <a:solidFill>
                          <a:srgbClr val="000000"/>
                        </a:solidFill>
                        <a:effectLst/>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400" b="1" i="0" u="none" strike="noStrike" dirty="0">
                        <a:solidFill>
                          <a:srgbClr val="000000"/>
                        </a:solidFill>
                        <a:effectLst/>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75049">
                <a:tc>
                  <a:txBody>
                    <a:bodyPr/>
                    <a:lstStyle/>
                    <a:p>
                      <a:pPr algn="l" fontAlgn="b"/>
                      <a:r>
                        <a:rPr lang="en-US" sz="1600" b="0" i="0" u="none" strike="noStrike" dirty="0" smtClean="0">
                          <a:solidFill>
                            <a:srgbClr val="000000"/>
                          </a:solidFill>
                          <a:effectLst/>
                          <a:latin typeface="Calibri"/>
                        </a:rPr>
                        <a:t>Basic Rate</a:t>
                      </a:r>
                      <a:endParaRPr lang="en-US" sz="1600" b="0" i="0" u="none" strike="noStrike" dirty="0">
                        <a:solidFill>
                          <a:srgbClr val="000000"/>
                        </a:solidFill>
                        <a:effectLst/>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r>
                        <a:rPr lang="en-US" sz="1600" dirty="0" smtClean="0"/>
                        <a:t>5,000.00</a:t>
                      </a:r>
                      <a:endParaRPr lang="en-US" sz="1600" dirty="0"/>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dirty="0" smtClean="0">
                          <a:solidFill>
                            <a:srgbClr val="000000"/>
                          </a:solidFill>
                          <a:effectLst/>
                          <a:latin typeface="+mj-lt"/>
                        </a:rPr>
                        <a:t>853.00</a:t>
                      </a:r>
                      <a:endParaRPr lang="en-US" sz="1800" b="0" i="0" u="none" strike="noStrike" dirty="0">
                        <a:solidFill>
                          <a:srgbClr val="0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dirty="0" smtClean="0">
                          <a:solidFill>
                            <a:schemeClr val="tx1"/>
                          </a:solidFill>
                          <a:effectLst/>
                          <a:latin typeface="+mj-lt"/>
                        </a:rPr>
                        <a:t>5,000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800" b="0" i="0" u="none" strike="noStrike" dirty="0" smtClean="0">
                          <a:solidFill>
                            <a:srgbClr val="000000"/>
                          </a:solidFill>
                          <a:effectLst/>
                          <a:latin typeface="+mj-lt"/>
                        </a:rPr>
                        <a:t>5,150.00</a:t>
                      </a:r>
                      <a:endParaRPr lang="en-US" sz="1800" b="0" i="0" u="none" strike="noStrike" dirty="0">
                        <a:solidFill>
                          <a:srgbClr val="000000"/>
                        </a:solidFill>
                        <a:effectLst/>
                        <a:latin typeface="+mj-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800" b="0" i="0" u="none" strike="noStrike" dirty="0" smtClean="0">
                          <a:solidFill>
                            <a:srgbClr val="000000"/>
                          </a:solidFill>
                          <a:effectLst/>
                          <a:latin typeface="+mj-lt"/>
                        </a:rPr>
                        <a:t>5,200.00</a:t>
                      </a:r>
                      <a:endParaRPr lang="en-US" sz="1800" b="0" i="0" u="none" strike="noStrike" dirty="0">
                        <a:solidFill>
                          <a:srgbClr val="000000"/>
                        </a:solidFill>
                        <a:effectLst/>
                        <a:latin typeface="+mj-lt"/>
                      </a:endParaRPr>
                    </a:p>
                  </a:txBody>
                  <a:tcPr marL="5063" marR="5063" marT="50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800" b="0" i="0" u="none" strike="noStrike" dirty="0" smtClean="0">
                          <a:solidFill>
                            <a:srgbClr val="000000"/>
                          </a:solidFill>
                          <a:effectLst/>
                          <a:latin typeface="+mj-lt"/>
                        </a:rPr>
                        <a:t>5,250.00</a:t>
                      </a:r>
                      <a:endParaRPr lang="en-US" sz="1800" b="0" i="0" u="none" strike="noStrike" dirty="0">
                        <a:solidFill>
                          <a:srgbClr val="000000"/>
                        </a:solidFill>
                        <a:effectLst/>
                        <a:latin typeface="+mj-lt"/>
                      </a:endParaRPr>
                    </a:p>
                  </a:txBody>
                  <a:tcPr marL="5063" marR="5063" marT="50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43941">
                <a:tc>
                  <a:txBody>
                    <a:bodyPr/>
                    <a:lstStyle/>
                    <a:p>
                      <a:pPr algn="l" fontAlgn="b"/>
                      <a:r>
                        <a:rPr lang="en-US" sz="1600" b="0" i="0" u="none" strike="noStrike" dirty="0" smtClean="0">
                          <a:solidFill>
                            <a:srgbClr val="000000"/>
                          </a:solidFill>
                          <a:effectLst/>
                          <a:latin typeface="Calibri"/>
                        </a:rPr>
                        <a:t>Property Rate</a:t>
                      </a:r>
                      <a:endParaRPr lang="en-US" sz="1600" b="0" i="0" u="none" strike="noStrike" dirty="0">
                        <a:solidFill>
                          <a:srgbClr val="000000"/>
                        </a:solidFill>
                        <a:effectLst/>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r>
                        <a:rPr lang="en-US" sz="1600" dirty="0" smtClean="0"/>
                        <a:t>274,905.21</a:t>
                      </a:r>
                      <a:endParaRPr lang="en-US" sz="1600" dirty="0"/>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dirty="0" smtClean="0">
                          <a:solidFill>
                            <a:srgbClr val="000000"/>
                          </a:solidFill>
                          <a:effectLst/>
                          <a:latin typeface="+mj-lt"/>
                        </a:rPr>
                        <a:t>85,076.16</a:t>
                      </a:r>
                      <a:endParaRPr lang="en-US" sz="1800" b="0" i="0" u="none" strike="noStrike" dirty="0">
                        <a:solidFill>
                          <a:srgbClr val="0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dirty="0" smtClean="0">
                          <a:solidFill>
                            <a:schemeClr val="tx1"/>
                          </a:solidFill>
                          <a:effectLst/>
                          <a:latin typeface="+mj-lt"/>
                        </a:rPr>
                        <a:t>270,905.21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smtClean="0">
                          <a:solidFill>
                            <a:srgbClr val="000000"/>
                          </a:solidFill>
                          <a:effectLst/>
                          <a:latin typeface="+mj-lt"/>
                        </a:rPr>
                        <a:t>279,032.36</a:t>
                      </a:r>
                      <a:endParaRPr lang="en-US" sz="1800" b="0" i="0" u="none" strike="noStrike" dirty="0">
                        <a:solidFill>
                          <a:srgbClr val="000000"/>
                        </a:solidFill>
                        <a:effectLst/>
                        <a:latin typeface="+mj-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800" b="0" i="0" u="none" strike="noStrike" dirty="0" smtClean="0">
                          <a:solidFill>
                            <a:srgbClr val="000000"/>
                          </a:solidFill>
                          <a:effectLst/>
                          <a:latin typeface="+mj-lt"/>
                        </a:rPr>
                        <a:t>281,741.40</a:t>
                      </a:r>
                      <a:endParaRPr lang="en-US" sz="1800" b="0" i="0" u="none" strike="noStrike" dirty="0">
                        <a:solidFill>
                          <a:srgbClr val="000000"/>
                        </a:solidFill>
                        <a:effectLst/>
                        <a:latin typeface="+mj-lt"/>
                      </a:endParaRPr>
                    </a:p>
                  </a:txBody>
                  <a:tcPr marL="5063" marR="5063" marT="50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800" b="0" i="0" u="none" strike="noStrike" dirty="0" smtClean="0">
                          <a:solidFill>
                            <a:srgbClr val="000000"/>
                          </a:solidFill>
                          <a:effectLst/>
                          <a:latin typeface="+mj-lt"/>
                        </a:rPr>
                        <a:t>284,450.40</a:t>
                      </a:r>
                      <a:endParaRPr lang="en-US" sz="1800" b="0" i="0" u="none" strike="noStrike" dirty="0">
                        <a:solidFill>
                          <a:srgbClr val="000000"/>
                        </a:solidFill>
                        <a:effectLst/>
                        <a:latin typeface="+mj-lt"/>
                      </a:endParaRPr>
                    </a:p>
                  </a:txBody>
                  <a:tcPr marL="5063" marR="5063" marT="50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27545">
                <a:tc>
                  <a:txBody>
                    <a:bodyPr/>
                    <a:lstStyle/>
                    <a:p>
                      <a:pPr algn="l" fontAlgn="b"/>
                      <a:r>
                        <a:rPr lang="en-US" sz="1600" b="0" i="0" u="none" strike="noStrike" dirty="0">
                          <a:solidFill>
                            <a:srgbClr val="000000"/>
                          </a:solidFill>
                          <a:effectLst/>
                          <a:latin typeface="Calibri"/>
                        </a:rPr>
                        <a:t>Fees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r>
                        <a:rPr lang="en-US" sz="1600" dirty="0" smtClean="0"/>
                        <a:t>468,460.00</a:t>
                      </a:r>
                      <a:endParaRPr lang="en-US" sz="1600" dirty="0"/>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dirty="0" smtClean="0">
                          <a:solidFill>
                            <a:srgbClr val="000000"/>
                          </a:solidFill>
                          <a:effectLst/>
                          <a:latin typeface="+mj-lt"/>
                        </a:rPr>
                        <a:t>199,714.00</a:t>
                      </a:r>
                      <a:endParaRPr lang="en-US" sz="1800" b="0" i="0" u="none" strike="noStrike" dirty="0">
                        <a:solidFill>
                          <a:srgbClr val="0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dirty="0" smtClean="0">
                          <a:solidFill>
                            <a:schemeClr val="tx1"/>
                          </a:solidFill>
                          <a:effectLst/>
                          <a:latin typeface="+mj-lt"/>
                        </a:rPr>
                        <a:t>497,600.00</a:t>
                      </a:r>
                      <a:endParaRPr lang="en-US" sz="1600" b="0" i="0" u="none" strike="noStrike" dirty="0">
                        <a:solidFill>
                          <a:schemeClr val="tx1"/>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smtClean="0">
                          <a:solidFill>
                            <a:srgbClr val="000000"/>
                          </a:solidFill>
                          <a:effectLst/>
                          <a:latin typeface="+mj-lt"/>
                        </a:rPr>
                        <a:t>512,528.00</a:t>
                      </a:r>
                      <a:endParaRPr lang="en-US" sz="1800" b="0" i="0" u="none" strike="noStrike" dirty="0">
                        <a:solidFill>
                          <a:srgbClr val="000000"/>
                        </a:solidFill>
                        <a:effectLst/>
                        <a:latin typeface="+mj-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800" b="0" i="0" u="none" strike="noStrike" dirty="0" smtClean="0">
                          <a:solidFill>
                            <a:srgbClr val="000000"/>
                          </a:solidFill>
                          <a:effectLst/>
                          <a:latin typeface="+mj-lt"/>
                        </a:rPr>
                        <a:t>517,504.00</a:t>
                      </a:r>
                      <a:endParaRPr lang="en-US" sz="1800" b="0" i="0" u="none" strike="noStrike" dirty="0">
                        <a:solidFill>
                          <a:srgbClr val="000000"/>
                        </a:solidFill>
                        <a:effectLst/>
                        <a:latin typeface="+mj-lt"/>
                      </a:endParaRPr>
                    </a:p>
                  </a:txBody>
                  <a:tcPr marL="5063" marR="5063" marT="50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800" b="0" i="0" u="none" strike="noStrike" dirty="0" smtClean="0">
                          <a:solidFill>
                            <a:srgbClr val="000000"/>
                          </a:solidFill>
                          <a:effectLst/>
                          <a:latin typeface="+mj-lt"/>
                        </a:rPr>
                        <a:t>522,480.00</a:t>
                      </a:r>
                      <a:endParaRPr lang="en-US" sz="1800" b="0" i="0" u="none" strike="noStrike" dirty="0">
                        <a:solidFill>
                          <a:srgbClr val="000000"/>
                        </a:solidFill>
                        <a:effectLst/>
                        <a:latin typeface="+mj-lt"/>
                      </a:endParaRPr>
                    </a:p>
                  </a:txBody>
                  <a:tcPr marL="5063" marR="5063" marT="50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75052">
                <a:tc>
                  <a:txBody>
                    <a:bodyPr/>
                    <a:lstStyle/>
                    <a:p>
                      <a:pPr algn="l" fontAlgn="b"/>
                      <a:r>
                        <a:rPr lang="en-US" sz="1600" b="0" i="0" u="none" strike="noStrike" dirty="0" smtClean="0">
                          <a:solidFill>
                            <a:srgbClr val="000000"/>
                          </a:solidFill>
                          <a:effectLst/>
                          <a:latin typeface="Calibri"/>
                        </a:rPr>
                        <a:t>Fines</a:t>
                      </a:r>
                      <a:endParaRPr lang="en-US" sz="1600" b="0" i="0" u="none" strike="noStrike" dirty="0">
                        <a:solidFill>
                          <a:srgbClr val="000000"/>
                        </a:solidFill>
                        <a:effectLst/>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r>
                        <a:rPr lang="en-US" sz="1600" dirty="0" smtClean="0"/>
                        <a:t>120,560.00</a:t>
                      </a:r>
                      <a:endParaRPr lang="en-US" sz="1600" dirty="0"/>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dirty="0" smtClean="0">
                          <a:solidFill>
                            <a:srgbClr val="000000"/>
                          </a:solidFill>
                          <a:effectLst/>
                          <a:latin typeface="+mj-lt"/>
                        </a:rPr>
                        <a:t>8,870.00</a:t>
                      </a:r>
                      <a:endParaRPr lang="en-US" sz="1800" b="0" i="0" u="none" strike="noStrike" dirty="0">
                        <a:solidFill>
                          <a:srgbClr val="0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dirty="0" smtClean="0">
                          <a:solidFill>
                            <a:schemeClr val="tx1"/>
                          </a:solidFill>
                          <a:effectLst/>
                          <a:latin typeface="+mj-lt"/>
                        </a:rPr>
                        <a:t>128,560.00</a:t>
                      </a:r>
                      <a:endParaRPr lang="en-US" sz="1600" b="0" i="0" u="none" strike="noStrike" dirty="0">
                        <a:solidFill>
                          <a:schemeClr val="tx1"/>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smtClean="0">
                          <a:solidFill>
                            <a:srgbClr val="000000"/>
                          </a:solidFill>
                          <a:effectLst/>
                          <a:latin typeface="+mj-lt"/>
                        </a:rPr>
                        <a:t>132,416.80</a:t>
                      </a:r>
                      <a:endParaRPr lang="en-US" sz="1800" b="0" i="0" u="none" strike="noStrike" dirty="0">
                        <a:solidFill>
                          <a:srgbClr val="000000"/>
                        </a:solidFill>
                        <a:effectLst/>
                        <a:latin typeface="+mj-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800" b="0" i="0" u="none" strike="noStrike" dirty="0" smtClean="0">
                          <a:solidFill>
                            <a:srgbClr val="000000"/>
                          </a:solidFill>
                          <a:effectLst/>
                          <a:latin typeface="+mj-lt"/>
                        </a:rPr>
                        <a:t>133,416.80</a:t>
                      </a:r>
                      <a:endParaRPr lang="en-US" sz="1800" b="0" i="0" u="none" strike="noStrike" dirty="0">
                        <a:solidFill>
                          <a:srgbClr val="000000"/>
                        </a:solidFill>
                        <a:effectLst/>
                        <a:latin typeface="+mj-lt"/>
                      </a:endParaRPr>
                    </a:p>
                  </a:txBody>
                  <a:tcPr marL="5063" marR="5063" marT="50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800" b="0" dirty="0" smtClean="0">
                          <a:latin typeface="+mj-lt"/>
                        </a:rPr>
                        <a:t>134,988.00</a:t>
                      </a:r>
                      <a:endParaRPr lang="en-US" sz="1800" b="0" dirty="0">
                        <a:latin typeface="+mj-lt"/>
                      </a:endParaRPr>
                    </a:p>
                  </a:txBody>
                  <a:tcPr marL="5063" marR="5063" marT="50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75052">
                <a:tc>
                  <a:txBody>
                    <a:bodyPr/>
                    <a:lstStyle/>
                    <a:p>
                      <a:pPr algn="l" fontAlgn="b"/>
                      <a:r>
                        <a:rPr lang="en-US" sz="1600" b="0" i="0" u="none" strike="noStrike" dirty="0" smtClean="0">
                          <a:solidFill>
                            <a:srgbClr val="000000"/>
                          </a:solidFill>
                          <a:effectLst/>
                          <a:latin typeface="Calibri"/>
                        </a:rPr>
                        <a:t>License</a:t>
                      </a:r>
                      <a:endParaRPr lang="en-US" sz="1600" b="0" i="0" u="none" strike="noStrike" dirty="0">
                        <a:solidFill>
                          <a:srgbClr val="000000"/>
                        </a:solidFill>
                        <a:effectLst/>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r>
                        <a:rPr lang="en-US" sz="1600" dirty="0" smtClean="0"/>
                        <a:t>303,825.00</a:t>
                      </a:r>
                      <a:endParaRPr lang="en-US" sz="1600" dirty="0"/>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dirty="0" smtClean="0">
                          <a:solidFill>
                            <a:srgbClr val="000000"/>
                          </a:solidFill>
                          <a:effectLst/>
                          <a:latin typeface="+mj-lt"/>
                        </a:rPr>
                        <a:t>126,361.59</a:t>
                      </a:r>
                      <a:endParaRPr lang="en-US" sz="1800" b="0" i="0" u="none" strike="noStrike" dirty="0">
                        <a:solidFill>
                          <a:srgbClr val="0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dirty="0" smtClean="0">
                          <a:solidFill>
                            <a:schemeClr val="tx1"/>
                          </a:solidFill>
                          <a:effectLst/>
                          <a:latin typeface="+mj-lt"/>
                        </a:rPr>
                        <a:t>315,575.00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smtClean="0">
                          <a:solidFill>
                            <a:srgbClr val="000000"/>
                          </a:solidFill>
                          <a:effectLst/>
                          <a:latin typeface="+mj-lt"/>
                        </a:rPr>
                        <a:t>325,042.25</a:t>
                      </a:r>
                      <a:endParaRPr lang="en-US" sz="1800" b="0" i="0" u="none" strike="noStrike" dirty="0">
                        <a:solidFill>
                          <a:srgbClr val="000000"/>
                        </a:solidFill>
                        <a:effectLst/>
                        <a:latin typeface="+mj-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800" b="0" i="0" u="none" strike="noStrike" dirty="0" smtClean="0">
                          <a:solidFill>
                            <a:srgbClr val="000000"/>
                          </a:solidFill>
                          <a:effectLst/>
                          <a:latin typeface="+mj-lt"/>
                        </a:rPr>
                        <a:t>326,198.00</a:t>
                      </a:r>
                      <a:endParaRPr lang="en-US" sz="1800" b="0" i="0" u="none" strike="noStrike" dirty="0">
                        <a:solidFill>
                          <a:srgbClr val="000000"/>
                        </a:solidFill>
                        <a:effectLst/>
                        <a:latin typeface="+mj-lt"/>
                      </a:endParaRPr>
                    </a:p>
                  </a:txBody>
                  <a:tcPr marL="5063" marR="5063" marT="50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800" b="0" i="0" u="none" strike="noStrike" dirty="0" smtClean="0">
                          <a:solidFill>
                            <a:srgbClr val="000000"/>
                          </a:solidFill>
                          <a:effectLst/>
                          <a:latin typeface="+mj-lt"/>
                        </a:rPr>
                        <a:t>331,353.70</a:t>
                      </a:r>
                      <a:endParaRPr lang="en-US" sz="1800" b="0" i="0" u="none" strike="noStrike" dirty="0">
                        <a:solidFill>
                          <a:srgbClr val="000000"/>
                        </a:solidFill>
                        <a:effectLst/>
                        <a:latin typeface="+mj-lt"/>
                      </a:endParaRPr>
                    </a:p>
                  </a:txBody>
                  <a:tcPr marL="5063" marR="5063" marT="50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27547">
                <a:tc>
                  <a:txBody>
                    <a:bodyPr/>
                    <a:lstStyle/>
                    <a:p>
                      <a:pPr algn="l" fontAlgn="b"/>
                      <a:r>
                        <a:rPr lang="en-US" sz="1600" b="0" i="0" u="none" strike="noStrike" dirty="0">
                          <a:solidFill>
                            <a:srgbClr val="000000"/>
                          </a:solidFill>
                          <a:effectLst/>
                          <a:latin typeface="Calibri"/>
                        </a:rPr>
                        <a:t>Land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r>
                        <a:rPr lang="en-US" sz="1600" dirty="0" smtClean="0"/>
                        <a:t>170,860.00</a:t>
                      </a:r>
                      <a:endParaRPr lang="en-US" sz="1600" dirty="0"/>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dirty="0" smtClean="0">
                          <a:solidFill>
                            <a:srgbClr val="000000"/>
                          </a:solidFill>
                          <a:effectLst/>
                          <a:latin typeface="+mj-lt"/>
                        </a:rPr>
                        <a:t>81,140.00</a:t>
                      </a:r>
                      <a:endParaRPr lang="en-US" sz="1800" b="0" i="0" u="none" strike="noStrike" dirty="0">
                        <a:solidFill>
                          <a:srgbClr val="0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r>
                        <a:rPr lang="en-US" sz="1600" b="0" dirty="0" smtClean="0">
                          <a:solidFill>
                            <a:schemeClr val="tx1"/>
                          </a:solidFill>
                        </a:rPr>
                        <a:t>190,100.00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r>
                        <a:rPr lang="en-US" sz="2000" b="0" dirty="0" smtClean="0"/>
                        <a:t>      </a:t>
                      </a:r>
                      <a:r>
                        <a:rPr lang="en-US" sz="1800" b="0" dirty="0" smtClean="0"/>
                        <a:t>195,803.00</a:t>
                      </a:r>
                      <a:endParaRPr lang="en-US" sz="1800" b="0" dirty="0"/>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800" b="0" i="0" u="none" strike="noStrike" dirty="0" smtClean="0">
                          <a:solidFill>
                            <a:srgbClr val="000000"/>
                          </a:solidFill>
                          <a:effectLst/>
                          <a:latin typeface="+mj-lt"/>
                        </a:rPr>
                        <a:t>197,704.00</a:t>
                      </a:r>
                      <a:endParaRPr lang="en-US" sz="1800" b="0" i="0" u="none" strike="noStrike" dirty="0">
                        <a:solidFill>
                          <a:srgbClr val="000000"/>
                        </a:solidFill>
                        <a:effectLst/>
                        <a:latin typeface="+mj-lt"/>
                      </a:endParaRPr>
                    </a:p>
                  </a:txBody>
                  <a:tcPr marL="5063" marR="5063" marT="50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800" b="0" i="0" u="none" strike="noStrike" dirty="0" smtClean="0">
                          <a:solidFill>
                            <a:srgbClr val="000000"/>
                          </a:solidFill>
                          <a:effectLst/>
                          <a:latin typeface="+mj-lt"/>
                        </a:rPr>
                        <a:t>199,605.00</a:t>
                      </a:r>
                      <a:endParaRPr lang="en-US" sz="1800" b="0" i="0" u="none" strike="noStrike" dirty="0">
                        <a:solidFill>
                          <a:srgbClr val="000000"/>
                        </a:solidFill>
                        <a:effectLst/>
                        <a:latin typeface="+mj-lt"/>
                      </a:endParaRPr>
                    </a:p>
                  </a:txBody>
                  <a:tcPr marL="5063" marR="5063" marT="50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75058">
                <a:tc>
                  <a:txBody>
                    <a:bodyPr/>
                    <a:lstStyle/>
                    <a:p>
                      <a:pPr algn="l" fontAlgn="b"/>
                      <a:r>
                        <a:rPr lang="en-US" sz="1600" b="0" i="0" u="none" strike="noStrike" dirty="0">
                          <a:solidFill>
                            <a:srgbClr val="000000"/>
                          </a:solidFill>
                          <a:effectLst/>
                          <a:latin typeface="Calibri"/>
                        </a:rPr>
                        <a:t>Rent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r>
                        <a:rPr lang="en-US" sz="1600" dirty="0" smtClean="0"/>
                        <a:t>77,870.00</a:t>
                      </a:r>
                      <a:endParaRPr lang="en-US" sz="1600" dirty="0"/>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dirty="0" smtClean="0">
                          <a:solidFill>
                            <a:srgbClr val="000000"/>
                          </a:solidFill>
                          <a:effectLst/>
                          <a:latin typeface="+mj-lt"/>
                        </a:rPr>
                        <a:t>46,005.00</a:t>
                      </a:r>
                      <a:endParaRPr lang="en-US" sz="1800" b="0" i="0" u="none" strike="noStrike" dirty="0">
                        <a:solidFill>
                          <a:srgbClr val="0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dirty="0" smtClean="0">
                          <a:solidFill>
                            <a:schemeClr val="tx1"/>
                          </a:solidFill>
                          <a:effectLst/>
                          <a:latin typeface="+mj-lt"/>
                        </a:rPr>
                        <a:t>77,870.00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smtClean="0">
                          <a:solidFill>
                            <a:srgbClr val="000000"/>
                          </a:solidFill>
                          <a:effectLst/>
                          <a:latin typeface="+mj-lt"/>
                        </a:rPr>
                        <a:t>80,206.10</a:t>
                      </a:r>
                      <a:endParaRPr lang="en-US" sz="1800" b="0" i="0" u="none" strike="noStrike" dirty="0">
                        <a:solidFill>
                          <a:srgbClr val="000000"/>
                        </a:solidFill>
                        <a:effectLst/>
                        <a:latin typeface="+mj-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800" b="0" i="0" u="none" strike="noStrike" dirty="0" smtClean="0">
                          <a:solidFill>
                            <a:srgbClr val="000000"/>
                          </a:solidFill>
                          <a:effectLst/>
                          <a:latin typeface="+mj-lt"/>
                        </a:rPr>
                        <a:t>80,984.80</a:t>
                      </a:r>
                      <a:endParaRPr lang="en-US" sz="1800" b="0" i="0" u="none" strike="noStrike" dirty="0">
                        <a:solidFill>
                          <a:srgbClr val="000000"/>
                        </a:solidFill>
                        <a:effectLst/>
                        <a:latin typeface="+mj-lt"/>
                      </a:endParaRPr>
                    </a:p>
                  </a:txBody>
                  <a:tcPr marL="5063" marR="5063" marT="50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800" b="0" i="0" u="none" strike="noStrike" dirty="0" smtClean="0">
                          <a:solidFill>
                            <a:srgbClr val="000000"/>
                          </a:solidFill>
                          <a:effectLst/>
                          <a:latin typeface="+mj-lt"/>
                        </a:rPr>
                        <a:t>81,763.50</a:t>
                      </a:r>
                      <a:endParaRPr lang="en-US" sz="1800" b="0" i="0" u="none" strike="noStrike" dirty="0">
                        <a:solidFill>
                          <a:srgbClr val="000000"/>
                        </a:solidFill>
                        <a:effectLst/>
                        <a:latin typeface="+mj-lt"/>
                      </a:endParaRPr>
                    </a:p>
                  </a:txBody>
                  <a:tcPr marL="5063" marR="5063" marT="50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53442">
                <a:tc>
                  <a:txBody>
                    <a:bodyPr/>
                    <a:lstStyle/>
                    <a:p>
                      <a:pPr algn="l" fontAlgn="b"/>
                      <a:r>
                        <a:rPr lang="en-US" sz="1600" b="0" i="0" u="none" strike="noStrike" dirty="0">
                          <a:solidFill>
                            <a:srgbClr val="000000"/>
                          </a:solidFill>
                          <a:effectLst/>
                          <a:latin typeface="Calibri"/>
                        </a:rPr>
                        <a:t>Miscellaneous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r>
                        <a:rPr lang="en-US" sz="1600" dirty="0" smtClean="0"/>
                        <a:t>3,000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dirty="0" smtClean="0">
                          <a:solidFill>
                            <a:srgbClr val="000000"/>
                          </a:solidFill>
                          <a:effectLst/>
                          <a:latin typeface="+mj-lt"/>
                        </a:rPr>
                        <a:t>300.00</a:t>
                      </a:r>
                      <a:endParaRPr lang="en-US" sz="1800" b="0" i="0" u="none" strike="noStrike" dirty="0">
                        <a:solidFill>
                          <a:srgbClr val="000000"/>
                        </a:solidFill>
                        <a:effectLst/>
                        <a:latin typeface="+mj-lt"/>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0" i="0" u="none" strike="noStrike" dirty="0" smtClean="0">
                          <a:solidFill>
                            <a:schemeClr val="tx1"/>
                          </a:solidFill>
                          <a:effectLst/>
                          <a:latin typeface="+mj-lt"/>
                        </a:rPr>
                        <a:t>3,000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smtClean="0">
                          <a:solidFill>
                            <a:srgbClr val="000000"/>
                          </a:solidFill>
                          <a:effectLst/>
                          <a:latin typeface="+mj-lt"/>
                        </a:rPr>
                        <a:t>1000.00</a:t>
                      </a:r>
                      <a:endParaRPr lang="en-US" sz="1800" b="0" i="0" u="none" strike="noStrike" dirty="0">
                        <a:solidFill>
                          <a:srgbClr val="000000"/>
                        </a:solidFill>
                        <a:effectLst/>
                        <a:latin typeface="+mj-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800" b="0" i="0" u="none" strike="noStrike" dirty="0" smtClean="0">
                          <a:solidFill>
                            <a:srgbClr val="000000"/>
                          </a:solidFill>
                          <a:effectLst/>
                          <a:latin typeface="+mj-lt"/>
                        </a:rPr>
                        <a:t>1000.00</a:t>
                      </a:r>
                      <a:endParaRPr lang="en-US" sz="1800" b="0" i="0" u="none" strike="noStrike" dirty="0">
                        <a:solidFill>
                          <a:srgbClr val="000000"/>
                        </a:solidFill>
                        <a:effectLst/>
                        <a:latin typeface="+mj-lt"/>
                      </a:endParaRPr>
                    </a:p>
                  </a:txBody>
                  <a:tcPr marL="5063" marR="5063" marT="50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800" b="0" i="0" u="none" strike="noStrike" dirty="0" smtClean="0">
                          <a:solidFill>
                            <a:srgbClr val="000000"/>
                          </a:solidFill>
                          <a:effectLst/>
                          <a:latin typeface="+mj-lt"/>
                        </a:rPr>
                        <a:t>1000.00</a:t>
                      </a:r>
                    </a:p>
                  </a:txBody>
                  <a:tcPr marL="5063" marR="5063" marT="50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49098">
                <a:tc>
                  <a:txBody>
                    <a:bodyPr/>
                    <a:lstStyle/>
                    <a:p>
                      <a:pPr algn="l" fontAlgn="b"/>
                      <a:r>
                        <a:rPr lang="en-US" sz="1600" b="1" i="0" u="none" strike="noStrike" dirty="0">
                          <a:solidFill>
                            <a:srgbClr val="FF0000"/>
                          </a:solidFill>
                          <a:effectLst>
                            <a:outerShdw blurRad="38100" dist="38100" dir="2700000" algn="tl">
                              <a:srgbClr val="000000">
                                <a:alpha val="43137"/>
                              </a:srgbClr>
                            </a:outerShdw>
                          </a:effectLst>
                          <a:latin typeface="Calibri"/>
                        </a:rPr>
                        <a:t>Total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r>
                        <a:rPr lang="en-US" sz="1800" dirty="0" smtClean="0">
                          <a:solidFill>
                            <a:srgbClr val="FF0000"/>
                          </a:solidFill>
                        </a:rPr>
                        <a:t>1,420,480.21</a:t>
                      </a:r>
                      <a:endParaRPr lang="en-US" sz="1800" dirty="0">
                        <a:solidFill>
                          <a:srgbClr val="FF0000"/>
                        </a:solidFill>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1" i="0" u="none" strike="noStrike" dirty="0" smtClean="0">
                          <a:solidFill>
                            <a:srgbClr val="FF0000"/>
                          </a:solidFill>
                          <a:effectLst/>
                          <a:latin typeface="+mj-lt"/>
                        </a:rPr>
                        <a:t>548,319.75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r" defTabSz="914400" rtl="0" eaLnBrk="1" fontAlgn="b" latinLnBrk="0" hangingPunct="1">
                        <a:lnSpc>
                          <a:spcPct val="100000"/>
                        </a:lnSpc>
                        <a:spcBef>
                          <a:spcPts val="0"/>
                        </a:spcBef>
                        <a:spcAft>
                          <a:spcPts val="0"/>
                        </a:spcAft>
                        <a:buClrTx/>
                        <a:buSzTx/>
                        <a:buFontTx/>
                        <a:buNone/>
                        <a:tabLst/>
                        <a:defRPr/>
                      </a:pPr>
                      <a:r>
                        <a:rPr lang="en-US" sz="1800" b="1" i="0" u="none" strike="noStrike" dirty="0" smtClean="0">
                          <a:solidFill>
                            <a:srgbClr val="FF0000"/>
                          </a:solidFill>
                          <a:effectLst/>
                          <a:latin typeface="+mj-lt"/>
                        </a:rPr>
                        <a:t>1,488,610.21</a:t>
                      </a:r>
                      <a:endParaRPr lang="en-US" sz="1800" b="1" i="0" u="none" strike="noStrike" dirty="0">
                        <a:solidFill>
                          <a:srgbClr val="FF0000"/>
                        </a:solidFill>
                        <a:effectLst/>
                        <a:latin typeface="+mj-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sz="1800" b="0" i="0" u="none" strike="noStrike" dirty="0" smtClean="0">
                          <a:solidFill>
                            <a:srgbClr val="FF0000"/>
                          </a:solidFill>
                          <a:effectLst>
                            <a:outerShdw blurRad="38100" dist="38100" dir="2700000" algn="tl">
                              <a:srgbClr val="000000">
                                <a:alpha val="43137"/>
                              </a:srgbClr>
                            </a:outerShdw>
                          </a:effectLst>
                          <a:latin typeface="+mj-lt"/>
                        </a:rPr>
                        <a:t>1,531,178.51</a:t>
                      </a:r>
                    </a:p>
                  </a:txBody>
                  <a:tcPr marL="2422" marR="2422" marT="24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800" b="0" i="0" u="none" strike="noStrike" dirty="0" smtClean="0">
                          <a:solidFill>
                            <a:srgbClr val="FF0000"/>
                          </a:solidFill>
                          <a:effectLst>
                            <a:outerShdw blurRad="38100" dist="38100" dir="2700000" algn="tl">
                              <a:srgbClr val="000000">
                                <a:alpha val="43137"/>
                              </a:srgbClr>
                            </a:outerShdw>
                          </a:effectLst>
                          <a:latin typeface="+mj-lt"/>
                        </a:rPr>
                        <a:t>1,543,749.00</a:t>
                      </a:r>
                      <a:endParaRPr lang="en-US" sz="1800" b="0" i="0" u="none" strike="noStrike" dirty="0">
                        <a:solidFill>
                          <a:srgbClr val="FF0000"/>
                        </a:solidFill>
                        <a:effectLst>
                          <a:outerShdw blurRad="38100" dist="38100" dir="2700000" algn="tl">
                            <a:srgbClr val="000000">
                              <a:alpha val="43137"/>
                            </a:srgbClr>
                          </a:outerShdw>
                        </a:effectLst>
                        <a:latin typeface="+mj-lt"/>
                      </a:endParaRPr>
                    </a:p>
                  </a:txBody>
                  <a:tcPr marL="2422" marR="2422" marT="24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800" b="0" i="0" u="none" strike="noStrike" dirty="0" smtClean="0">
                          <a:solidFill>
                            <a:srgbClr val="FF0000"/>
                          </a:solidFill>
                          <a:effectLst>
                            <a:outerShdw blurRad="38100" dist="38100" dir="2700000" algn="tl">
                              <a:srgbClr val="000000">
                                <a:alpha val="43137"/>
                              </a:srgbClr>
                            </a:outerShdw>
                          </a:effectLst>
                          <a:latin typeface="+mj-lt"/>
                        </a:rPr>
                        <a:t>1,560,890.60</a:t>
                      </a:r>
                      <a:endParaRPr lang="en-US" sz="1800" b="0" i="0" u="none" strike="noStrike" dirty="0">
                        <a:solidFill>
                          <a:srgbClr val="FF0000"/>
                        </a:solidFill>
                        <a:effectLst>
                          <a:outerShdw blurRad="38100" dist="38100" dir="2700000" algn="tl">
                            <a:srgbClr val="000000">
                              <a:alpha val="43137"/>
                            </a:srgbClr>
                          </a:outerShdw>
                        </a:effectLst>
                        <a:latin typeface="+mj-lt"/>
                      </a:endParaRPr>
                    </a:p>
                  </a:txBody>
                  <a:tcPr marL="2422" marR="2422" marT="24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3" name="Rectangle 2"/>
          <p:cNvSpPr>
            <a:spLocks noChangeArrowheads="1"/>
          </p:cNvSpPr>
          <p:nvPr/>
        </p:nvSpPr>
        <p:spPr bwMode="auto">
          <a:xfrm>
            <a:off x="533400" y="228600"/>
            <a:ext cx="72390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ctr" fontAlgn="b"/>
            <a:r>
              <a:rPr lang="en-US" sz="2400" b="1" dirty="0" smtClean="0">
                <a:solidFill>
                  <a:srgbClr val="FF0000"/>
                </a:solidFill>
                <a:effectLst>
                  <a:outerShdw blurRad="38100" dist="38100" dir="2700000" algn="tl">
                    <a:srgbClr val="000000">
                      <a:alpha val="43137"/>
                    </a:srgbClr>
                  </a:outerShdw>
                </a:effectLst>
              </a:rPr>
              <a:t>2020 REVENUE PROJECTIONS – IGF ONLY</a:t>
            </a:r>
          </a:p>
        </p:txBody>
      </p:sp>
      <p:sp>
        <p:nvSpPr>
          <p:cNvPr id="4" name="Slide Number Placeholder 3"/>
          <p:cNvSpPr>
            <a:spLocks noGrp="1"/>
          </p:cNvSpPr>
          <p:nvPr>
            <p:ph type="sldNum" sz="quarter" idx="12"/>
          </p:nvPr>
        </p:nvSpPr>
        <p:spPr/>
        <p:txBody>
          <a:bodyPr/>
          <a:lstStyle/>
          <a:p>
            <a:fld id="{571CD3C2-A472-4BA3-88D7-833F7D0C5725}" type="slidenum">
              <a:rPr lang="en-US" smtClean="0"/>
              <a:t>45</a:t>
            </a:fld>
            <a:endParaRPr lang="en-US"/>
          </a:p>
        </p:txBody>
      </p:sp>
    </p:spTree>
    <p:extLst>
      <p:ext uri="{BB962C8B-B14F-4D97-AF65-F5344CB8AC3E}">
        <p14:creationId xmlns:p14="http://schemas.microsoft.com/office/powerpoint/2010/main" val="2155220540"/>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133844790"/>
              </p:ext>
            </p:extLst>
          </p:nvPr>
        </p:nvGraphicFramePr>
        <p:xfrm>
          <a:off x="457200" y="1600200"/>
          <a:ext cx="8534400" cy="3200401"/>
        </p:xfrm>
        <a:graphic>
          <a:graphicData uri="http://schemas.openxmlformats.org/drawingml/2006/table">
            <a:tbl>
              <a:tblPr firstRow="1" bandRow="1">
                <a:tableStyleId>{5940675A-B579-460E-94D1-54222C63F5DA}</a:tableStyleId>
              </a:tblPr>
              <a:tblGrid>
                <a:gridCol w="948267"/>
                <a:gridCol w="3318933"/>
                <a:gridCol w="2133600"/>
                <a:gridCol w="2133600"/>
              </a:tblGrid>
              <a:tr h="592968">
                <a:tc>
                  <a:txBody>
                    <a:bodyPr/>
                    <a:lstStyle/>
                    <a:p>
                      <a:pPr algn="ctr"/>
                      <a:r>
                        <a:rPr lang="en-US" b="1" dirty="0" smtClean="0">
                          <a:effectLst>
                            <a:outerShdw blurRad="38100" dist="38100" dir="2700000" algn="tl">
                              <a:srgbClr val="000000">
                                <a:alpha val="43137"/>
                              </a:srgbClr>
                            </a:outerShdw>
                          </a:effectLst>
                        </a:rPr>
                        <a:t>No</a:t>
                      </a:r>
                      <a:endParaRPr lang="en-US" b="1" dirty="0">
                        <a:effectLst>
                          <a:outerShdw blurRad="38100" dist="38100" dir="2700000" algn="tl">
                            <a:srgbClr val="000000">
                              <a:alpha val="43137"/>
                            </a:srgbClr>
                          </a:outerShdw>
                        </a:effectLst>
                      </a:endParaRPr>
                    </a:p>
                  </a:txBody>
                  <a:tcPr/>
                </a:tc>
                <a:tc>
                  <a:txBody>
                    <a:bodyPr/>
                    <a:lstStyle/>
                    <a:p>
                      <a:pPr algn="ctr"/>
                      <a:r>
                        <a:rPr lang="en-US" b="1" dirty="0" smtClean="0">
                          <a:effectLst>
                            <a:outerShdw blurRad="38100" dist="38100" dir="2700000" algn="tl">
                              <a:srgbClr val="000000">
                                <a:alpha val="43137"/>
                              </a:srgbClr>
                            </a:outerShdw>
                          </a:effectLst>
                        </a:rPr>
                        <a:t>Name</a:t>
                      </a:r>
                      <a:r>
                        <a:rPr lang="en-US" b="1" baseline="0" dirty="0" smtClean="0">
                          <a:effectLst>
                            <a:outerShdw blurRad="38100" dist="38100" dir="2700000" algn="tl">
                              <a:srgbClr val="000000">
                                <a:alpha val="43137"/>
                              </a:srgbClr>
                            </a:outerShdw>
                          </a:effectLst>
                        </a:rPr>
                        <a:t> of Activity/Project</a:t>
                      </a:r>
                      <a:endParaRPr lang="en-US" b="1" dirty="0">
                        <a:effectLst>
                          <a:outerShdw blurRad="38100" dist="38100" dir="2700000" algn="tl">
                            <a:srgbClr val="000000">
                              <a:alpha val="43137"/>
                            </a:srgbClr>
                          </a:outerShdw>
                        </a:effectLst>
                      </a:endParaRPr>
                    </a:p>
                  </a:txBody>
                  <a:tcPr/>
                </a:tc>
                <a:tc>
                  <a:txBody>
                    <a:bodyPr/>
                    <a:lstStyle/>
                    <a:p>
                      <a:pPr algn="ctr"/>
                      <a:r>
                        <a:rPr lang="en-US" b="1" dirty="0" smtClean="0">
                          <a:effectLst>
                            <a:outerShdw blurRad="38100" dist="38100" dir="2700000" algn="tl">
                              <a:srgbClr val="000000">
                                <a:alpha val="43137"/>
                              </a:srgbClr>
                            </a:outerShdw>
                          </a:effectLst>
                        </a:rPr>
                        <a:t>Budget </a:t>
                      </a:r>
                      <a:endParaRPr lang="en-US" b="1" dirty="0">
                        <a:effectLst>
                          <a:outerShdw blurRad="38100" dist="38100" dir="2700000" algn="tl">
                            <a:srgbClr val="000000">
                              <a:alpha val="43137"/>
                            </a:srgbClr>
                          </a:outerShdw>
                        </a:effectLst>
                      </a:endParaRPr>
                    </a:p>
                  </a:txBody>
                  <a:tcPr/>
                </a:tc>
                <a:tc>
                  <a:txBody>
                    <a:bodyPr/>
                    <a:lstStyle/>
                    <a:p>
                      <a:pPr algn="ctr"/>
                      <a:r>
                        <a:rPr lang="en-US" b="1" dirty="0" smtClean="0">
                          <a:effectLst>
                            <a:outerShdw blurRad="38100" dist="38100" dir="2700000" algn="tl">
                              <a:srgbClr val="000000">
                                <a:alpha val="43137"/>
                              </a:srgbClr>
                            </a:outerShdw>
                          </a:effectLst>
                        </a:rPr>
                        <a:t>Funding</a:t>
                      </a:r>
                      <a:r>
                        <a:rPr lang="en-US" b="1" baseline="0" dirty="0" smtClean="0">
                          <a:effectLst>
                            <a:outerShdw blurRad="38100" dist="38100" dir="2700000" algn="tl">
                              <a:srgbClr val="000000">
                                <a:alpha val="43137"/>
                              </a:srgbClr>
                            </a:outerShdw>
                          </a:effectLst>
                        </a:rPr>
                        <a:t> source</a:t>
                      </a:r>
                      <a:endParaRPr lang="en-US" b="1" dirty="0">
                        <a:effectLst>
                          <a:outerShdw blurRad="38100" dist="38100" dir="2700000" algn="tl">
                            <a:srgbClr val="000000">
                              <a:alpha val="43137"/>
                            </a:srgbClr>
                          </a:outerShdw>
                        </a:effectLst>
                      </a:endParaRPr>
                    </a:p>
                  </a:txBody>
                  <a:tcPr/>
                </a:tc>
              </a:tr>
              <a:tr h="990987">
                <a:tc>
                  <a:txBody>
                    <a:bodyPr/>
                    <a:lstStyle/>
                    <a:p>
                      <a:pPr algn="ctr"/>
                      <a:r>
                        <a:rPr lang="en-US" dirty="0" smtClean="0"/>
                        <a:t>1</a:t>
                      </a:r>
                      <a:endParaRPr lang="en-US" dirty="0"/>
                    </a:p>
                  </a:txBody>
                  <a:tcPr/>
                </a:tc>
                <a:tc>
                  <a:txBody>
                    <a:bodyPr/>
                    <a:lstStyle/>
                    <a:p>
                      <a:pPr algn="ctr"/>
                      <a:r>
                        <a:rPr lang="en-US" dirty="0" smtClean="0"/>
                        <a:t>PFJ</a:t>
                      </a:r>
                      <a:endParaRPr lang="en-US" dirty="0"/>
                    </a:p>
                  </a:txBody>
                  <a:tcPr/>
                </a:tc>
                <a:tc>
                  <a:txBody>
                    <a:bodyPr/>
                    <a:lstStyle/>
                    <a:p>
                      <a:pPr algn="ctr"/>
                      <a:r>
                        <a:rPr lang="en-US" dirty="0" smtClean="0"/>
                        <a:t>100,000.00</a:t>
                      </a:r>
                      <a:endParaRPr lang="en-US" dirty="0"/>
                    </a:p>
                  </a:txBody>
                  <a:tcPr/>
                </a:tc>
                <a:tc>
                  <a:txBody>
                    <a:bodyPr/>
                    <a:lstStyle/>
                    <a:p>
                      <a:pPr algn="ctr"/>
                      <a:r>
                        <a:rPr lang="en-US" dirty="0" smtClean="0"/>
                        <a:t>DACF</a:t>
                      </a:r>
                      <a:endParaRPr lang="en-US" dirty="0"/>
                    </a:p>
                  </a:txBody>
                  <a:tcPr/>
                </a:tc>
              </a:tr>
              <a:tr h="1023478">
                <a:tc>
                  <a:txBody>
                    <a:bodyPr/>
                    <a:lstStyle/>
                    <a:p>
                      <a:pPr algn="ctr"/>
                      <a:r>
                        <a:rPr lang="en-US" dirty="0" smtClean="0"/>
                        <a:t>3</a:t>
                      </a:r>
                      <a:endParaRPr lang="en-US" dirty="0"/>
                    </a:p>
                  </a:txBody>
                  <a:tcPr/>
                </a:tc>
                <a:tc>
                  <a:txBody>
                    <a:bodyPr/>
                    <a:lstStyle/>
                    <a:p>
                      <a:pPr algn="ctr"/>
                      <a:r>
                        <a:rPr lang="en-US" dirty="0" smtClean="0"/>
                        <a:t>One District One factory</a:t>
                      </a:r>
                      <a:endParaRPr lang="en-US" dirty="0"/>
                    </a:p>
                  </a:txBody>
                  <a:tcPr/>
                </a:tc>
                <a:tc>
                  <a:txBody>
                    <a:bodyPr/>
                    <a:lstStyle/>
                    <a:p>
                      <a:pPr algn="ctr"/>
                      <a:r>
                        <a:rPr lang="en-US" dirty="0" smtClean="0"/>
                        <a:t>100,000.00</a:t>
                      </a:r>
                    </a:p>
                    <a:p>
                      <a:pPr algn="ctr"/>
                      <a:endParaRPr lang="en-US" dirty="0"/>
                    </a:p>
                  </a:txBody>
                  <a:tcPr/>
                </a:tc>
                <a:tc>
                  <a:txBody>
                    <a:bodyPr/>
                    <a:lstStyle/>
                    <a:p>
                      <a:pPr algn="ctr"/>
                      <a:r>
                        <a:rPr lang="en-US" dirty="0" smtClean="0"/>
                        <a:t>DACF</a:t>
                      </a:r>
                      <a:endParaRPr lang="en-US" dirty="0"/>
                    </a:p>
                  </a:txBody>
                  <a:tcPr/>
                </a:tc>
              </a:tr>
              <a:tr h="592968">
                <a:tc>
                  <a:txBody>
                    <a:bodyPr/>
                    <a:lstStyle/>
                    <a:p>
                      <a:pPr algn="ctr"/>
                      <a:r>
                        <a:rPr lang="en-US" dirty="0" smtClean="0"/>
                        <a:t>3</a:t>
                      </a:r>
                      <a:endParaRPr lang="en-US" dirty="0"/>
                    </a:p>
                  </a:txBody>
                  <a:tcPr/>
                </a:tc>
                <a:tc>
                  <a:txBody>
                    <a:bodyPr/>
                    <a:lstStyle/>
                    <a:p>
                      <a:pPr algn="ctr"/>
                      <a:r>
                        <a:rPr lang="en-US" dirty="0" smtClean="0"/>
                        <a:t>Free SHS: </a:t>
                      </a:r>
                      <a:endParaRPr lang="en-US" dirty="0"/>
                    </a:p>
                  </a:txBody>
                  <a:tcPr/>
                </a:tc>
                <a:tc>
                  <a:txBody>
                    <a:bodyPr/>
                    <a:lstStyle/>
                    <a:p>
                      <a:pPr algn="ctr"/>
                      <a:r>
                        <a:rPr lang="en-US" dirty="0" smtClean="0"/>
                        <a:t>120,000.00</a:t>
                      </a:r>
                      <a:endParaRPr lang="en-US" dirty="0"/>
                    </a:p>
                  </a:txBody>
                  <a:tcPr/>
                </a:tc>
                <a:tc>
                  <a:txBody>
                    <a:bodyPr/>
                    <a:lstStyle/>
                    <a:p>
                      <a:pPr algn="ctr"/>
                      <a:r>
                        <a:rPr lang="en-US" dirty="0" smtClean="0"/>
                        <a:t>DACF</a:t>
                      </a:r>
                      <a:endParaRPr lang="en-US" dirty="0"/>
                    </a:p>
                  </a:txBody>
                  <a:tcPr/>
                </a:tc>
              </a:tr>
            </a:tbl>
          </a:graphicData>
        </a:graphic>
      </p:graphicFrame>
      <p:sp>
        <p:nvSpPr>
          <p:cNvPr id="5" name="Rectangle 4"/>
          <p:cNvSpPr/>
          <p:nvPr/>
        </p:nvSpPr>
        <p:spPr>
          <a:xfrm>
            <a:off x="1219200" y="685800"/>
            <a:ext cx="7289621" cy="523220"/>
          </a:xfrm>
          <a:prstGeom prst="rect">
            <a:avLst/>
          </a:prstGeom>
        </p:spPr>
        <p:txBody>
          <a:bodyPr wrap="square">
            <a:spAutoFit/>
          </a:bodyPr>
          <a:lstStyle/>
          <a:p>
            <a:r>
              <a:rPr lang="en-US" sz="2800" dirty="0"/>
              <a:t>Government Flagship Projects/Programmes</a:t>
            </a:r>
          </a:p>
        </p:txBody>
      </p:sp>
      <p:sp>
        <p:nvSpPr>
          <p:cNvPr id="2" name="Slide Number Placeholder 1"/>
          <p:cNvSpPr>
            <a:spLocks noGrp="1"/>
          </p:cNvSpPr>
          <p:nvPr>
            <p:ph type="sldNum" sz="quarter" idx="12"/>
          </p:nvPr>
        </p:nvSpPr>
        <p:spPr/>
        <p:txBody>
          <a:bodyPr/>
          <a:lstStyle/>
          <a:p>
            <a:fld id="{571CD3C2-A472-4BA3-88D7-833F7D0C5725}" type="slidenum">
              <a:rPr lang="en-US" smtClean="0"/>
              <a:t>46</a:t>
            </a:fld>
            <a:endParaRPr lang="en-US"/>
          </a:p>
        </p:txBody>
      </p:sp>
    </p:spTree>
    <p:extLst>
      <p:ext uri="{BB962C8B-B14F-4D97-AF65-F5344CB8AC3E}">
        <p14:creationId xmlns:p14="http://schemas.microsoft.com/office/powerpoint/2010/main" val="231250795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003438350"/>
              </p:ext>
            </p:extLst>
          </p:nvPr>
        </p:nvGraphicFramePr>
        <p:xfrm>
          <a:off x="76201" y="704910"/>
          <a:ext cx="9067800" cy="6153090"/>
        </p:xfrm>
        <a:graphic>
          <a:graphicData uri="http://schemas.openxmlformats.org/drawingml/2006/table">
            <a:tbl>
              <a:tblPr firstRow="1" bandRow="1">
                <a:tableStyleId>{5940675A-B579-460E-94D1-54222C63F5DA}</a:tableStyleId>
              </a:tblPr>
              <a:tblGrid>
                <a:gridCol w="1060920"/>
                <a:gridCol w="1331412"/>
                <a:gridCol w="1310335"/>
                <a:gridCol w="1323864"/>
                <a:gridCol w="1532895"/>
                <a:gridCol w="1254187"/>
                <a:gridCol w="1254187"/>
              </a:tblGrid>
              <a:tr h="1098171">
                <a:tc>
                  <a:txBody>
                    <a:bodyPr/>
                    <a:lstStyle/>
                    <a:p>
                      <a:r>
                        <a:rPr lang="en-US" sz="1800" b="1" dirty="0" smtClean="0">
                          <a:effectLst>
                            <a:outerShdw blurRad="38100" dist="38100" dir="2700000" algn="tl">
                              <a:srgbClr val="000000">
                                <a:alpha val="43137"/>
                              </a:srgbClr>
                            </a:outerShdw>
                          </a:effectLst>
                        </a:rPr>
                        <a:t>Expenditure</a:t>
                      </a:r>
                      <a:r>
                        <a:rPr lang="en-US" sz="1800" b="1" baseline="0" dirty="0" smtClean="0">
                          <a:effectLst>
                            <a:outerShdw blurRad="38100" dist="38100" dir="2700000" algn="tl">
                              <a:srgbClr val="000000">
                                <a:alpha val="43137"/>
                              </a:srgbClr>
                            </a:outerShdw>
                          </a:effectLst>
                        </a:rPr>
                        <a:t> Item</a:t>
                      </a:r>
                      <a:endParaRPr lang="en-US" sz="1800" b="1" dirty="0">
                        <a:effectLst>
                          <a:outerShdw blurRad="38100" dist="38100" dir="2700000" algn="tl">
                            <a:srgbClr val="000000">
                              <a:alpha val="43137"/>
                            </a:srgbClr>
                          </a:outerShdw>
                        </a:effectLst>
                      </a:endParaRPr>
                    </a:p>
                  </a:txBody>
                  <a:tcPr anchor="ctr"/>
                </a:tc>
                <a:tc>
                  <a:txBody>
                    <a:bodyPr/>
                    <a:lstStyle/>
                    <a:p>
                      <a:r>
                        <a:rPr lang="en-US" sz="1800" b="1" dirty="0" smtClean="0">
                          <a:effectLst>
                            <a:outerShdw blurRad="38100" dist="38100" dir="2700000" algn="tl">
                              <a:srgbClr val="000000">
                                <a:alpha val="43137"/>
                              </a:srgbClr>
                            </a:outerShdw>
                          </a:effectLst>
                        </a:rPr>
                        <a:t>2019</a:t>
                      </a:r>
                      <a:endParaRPr lang="en-US" sz="1800" b="1" dirty="0">
                        <a:effectLst>
                          <a:outerShdw blurRad="38100" dist="38100" dir="2700000" algn="tl">
                            <a:srgbClr val="000000">
                              <a:alpha val="43137"/>
                            </a:srgbClr>
                          </a:outerShdw>
                        </a:effectLst>
                      </a:endParaRPr>
                    </a:p>
                  </a:txBody>
                  <a:tcPr anchor="ctr"/>
                </a:tc>
                <a:tc>
                  <a:txBody>
                    <a:bodyPr/>
                    <a:lstStyle/>
                    <a:p>
                      <a:r>
                        <a:rPr lang="en-US" sz="1800" b="1" dirty="0" smtClean="0">
                          <a:effectLst>
                            <a:outerShdw blurRad="38100" dist="38100" dir="2700000" algn="tl">
                              <a:srgbClr val="000000">
                                <a:alpha val="43137"/>
                              </a:srgbClr>
                            </a:outerShdw>
                          </a:effectLst>
                        </a:rPr>
                        <a:t>Actual as at July 2019</a:t>
                      </a:r>
                      <a:endParaRPr lang="en-US" sz="1800" b="1" dirty="0">
                        <a:effectLst>
                          <a:outerShdw blurRad="38100" dist="38100" dir="2700000" algn="tl">
                            <a:srgbClr val="000000">
                              <a:alpha val="43137"/>
                            </a:srgbClr>
                          </a:outerShdw>
                        </a:effectLst>
                      </a:endParaRPr>
                    </a:p>
                  </a:txBody>
                  <a:tcPr anchor="ctr"/>
                </a:tc>
                <a:tc>
                  <a:txBody>
                    <a:bodyPr/>
                    <a:lstStyle/>
                    <a:p>
                      <a:r>
                        <a:rPr lang="en-US" sz="1800" b="1" dirty="0" smtClean="0">
                          <a:effectLst>
                            <a:outerShdw blurRad="38100" dist="38100" dir="2700000" algn="tl">
                              <a:srgbClr val="000000">
                                <a:alpha val="43137"/>
                              </a:srgbClr>
                            </a:outerShdw>
                          </a:effectLst>
                        </a:rPr>
                        <a:t>2020</a:t>
                      </a:r>
                      <a:endParaRPr lang="en-US" sz="1800" b="1" dirty="0">
                        <a:effectLst>
                          <a:outerShdw blurRad="38100" dist="38100" dir="2700000" algn="tl">
                            <a:srgbClr val="000000">
                              <a:alpha val="43137"/>
                            </a:srgbClr>
                          </a:outerShdw>
                        </a:effectLst>
                      </a:endParaRPr>
                    </a:p>
                  </a:txBody>
                  <a:tcPr anchor="ctr"/>
                </a:tc>
                <a:tc>
                  <a:txBody>
                    <a:bodyPr/>
                    <a:lstStyle/>
                    <a:p>
                      <a:r>
                        <a:rPr lang="en-US" sz="1800" b="1" dirty="0" smtClean="0">
                          <a:effectLst>
                            <a:outerShdw blurRad="38100" dist="38100" dir="2700000" algn="tl">
                              <a:srgbClr val="000000">
                                <a:alpha val="43137"/>
                              </a:srgbClr>
                            </a:outerShdw>
                          </a:effectLst>
                        </a:rPr>
                        <a:t>2021</a:t>
                      </a:r>
                      <a:endParaRPr lang="en-US" sz="1800" b="1" dirty="0">
                        <a:effectLst>
                          <a:outerShdw blurRad="38100" dist="38100" dir="2700000" algn="tl">
                            <a:srgbClr val="000000">
                              <a:alpha val="43137"/>
                            </a:srgbClr>
                          </a:outerShdw>
                        </a:effectLst>
                      </a:endParaRPr>
                    </a:p>
                  </a:txBody>
                  <a:tcPr anchor="ctr"/>
                </a:tc>
                <a:tc>
                  <a:txBody>
                    <a:bodyPr/>
                    <a:lstStyle/>
                    <a:p>
                      <a:r>
                        <a:rPr lang="en-US" sz="1800" b="1" dirty="0" smtClean="0">
                          <a:effectLst>
                            <a:outerShdw blurRad="38100" dist="38100" dir="2700000" algn="tl">
                              <a:srgbClr val="000000">
                                <a:alpha val="43137"/>
                              </a:srgbClr>
                            </a:outerShdw>
                          </a:effectLst>
                        </a:rPr>
                        <a:t>2022</a:t>
                      </a:r>
                      <a:endParaRPr lang="en-US" sz="1800" b="1" dirty="0">
                        <a:effectLst>
                          <a:outerShdw blurRad="38100" dist="38100" dir="2700000" algn="tl">
                            <a:srgbClr val="000000">
                              <a:alpha val="43137"/>
                            </a:srgbClr>
                          </a:outerShdw>
                        </a:effectLst>
                      </a:endParaRPr>
                    </a:p>
                  </a:txBody>
                  <a:tcPr anchor="ctr"/>
                </a:tc>
                <a:tc>
                  <a:txBody>
                    <a:bodyPr/>
                    <a:lstStyle/>
                    <a:p>
                      <a:r>
                        <a:rPr lang="en-US" sz="1800" b="1" dirty="0" smtClean="0">
                          <a:effectLst>
                            <a:outerShdw blurRad="38100" dist="38100" dir="2700000" algn="tl">
                              <a:srgbClr val="000000">
                                <a:alpha val="43137"/>
                              </a:srgbClr>
                            </a:outerShdw>
                          </a:effectLst>
                        </a:rPr>
                        <a:t>2023</a:t>
                      </a:r>
                      <a:endParaRPr lang="en-US" sz="1800" b="1" dirty="0">
                        <a:effectLst>
                          <a:outerShdw blurRad="38100" dist="38100" dir="2700000" algn="tl">
                            <a:srgbClr val="000000">
                              <a:alpha val="43137"/>
                            </a:srgbClr>
                          </a:outerShdw>
                        </a:effectLst>
                      </a:endParaRPr>
                    </a:p>
                  </a:txBody>
                  <a:tcPr anchor="ctr"/>
                </a:tc>
              </a:tr>
              <a:tr h="1329274">
                <a:tc>
                  <a:txBody>
                    <a:bodyPr/>
                    <a:lstStyle/>
                    <a:p>
                      <a:r>
                        <a:rPr lang="en-US" sz="1800" dirty="0" smtClean="0"/>
                        <a:t>Compensation</a:t>
                      </a:r>
                      <a:endParaRPr lang="en-US" sz="1800" dirty="0"/>
                    </a:p>
                  </a:txBody>
                  <a:tcPr/>
                </a:tc>
                <a:tc>
                  <a:txBody>
                    <a:bodyPr/>
                    <a:lstStyle/>
                    <a:p>
                      <a:r>
                        <a:rPr lang="en-US" sz="1800" dirty="0" smtClean="0"/>
                        <a:t>2,636,651.16</a:t>
                      </a:r>
                      <a:endParaRPr lang="en-US" sz="1800" dirty="0"/>
                    </a:p>
                  </a:txBody>
                  <a:tcPr anchor="ctr"/>
                </a:tc>
                <a:tc>
                  <a:txBody>
                    <a:bodyPr/>
                    <a:lstStyle/>
                    <a:p>
                      <a:r>
                        <a:rPr lang="en-US" sz="1800" dirty="0" smtClean="0"/>
                        <a:t>1,364,665.12</a:t>
                      </a:r>
                      <a:endParaRPr lang="en-US" sz="1800" dirty="0"/>
                    </a:p>
                  </a:txBody>
                  <a:tcPr anchor="ctr"/>
                </a:tc>
                <a:tc>
                  <a:txBody>
                    <a:bodyPr/>
                    <a:lstStyle/>
                    <a:p>
                      <a:r>
                        <a:rPr lang="en-US" sz="1800" dirty="0" smtClean="0"/>
                        <a:t>2,870,785.45</a:t>
                      </a:r>
                      <a:endParaRPr lang="en-US" sz="1800" dirty="0"/>
                    </a:p>
                  </a:txBody>
                  <a:tcPr anchor="ctr"/>
                </a:tc>
                <a:tc>
                  <a:txBody>
                    <a:bodyPr/>
                    <a:lstStyle/>
                    <a:p>
                      <a:r>
                        <a:rPr lang="en-US" sz="1800" dirty="0" smtClean="0"/>
                        <a:t>2,928,201.159</a:t>
                      </a:r>
                      <a:endParaRPr lang="en-US" sz="1800" dirty="0"/>
                    </a:p>
                  </a:txBody>
                  <a:tcPr anchor="ctr"/>
                </a:tc>
                <a:tc>
                  <a:txBody>
                    <a:bodyPr/>
                    <a:lstStyle/>
                    <a:p>
                      <a:r>
                        <a:rPr lang="en-US" sz="1600" dirty="0" smtClean="0"/>
                        <a:t>2,986,765.18</a:t>
                      </a:r>
                      <a:endParaRPr lang="en-US" sz="1600" dirty="0"/>
                    </a:p>
                  </a:txBody>
                  <a:tcPr anchor="ctr"/>
                </a:tc>
                <a:tc>
                  <a:txBody>
                    <a:bodyPr/>
                    <a:lstStyle/>
                    <a:p>
                      <a:r>
                        <a:rPr lang="en-US" sz="1600" dirty="0" smtClean="0"/>
                        <a:t>3,046,500.49</a:t>
                      </a:r>
                      <a:endParaRPr lang="en-US" sz="1600" dirty="0"/>
                    </a:p>
                  </a:txBody>
                  <a:tcPr anchor="ctr"/>
                </a:tc>
              </a:tr>
              <a:tr h="934169">
                <a:tc>
                  <a:txBody>
                    <a:bodyPr/>
                    <a:lstStyle/>
                    <a:p>
                      <a:r>
                        <a:rPr lang="en-US" sz="1800" dirty="0" smtClean="0"/>
                        <a:t>Goods and service</a:t>
                      </a:r>
                      <a:endParaRPr lang="en-US" sz="1800" dirty="0"/>
                    </a:p>
                  </a:txBody>
                  <a:tcPr/>
                </a:tc>
                <a:tc>
                  <a:txBody>
                    <a:bodyPr/>
                    <a:lstStyle/>
                    <a:p>
                      <a:r>
                        <a:rPr lang="en-US" sz="1800" dirty="0" smtClean="0"/>
                        <a:t>3,890,112.35</a:t>
                      </a:r>
                      <a:endParaRPr lang="en-US" sz="1800" dirty="0"/>
                    </a:p>
                  </a:txBody>
                  <a:tcPr anchor="ctr"/>
                </a:tc>
                <a:tc>
                  <a:txBody>
                    <a:bodyPr/>
                    <a:lstStyle/>
                    <a:p>
                      <a:r>
                        <a:rPr lang="en-US" sz="1800" dirty="0" smtClean="0"/>
                        <a:t>1,300,069.8</a:t>
                      </a:r>
                      <a:endParaRPr lang="en-US" sz="1800" dirty="0"/>
                    </a:p>
                  </a:txBody>
                  <a:tcPr anchor="ctr"/>
                </a:tc>
                <a:tc>
                  <a:txBody>
                    <a:bodyPr/>
                    <a:lstStyle/>
                    <a:p>
                      <a:r>
                        <a:rPr lang="en-US" sz="1800" dirty="0" smtClean="0"/>
                        <a:t>5,085,601.35</a:t>
                      </a:r>
                      <a:endParaRPr lang="en-US" sz="1800" dirty="0"/>
                    </a:p>
                  </a:txBody>
                  <a:tcPr anchor="ctr"/>
                </a:tc>
                <a:tc>
                  <a:txBody>
                    <a:bodyPr/>
                    <a:lstStyle/>
                    <a:p>
                      <a:r>
                        <a:rPr lang="en-US" sz="1800" dirty="0" smtClean="0"/>
                        <a:t>5,187313.38</a:t>
                      </a:r>
                      <a:endParaRPr lang="en-US" sz="1800" dirty="0"/>
                    </a:p>
                  </a:txBody>
                  <a:tcPr anchor="ctr"/>
                </a:tc>
                <a:tc>
                  <a:txBody>
                    <a:bodyPr/>
                    <a:lstStyle/>
                    <a:p>
                      <a:r>
                        <a:rPr lang="en-US" sz="1800" dirty="0" smtClean="0"/>
                        <a:t>5,291,059.64</a:t>
                      </a:r>
                      <a:endParaRPr lang="en-US" sz="1800" dirty="0"/>
                    </a:p>
                  </a:txBody>
                  <a:tcPr anchor="ctr"/>
                </a:tc>
                <a:tc>
                  <a:txBody>
                    <a:bodyPr/>
                    <a:lstStyle/>
                    <a:p>
                      <a:r>
                        <a:rPr lang="en-US" sz="1800" dirty="0" smtClean="0"/>
                        <a:t>5,396,880.84</a:t>
                      </a:r>
                      <a:endParaRPr lang="en-US" sz="1800" dirty="0"/>
                    </a:p>
                  </a:txBody>
                  <a:tcPr anchor="ctr"/>
                </a:tc>
              </a:tr>
              <a:tr h="1102416">
                <a:tc>
                  <a:txBody>
                    <a:bodyPr/>
                    <a:lstStyle/>
                    <a:p>
                      <a:r>
                        <a:rPr lang="en-US" sz="1800" dirty="0" smtClean="0"/>
                        <a:t>Assets</a:t>
                      </a:r>
                      <a:endParaRPr lang="en-US" sz="1800" dirty="0"/>
                    </a:p>
                  </a:txBody>
                  <a:tcPr/>
                </a:tc>
                <a:tc>
                  <a:txBody>
                    <a:bodyPr/>
                    <a:lstStyle/>
                    <a:p>
                      <a:r>
                        <a:rPr lang="en-US" sz="1800" dirty="0" smtClean="0"/>
                        <a:t>2,571,197.62</a:t>
                      </a:r>
                      <a:endParaRPr lang="en-US" sz="1800" dirty="0"/>
                    </a:p>
                  </a:txBody>
                  <a:tcPr anchor="ctr"/>
                </a:tc>
                <a:tc>
                  <a:txBody>
                    <a:bodyPr/>
                    <a:lstStyle/>
                    <a:p>
                      <a:r>
                        <a:rPr lang="en-US" sz="1800" dirty="0" smtClean="0"/>
                        <a:t>866,723.20</a:t>
                      </a:r>
                      <a:endParaRPr lang="en-US" sz="1800" dirty="0"/>
                    </a:p>
                  </a:txBody>
                  <a:tcPr anchor="ctr"/>
                </a:tc>
                <a:tc>
                  <a:txBody>
                    <a:bodyPr/>
                    <a:lstStyle/>
                    <a:p>
                      <a:r>
                        <a:rPr lang="en-US" sz="1800" dirty="0" smtClean="0"/>
                        <a:t>1,985,499.35</a:t>
                      </a:r>
                      <a:endParaRPr lang="en-US" sz="1800" dirty="0"/>
                    </a:p>
                  </a:txBody>
                  <a:tcPr anchor="ctr"/>
                </a:tc>
                <a:tc>
                  <a:txBody>
                    <a:bodyPr/>
                    <a:lstStyle/>
                    <a:p>
                      <a:r>
                        <a:rPr lang="en-US" sz="1800" dirty="0" smtClean="0"/>
                        <a:t> 2,025,202.34</a:t>
                      </a:r>
                    </a:p>
                  </a:txBody>
                  <a:tcPr anchor="ctr"/>
                </a:tc>
                <a:tc>
                  <a:txBody>
                    <a:bodyPr/>
                    <a:lstStyle/>
                    <a:p>
                      <a:r>
                        <a:rPr lang="en-US" sz="1800" dirty="0" smtClean="0"/>
                        <a:t>2,065,713.52</a:t>
                      </a:r>
                      <a:endParaRPr lang="en-US" sz="1800" dirty="0"/>
                    </a:p>
                  </a:txBody>
                  <a:tcPr anchor="ctr"/>
                </a:tc>
                <a:tc>
                  <a:txBody>
                    <a:bodyPr/>
                    <a:lstStyle/>
                    <a:p>
                      <a:r>
                        <a:rPr lang="en-US" sz="1800" dirty="0" smtClean="0"/>
                        <a:t>2,107,027.79</a:t>
                      </a:r>
                      <a:endParaRPr lang="en-US" sz="1800" dirty="0"/>
                    </a:p>
                  </a:txBody>
                  <a:tcPr anchor="ctr"/>
                </a:tc>
              </a:tr>
              <a:tr h="1689060">
                <a:tc>
                  <a:txBody>
                    <a:bodyPr/>
                    <a:lstStyle/>
                    <a:p>
                      <a:r>
                        <a:rPr lang="en-US" sz="1800" b="1" dirty="0" smtClean="0">
                          <a:solidFill>
                            <a:srgbClr val="C00000"/>
                          </a:solidFill>
                          <a:effectLst>
                            <a:outerShdw blurRad="38100" dist="38100" dir="2700000" algn="tl">
                              <a:srgbClr val="000000">
                                <a:alpha val="43137"/>
                              </a:srgbClr>
                            </a:outerShdw>
                          </a:effectLst>
                        </a:rPr>
                        <a:t>Total</a:t>
                      </a:r>
                      <a:endParaRPr lang="en-US" sz="1800" b="1" dirty="0">
                        <a:solidFill>
                          <a:srgbClr val="C00000"/>
                        </a:solidFill>
                        <a:effectLst>
                          <a:outerShdw blurRad="38100" dist="38100" dir="2700000" algn="tl">
                            <a:srgbClr val="000000">
                              <a:alpha val="43137"/>
                            </a:srgbClr>
                          </a:outerShdw>
                        </a:effectLst>
                      </a:endParaRPr>
                    </a:p>
                  </a:txBody>
                  <a:tcPr/>
                </a:tc>
                <a:tc>
                  <a:txBody>
                    <a:bodyPr/>
                    <a:lstStyle/>
                    <a:p>
                      <a:r>
                        <a:rPr lang="en-US" sz="1800" b="1" dirty="0" smtClean="0">
                          <a:solidFill>
                            <a:srgbClr val="C00000"/>
                          </a:solidFill>
                          <a:effectLst>
                            <a:outerShdw blurRad="38100" dist="38100" dir="2700000" algn="tl">
                              <a:srgbClr val="000000">
                                <a:alpha val="43137"/>
                              </a:srgbClr>
                            </a:outerShdw>
                          </a:effectLst>
                        </a:rPr>
                        <a:t>9,097,961.13</a:t>
                      </a:r>
                      <a:endParaRPr lang="en-US" sz="1800" b="1" dirty="0">
                        <a:solidFill>
                          <a:srgbClr val="C00000"/>
                        </a:solidFill>
                        <a:effectLst>
                          <a:outerShdw blurRad="38100" dist="38100" dir="2700000" algn="tl">
                            <a:srgbClr val="000000">
                              <a:alpha val="43137"/>
                            </a:srgbClr>
                          </a:outerShdw>
                        </a:effectLst>
                      </a:endParaRPr>
                    </a:p>
                  </a:txBody>
                  <a:tcPr anchor="ctr"/>
                </a:tc>
                <a:tc>
                  <a:txBody>
                    <a:bodyPr/>
                    <a:lstStyle/>
                    <a:p>
                      <a:r>
                        <a:rPr lang="en-US" sz="1800" b="1" dirty="0" smtClean="0">
                          <a:solidFill>
                            <a:srgbClr val="C00000"/>
                          </a:solidFill>
                          <a:effectLst>
                            <a:outerShdw blurRad="38100" dist="38100" dir="2700000" algn="tl">
                              <a:srgbClr val="000000">
                                <a:alpha val="43137"/>
                              </a:srgbClr>
                            </a:outerShdw>
                          </a:effectLst>
                        </a:rPr>
                        <a:t>3,531,448.</a:t>
                      </a:r>
                    </a:p>
                    <a:p>
                      <a:r>
                        <a:rPr lang="en-US" sz="1800" b="1" dirty="0" smtClean="0">
                          <a:solidFill>
                            <a:srgbClr val="C00000"/>
                          </a:solidFill>
                          <a:effectLst>
                            <a:outerShdw blurRad="38100" dist="38100" dir="2700000" algn="tl">
                              <a:srgbClr val="000000">
                                <a:alpha val="43137"/>
                              </a:srgbClr>
                            </a:outerShdw>
                          </a:effectLst>
                        </a:rPr>
                        <a:t>13</a:t>
                      </a:r>
                      <a:endParaRPr lang="en-US" sz="1800" b="1" dirty="0">
                        <a:solidFill>
                          <a:srgbClr val="C00000"/>
                        </a:solidFill>
                        <a:effectLst>
                          <a:outerShdw blurRad="38100" dist="38100" dir="2700000" algn="tl">
                            <a:srgbClr val="000000">
                              <a:alpha val="43137"/>
                            </a:srgbClr>
                          </a:outerShdw>
                        </a:effectLst>
                      </a:endParaRPr>
                    </a:p>
                  </a:txBody>
                  <a:tcPr anchor="ctr"/>
                </a:tc>
                <a:tc>
                  <a:txBody>
                    <a:bodyPr/>
                    <a:lstStyle/>
                    <a:p>
                      <a:r>
                        <a:rPr lang="en-US" sz="1800" b="1" dirty="0" smtClean="0">
                          <a:solidFill>
                            <a:srgbClr val="C00000"/>
                          </a:solidFill>
                          <a:effectLst>
                            <a:outerShdw blurRad="38100" dist="38100" dir="2700000" algn="tl">
                              <a:srgbClr val="000000">
                                <a:alpha val="43137"/>
                              </a:srgbClr>
                            </a:outerShdw>
                          </a:effectLst>
                        </a:rPr>
                        <a:t>9,941,886.14</a:t>
                      </a:r>
                      <a:endParaRPr lang="en-US" sz="1800" b="1" dirty="0">
                        <a:solidFill>
                          <a:srgbClr val="C00000"/>
                        </a:solidFill>
                        <a:effectLst>
                          <a:outerShdw blurRad="38100" dist="38100" dir="2700000" algn="tl">
                            <a:srgbClr val="000000">
                              <a:alpha val="43137"/>
                            </a:srgbClr>
                          </a:outerShdw>
                        </a:effectLst>
                      </a:endParaRPr>
                    </a:p>
                  </a:txBody>
                  <a:tcPr anchor="ctr"/>
                </a:tc>
                <a:tc>
                  <a:txBody>
                    <a:bodyPr/>
                    <a:lstStyle/>
                    <a:p>
                      <a:r>
                        <a:rPr lang="en-US" sz="1800" b="1" dirty="0" smtClean="0">
                          <a:solidFill>
                            <a:srgbClr val="C00000"/>
                          </a:solidFill>
                          <a:effectLst>
                            <a:outerShdw blurRad="38100" dist="38100" dir="2700000" algn="tl">
                              <a:srgbClr val="000000">
                                <a:alpha val="43137"/>
                              </a:srgbClr>
                            </a:outerShdw>
                          </a:effectLst>
                        </a:rPr>
                        <a:t>10,140,723.86</a:t>
                      </a:r>
                      <a:endParaRPr lang="en-US" sz="1800" b="1" dirty="0">
                        <a:solidFill>
                          <a:srgbClr val="C00000"/>
                        </a:solidFill>
                        <a:effectLst>
                          <a:outerShdw blurRad="38100" dist="38100" dir="2700000" algn="tl">
                            <a:srgbClr val="000000">
                              <a:alpha val="43137"/>
                            </a:srgbClr>
                          </a:outerShdw>
                        </a:effectLst>
                      </a:endParaRPr>
                    </a:p>
                  </a:txBody>
                  <a:tcPr anchor="ctr"/>
                </a:tc>
                <a:tc>
                  <a:txBody>
                    <a:bodyPr/>
                    <a:lstStyle/>
                    <a:p>
                      <a:r>
                        <a:rPr lang="en-US" sz="1800" b="1" dirty="0" smtClean="0">
                          <a:solidFill>
                            <a:srgbClr val="C00000"/>
                          </a:solidFill>
                          <a:effectLst>
                            <a:outerShdw blurRad="38100" dist="38100" dir="2700000" algn="tl">
                              <a:srgbClr val="000000">
                                <a:alpha val="43137"/>
                              </a:srgbClr>
                            </a:outerShdw>
                          </a:effectLst>
                        </a:rPr>
                        <a:t>10,343,538.34</a:t>
                      </a:r>
                      <a:endParaRPr lang="en-US" sz="1800" b="1" dirty="0">
                        <a:solidFill>
                          <a:srgbClr val="C00000"/>
                        </a:solidFill>
                        <a:effectLst>
                          <a:outerShdw blurRad="38100" dist="38100" dir="2700000" algn="tl">
                            <a:srgbClr val="000000">
                              <a:alpha val="43137"/>
                            </a:srgbClr>
                          </a:outerShdw>
                        </a:effectLst>
                      </a:endParaRPr>
                    </a:p>
                  </a:txBody>
                  <a:tcPr anchor="ctr"/>
                </a:tc>
                <a:tc>
                  <a:txBody>
                    <a:bodyPr/>
                    <a:lstStyle/>
                    <a:p>
                      <a:r>
                        <a:rPr lang="en-US" sz="1800" b="1" dirty="0" smtClean="0">
                          <a:solidFill>
                            <a:srgbClr val="C00000"/>
                          </a:solidFill>
                          <a:effectLst>
                            <a:outerShdw blurRad="38100" dist="38100" dir="2700000" algn="tl">
                              <a:srgbClr val="000000">
                                <a:alpha val="43137"/>
                              </a:srgbClr>
                            </a:outerShdw>
                          </a:effectLst>
                        </a:rPr>
                        <a:t>10,550,409.11</a:t>
                      </a:r>
                      <a:endParaRPr lang="en-US" sz="1800" b="1" dirty="0">
                        <a:solidFill>
                          <a:srgbClr val="C00000"/>
                        </a:solidFill>
                        <a:effectLst>
                          <a:outerShdw blurRad="38100" dist="38100" dir="2700000" algn="tl">
                            <a:srgbClr val="000000">
                              <a:alpha val="43137"/>
                            </a:srgbClr>
                          </a:outerShdw>
                        </a:effectLst>
                      </a:endParaRPr>
                    </a:p>
                  </a:txBody>
                  <a:tcPr anchor="ctr"/>
                </a:tc>
              </a:tr>
            </a:tbl>
          </a:graphicData>
        </a:graphic>
      </p:graphicFrame>
      <p:sp>
        <p:nvSpPr>
          <p:cNvPr id="3" name="Rectangle 2"/>
          <p:cNvSpPr/>
          <p:nvPr/>
        </p:nvSpPr>
        <p:spPr>
          <a:xfrm>
            <a:off x="914400" y="228600"/>
            <a:ext cx="7010400" cy="400110"/>
          </a:xfrm>
          <a:prstGeom prst="rect">
            <a:avLst/>
          </a:prstGeom>
        </p:spPr>
        <p:txBody>
          <a:bodyPr wrap="square">
            <a:spAutoFit/>
          </a:bodyPr>
          <a:lstStyle/>
          <a:p>
            <a:r>
              <a:rPr lang="en-US" b="1" dirty="0" smtClean="0">
                <a:solidFill>
                  <a:srgbClr val="C00000"/>
                </a:solidFill>
                <a:effectLst>
                  <a:outerShdw blurRad="38100" dist="38100" dir="2700000" algn="tl">
                    <a:srgbClr val="000000">
                      <a:alpha val="43137"/>
                    </a:srgbClr>
                  </a:outerShdw>
                </a:effectLst>
              </a:rPr>
              <a:t>2020 EXPENDITURE PROJECTIONS- ALL </a:t>
            </a:r>
            <a:r>
              <a:rPr lang="en-US" sz="2000" b="1" dirty="0" smtClean="0">
                <a:solidFill>
                  <a:srgbClr val="C00000"/>
                </a:solidFill>
                <a:effectLst>
                  <a:outerShdw blurRad="38100" dist="38100" dir="2700000" algn="tl">
                    <a:srgbClr val="000000">
                      <a:alpha val="43137"/>
                    </a:srgbClr>
                  </a:outerShdw>
                </a:effectLst>
              </a:rPr>
              <a:t>FUNDING</a:t>
            </a:r>
            <a:r>
              <a:rPr lang="en-US" b="1" dirty="0" smtClean="0">
                <a:solidFill>
                  <a:srgbClr val="C00000"/>
                </a:solidFill>
                <a:effectLst>
                  <a:outerShdw blurRad="38100" dist="38100" dir="2700000" algn="tl">
                    <a:srgbClr val="000000">
                      <a:alpha val="43137"/>
                    </a:srgbClr>
                  </a:outerShdw>
                </a:effectLst>
              </a:rPr>
              <a:t> SOURCES</a:t>
            </a:r>
            <a:endParaRPr lang="en-US" dirty="0">
              <a:solidFill>
                <a:srgbClr val="C00000"/>
              </a:solidFill>
              <a:effectLst>
                <a:outerShdw blurRad="38100" dist="38100" dir="2700000" algn="tl">
                  <a:srgbClr val="000000">
                    <a:alpha val="43137"/>
                  </a:srgbClr>
                </a:outerShdw>
              </a:effectLst>
            </a:endParaRPr>
          </a:p>
        </p:txBody>
      </p:sp>
      <p:sp>
        <p:nvSpPr>
          <p:cNvPr id="4" name="Slide Number Placeholder 3"/>
          <p:cNvSpPr>
            <a:spLocks noGrp="1"/>
          </p:cNvSpPr>
          <p:nvPr>
            <p:ph type="sldNum" sz="quarter" idx="12"/>
          </p:nvPr>
        </p:nvSpPr>
        <p:spPr>
          <a:xfrm>
            <a:off x="6858000" y="6858000"/>
            <a:ext cx="2133600" cy="365125"/>
          </a:xfrm>
        </p:spPr>
        <p:txBody>
          <a:bodyPr/>
          <a:lstStyle/>
          <a:p>
            <a:fld id="{571CD3C2-A472-4BA3-88D7-833F7D0C5725}" type="slidenum">
              <a:rPr lang="en-US" smtClean="0"/>
              <a:t>47</a:t>
            </a:fld>
            <a:endParaRPr lang="en-US"/>
          </a:p>
        </p:txBody>
      </p:sp>
    </p:spTree>
    <p:extLst>
      <p:ext uri="{BB962C8B-B14F-4D97-AF65-F5344CB8AC3E}">
        <p14:creationId xmlns:p14="http://schemas.microsoft.com/office/powerpoint/2010/main" val="284253193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223445816"/>
              </p:ext>
            </p:extLst>
          </p:nvPr>
        </p:nvGraphicFramePr>
        <p:xfrm>
          <a:off x="152399" y="990598"/>
          <a:ext cx="8524069" cy="3738485"/>
        </p:xfrm>
        <a:graphic>
          <a:graphicData uri="http://schemas.openxmlformats.org/drawingml/2006/table">
            <a:tbl>
              <a:tblPr firstRow="1" firstCol="1" bandRow="1">
                <a:tableStyleId>{5C22544A-7EE6-4342-B048-85BDC9FD1C3A}</a:tableStyleId>
              </a:tblPr>
              <a:tblGrid>
                <a:gridCol w="151108"/>
                <a:gridCol w="831097"/>
                <a:gridCol w="755542"/>
                <a:gridCol w="831097"/>
                <a:gridCol w="831097"/>
                <a:gridCol w="831097"/>
                <a:gridCol w="982205"/>
                <a:gridCol w="755542"/>
                <a:gridCol w="813016"/>
                <a:gridCol w="533400"/>
                <a:gridCol w="377771"/>
                <a:gridCol w="831097"/>
              </a:tblGrid>
              <a:tr h="366912">
                <a:tc rowSpan="2">
                  <a:txBody>
                    <a:bodyPr/>
                    <a:lstStyle/>
                    <a:p>
                      <a:pPr marL="0" marR="0">
                        <a:lnSpc>
                          <a:spcPct val="115000"/>
                        </a:lnSpc>
                        <a:spcBef>
                          <a:spcPts val="0"/>
                        </a:spcBef>
                        <a:spcAft>
                          <a:spcPts val="0"/>
                        </a:spcAft>
                      </a:pPr>
                      <a:r>
                        <a:rPr lang="en-US" sz="1100" b="1" dirty="0">
                          <a:solidFill>
                            <a:schemeClr val="tx1"/>
                          </a:solidFill>
                          <a:effectLst/>
                          <a:latin typeface="Arial Narrow" panose="020B0606020202030204" pitchFamily="34" charset="0"/>
                        </a:rPr>
                        <a:t> </a:t>
                      </a:r>
                      <a:endParaRPr lang="en-US" sz="11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marL="0" marR="0">
                        <a:lnSpc>
                          <a:spcPct val="115000"/>
                        </a:lnSpc>
                        <a:spcBef>
                          <a:spcPts val="0"/>
                        </a:spcBef>
                        <a:spcAft>
                          <a:spcPts val="0"/>
                        </a:spcAft>
                      </a:pPr>
                      <a:r>
                        <a:rPr lang="en-US" sz="900" b="1" dirty="0">
                          <a:solidFill>
                            <a:schemeClr val="tx1"/>
                          </a:solidFill>
                          <a:effectLst/>
                          <a:latin typeface="Arial Narrow" panose="020B0606020202030204" pitchFamily="34" charset="0"/>
                        </a:rPr>
                        <a:t>Department</a:t>
                      </a:r>
                      <a:endParaRPr lang="en-US" sz="9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marL="0" marR="0">
                        <a:lnSpc>
                          <a:spcPct val="115000"/>
                        </a:lnSpc>
                        <a:spcBef>
                          <a:spcPts val="0"/>
                        </a:spcBef>
                        <a:spcAft>
                          <a:spcPts val="0"/>
                        </a:spcAft>
                      </a:pPr>
                      <a:r>
                        <a:rPr lang="en-US" sz="900" b="1" dirty="0">
                          <a:solidFill>
                            <a:schemeClr val="tx1"/>
                          </a:solidFill>
                          <a:effectLst/>
                          <a:latin typeface="Arial Narrow" panose="020B0606020202030204" pitchFamily="34" charset="0"/>
                        </a:rPr>
                        <a:t>Compensation</a:t>
                      </a:r>
                      <a:endParaRPr lang="en-US" sz="9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marL="0" marR="0">
                        <a:lnSpc>
                          <a:spcPct val="115000"/>
                        </a:lnSpc>
                        <a:spcBef>
                          <a:spcPts val="0"/>
                        </a:spcBef>
                        <a:spcAft>
                          <a:spcPts val="0"/>
                        </a:spcAft>
                      </a:pPr>
                      <a:r>
                        <a:rPr lang="en-US" sz="900" b="1" dirty="0">
                          <a:solidFill>
                            <a:schemeClr val="tx1"/>
                          </a:solidFill>
                          <a:effectLst/>
                          <a:latin typeface="Arial Narrow" panose="020B0606020202030204" pitchFamily="34" charset="0"/>
                        </a:rPr>
                        <a:t>Goods and services</a:t>
                      </a:r>
                      <a:endParaRPr lang="en-US" sz="9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marL="0" marR="0">
                        <a:lnSpc>
                          <a:spcPct val="115000"/>
                        </a:lnSpc>
                        <a:spcBef>
                          <a:spcPts val="0"/>
                        </a:spcBef>
                        <a:spcAft>
                          <a:spcPts val="0"/>
                        </a:spcAft>
                      </a:pPr>
                      <a:r>
                        <a:rPr lang="en-US" sz="900" b="1" dirty="0">
                          <a:solidFill>
                            <a:schemeClr val="tx1"/>
                          </a:solidFill>
                          <a:effectLst/>
                          <a:latin typeface="Arial Narrow" panose="020B0606020202030204" pitchFamily="34" charset="0"/>
                        </a:rPr>
                        <a:t>Assets</a:t>
                      </a:r>
                      <a:endParaRPr lang="en-US" sz="9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marL="0" marR="0">
                        <a:lnSpc>
                          <a:spcPct val="115000"/>
                        </a:lnSpc>
                        <a:spcBef>
                          <a:spcPts val="0"/>
                        </a:spcBef>
                        <a:spcAft>
                          <a:spcPts val="0"/>
                        </a:spcAft>
                      </a:pPr>
                      <a:r>
                        <a:rPr lang="en-US" sz="900" b="1" dirty="0">
                          <a:solidFill>
                            <a:schemeClr val="tx1"/>
                          </a:solidFill>
                          <a:effectLst/>
                          <a:latin typeface="Arial Narrow" panose="020B0606020202030204" pitchFamily="34" charset="0"/>
                        </a:rPr>
                        <a:t>Total</a:t>
                      </a:r>
                      <a:endParaRPr lang="en-US" sz="9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5">
                  <a:txBody>
                    <a:bodyPr/>
                    <a:lstStyle/>
                    <a:p>
                      <a:pPr marL="0" marR="0" algn="ctr">
                        <a:lnSpc>
                          <a:spcPct val="115000"/>
                        </a:lnSpc>
                        <a:spcBef>
                          <a:spcPts val="0"/>
                        </a:spcBef>
                        <a:spcAft>
                          <a:spcPts val="0"/>
                        </a:spcAft>
                      </a:pPr>
                      <a:r>
                        <a:rPr lang="en-US" sz="1100" b="1" dirty="0">
                          <a:solidFill>
                            <a:schemeClr val="tx1"/>
                          </a:solidFill>
                          <a:effectLst/>
                          <a:latin typeface="Arial Narrow" panose="020B0606020202030204" pitchFamily="34" charset="0"/>
                        </a:rPr>
                        <a:t>             Funding  (indicate amount against the funding source)</a:t>
                      </a:r>
                      <a:endParaRPr lang="en-US" sz="11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rowSpan="2">
                  <a:txBody>
                    <a:bodyPr/>
                    <a:lstStyle/>
                    <a:p>
                      <a:pPr marL="0" marR="0">
                        <a:lnSpc>
                          <a:spcPct val="115000"/>
                        </a:lnSpc>
                        <a:spcBef>
                          <a:spcPts val="0"/>
                        </a:spcBef>
                        <a:spcAft>
                          <a:spcPts val="0"/>
                        </a:spcAft>
                      </a:pPr>
                      <a:r>
                        <a:rPr lang="en-US" sz="900" b="1" dirty="0">
                          <a:solidFill>
                            <a:schemeClr val="tx1"/>
                          </a:solidFill>
                          <a:effectLst/>
                          <a:latin typeface="Arial Narrow" panose="020B0606020202030204" pitchFamily="34" charset="0"/>
                        </a:rPr>
                        <a:t>Total</a:t>
                      </a:r>
                      <a:endParaRPr lang="en-US" sz="9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618857">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100" b="1" dirty="0" smtClean="0">
                          <a:solidFill>
                            <a:schemeClr val="tx1"/>
                          </a:solidFill>
                          <a:effectLst/>
                          <a:latin typeface="Arial Narrow" panose="020B0606020202030204" pitchFamily="34" charset="0"/>
                          <a:ea typeface="Calibri"/>
                          <a:cs typeface="Times New Roman"/>
                        </a:rPr>
                        <a:t>IGF</a:t>
                      </a:r>
                      <a:endParaRPr lang="en-US" sz="11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r>
                        <a:rPr lang="en-US" sz="1100" b="1" dirty="0" smtClean="0">
                          <a:solidFill>
                            <a:schemeClr val="tx1"/>
                          </a:solidFill>
                          <a:effectLst/>
                          <a:latin typeface="Arial Narrow" panose="020B0606020202030204" pitchFamily="34" charset="0"/>
                          <a:ea typeface="Calibri"/>
                          <a:cs typeface="Times New Roman"/>
                        </a:rPr>
                        <a:t>GOG</a:t>
                      </a:r>
                      <a:endParaRPr lang="en-US" sz="11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r>
                        <a:rPr lang="en-US" sz="1100" b="1" dirty="0" smtClean="0">
                          <a:solidFill>
                            <a:schemeClr val="tx1"/>
                          </a:solidFill>
                          <a:effectLst/>
                          <a:latin typeface="Arial Narrow" panose="020B0606020202030204" pitchFamily="34" charset="0"/>
                          <a:ea typeface="Calibri"/>
                          <a:cs typeface="Times New Roman"/>
                        </a:rPr>
                        <a:t>DACF</a:t>
                      </a:r>
                      <a:endParaRPr lang="en-US" sz="11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r>
                        <a:rPr lang="en-US" sz="1100" b="1" dirty="0" smtClean="0">
                          <a:solidFill>
                            <a:schemeClr val="tx1"/>
                          </a:solidFill>
                          <a:effectLst/>
                          <a:latin typeface="Arial Narrow" panose="020B0606020202030204" pitchFamily="34" charset="0"/>
                          <a:ea typeface="Calibri"/>
                          <a:cs typeface="Times New Roman"/>
                        </a:rPr>
                        <a:t>DDF</a:t>
                      </a:r>
                      <a:endParaRPr lang="en-US" sz="11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200" dirty="0" smtClean="0"/>
                        <a:t>CIDA</a:t>
                      </a:r>
                      <a:endParaRPr lang="en-US" sz="1200" dirty="0"/>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tr>
              <a:tr h="309633">
                <a:tc>
                  <a:txBody>
                    <a:bodyPr/>
                    <a:lstStyle/>
                    <a:p>
                      <a:pPr marL="0" marR="0">
                        <a:lnSpc>
                          <a:spcPct val="115000"/>
                        </a:lnSpc>
                        <a:spcBef>
                          <a:spcPts val="0"/>
                        </a:spcBef>
                        <a:spcAft>
                          <a:spcPts val="0"/>
                        </a:spcAft>
                      </a:pPr>
                      <a:r>
                        <a:rPr lang="en-US" sz="1100" b="1" dirty="0">
                          <a:solidFill>
                            <a:schemeClr val="tx1"/>
                          </a:solidFill>
                          <a:effectLst/>
                          <a:latin typeface="Arial Narrow" panose="020B0606020202030204" pitchFamily="34" charset="0"/>
                        </a:rPr>
                        <a:t>1</a:t>
                      </a:r>
                      <a:endParaRPr lang="en-US" sz="11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200" b="1" dirty="0">
                          <a:solidFill>
                            <a:schemeClr val="tx1"/>
                          </a:solidFill>
                          <a:effectLst/>
                          <a:latin typeface="Arial Narrow" panose="020B0606020202030204" pitchFamily="34" charset="0"/>
                        </a:rPr>
                        <a:t>Central Administration</a:t>
                      </a:r>
                      <a:endParaRPr lang="en-US" sz="12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rtl="0" fontAlgn="ctr"/>
                      <a:r>
                        <a:rPr lang="en-US" sz="1200" b="0" i="0" u="none" strike="noStrike" dirty="0" smtClean="0">
                          <a:solidFill>
                            <a:srgbClr val="000000"/>
                          </a:solidFill>
                          <a:effectLst/>
                          <a:latin typeface="Calibri"/>
                        </a:rPr>
                        <a:t>1,088,940.53</a:t>
                      </a:r>
                      <a:endParaRPr lang="en-US" sz="12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rtl="0" fontAlgn="ctr"/>
                      <a:r>
                        <a:rPr lang="en-US" sz="1200" b="0" i="0" u="none" strike="noStrike" dirty="0" smtClean="0">
                          <a:solidFill>
                            <a:srgbClr val="000000"/>
                          </a:solidFill>
                          <a:effectLst/>
                          <a:latin typeface="Calibri"/>
                        </a:rPr>
                        <a:t>1,579,548.58</a:t>
                      </a:r>
                      <a:endParaRPr lang="en-US" sz="12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rtl="0" fontAlgn="ctr"/>
                      <a:endParaRPr lang="en-US" sz="12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rtl="0" fontAlgn="ctr"/>
                      <a:r>
                        <a:rPr lang="en-US" sz="1200" b="1" i="0" u="none" strike="noStrike" dirty="0" smtClean="0">
                          <a:solidFill>
                            <a:srgbClr val="000000"/>
                          </a:solidFill>
                          <a:effectLst/>
                          <a:latin typeface="Calibri"/>
                        </a:rPr>
                        <a:t>2,668,489.11</a:t>
                      </a:r>
                      <a:endParaRPr lang="en-US" sz="1200" b="1"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rtl="0" fontAlgn="ctr"/>
                      <a:r>
                        <a:rPr lang="en-US" sz="1200" b="0" i="0" u="none" strike="noStrike" dirty="0" smtClean="0">
                          <a:solidFill>
                            <a:srgbClr val="000000"/>
                          </a:solidFill>
                          <a:effectLst/>
                          <a:latin typeface="Calibri"/>
                        </a:rPr>
                        <a:t>816,050.52</a:t>
                      </a:r>
                      <a:endParaRPr lang="en-US" sz="12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
                      <a:r>
                        <a:rPr lang="en-US" sz="1200" b="0" i="0" u="none" strike="noStrike" dirty="0" smtClean="0">
                          <a:solidFill>
                            <a:srgbClr val="000000"/>
                          </a:solidFill>
                          <a:effectLst/>
                          <a:latin typeface="Times New Roman"/>
                        </a:rPr>
                        <a:t>725,060.01</a:t>
                      </a:r>
                      <a:endParaRPr lang="en-US" sz="1200" b="0" i="0" u="none" strike="noStrike" dirty="0">
                        <a:solidFill>
                          <a:srgbClr val="000000"/>
                        </a:solidFill>
                        <a:effectLst/>
                        <a:latin typeface="Times New Roman"/>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rtl="0" fontAlgn="ctr"/>
                      <a:r>
                        <a:rPr lang="en-US" sz="1200" b="0" i="0" u="none" strike="noStrike" dirty="0" smtClean="0">
                          <a:solidFill>
                            <a:srgbClr val="000000"/>
                          </a:solidFill>
                          <a:effectLst/>
                          <a:latin typeface="Calibri"/>
                        </a:rPr>
                        <a:t>1,092,763.20</a:t>
                      </a:r>
                      <a:endParaRPr lang="en-US" sz="12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rtl="0" fontAlgn="ctr"/>
                      <a:r>
                        <a:rPr lang="en-US" sz="1200" b="0" i="0" u="none" strike="noStrike" dirty="0" smtClean="0">
                          <a:solidFill>
                            <a:srgbClr val="000000"/>
                          </a:solidFill>
                          <a:effectLst/>
                          <a:latin typeface="Calibri"/>
                        </a:rPr>
                        <a:t>34,615.38</a:t>
                      </a:r>
                      <a:endParaRPr lang="en-US" sz="12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1200" b="0" dirty="0"/>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rtl="0" fontAlgn="ctr"/>
                      <a:r>
                        <a:rPr lang="en-US" sz="1200" b="1" i="0" u="none" strike="noStrike" dirty="0" smtClean="0">
                          <a:solidFill>
                            <a:srgbClr val="000000"/>
                          </a:solidFill>
                          <a:effectLst/>
                          <a:latin typeface="Calibri"/>
                        </a:rPr>
                        <a:t>2,668,489.11</a:t>
                      </a:r>
                      <a:endParaRPr lang="en-US" sz="1200" b="1"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06788">
                <a:tc>
                  <a:txBody>
                    <a:bodyPr/>
                    <a:lstStyle/>
                    <a:p>
                      <a:pPr marL="0" marR="0">
                        <a:lnSpc>
                          <a:spcPct val="115000"/>
                        </a:lnSpc>
                        <a:spcBef>
                          <a:spcPts val="0"/>
                        </a:spcBef>
                        <a:spcAft>
                          <a:spcPts val="0"/>
                        </a:spcAft>
                      </a:pPr>
                      <a:r>
                        <a:rPr lang="en-US" sz="1100" b="1">
                          <a:solidFill>
                            <a:schemeClr val="tx1"/>
                          </a:solidFill>
                          <a:effectLst/>
                          <a:latin typeface="Arial Narrow" panose="020B0606020202030204" pitchFamily="34" charset="0"/>
                        </a:rPr>
                        <a:t>2</a:t>
                      </a:r>
                      <a:endParaRPr lang="en-US" sz="1100" b="1">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200" b="1" dirty="0">
                          <a:solidFill>
                            <a:schemeClr val="tx1"/>
                          </a:solidFill>
                          <a:effectLst/>
                          <a:latin typeface="Arial Narrow" panose="020B0606020202030204" pitchFamily="34" charset="0"/>
                        </a:rPr>
                        <a:t>Works department</a:t>
                      </a:r>
                      <a:endParaRPr lang="en-US" sz="12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sz="1200" b="0" i="0" u="none" strike="noStrike" dirty="0" smtClean="0">
                          <a:solidFill>
                            <a:srgbClr val="000000"/>
                          </a:solidFill>
                          <a:effectLst/>
                          <a:latin typeface="Calibri" panose="020F0502020204030204" pitchFamily="34" charset="0"/>
                        </a:rPr>
                        <a:t>172,120.19</a:t>
                      </a:r>
                      <a:endParaRPr lang="en-US" sz="1200" b="0"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0" fontAlgn="ctr"/>
                      <a:r>
                        <a:rPr lang="en-US" sz="1200" b="0" i="0" u="none" strike="noStrike" dirty="0" smtClean="0">
                          <a:solidFill>
                            <a:srgbClr val="000000"/>
                          </a:solidFill>
                          <a:effectLst/>
                          <a:latin typeface="Calibri" panose="020F0502020204030204" pitchFamily="34" charset="0"/>
                        </a:rPr>
                        <a:t>956,577.70</a:t>
                      </a:r>
                      <a:endParaRPr lang="en-US" sz="1200" b="0"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en-US" sz="1200" b="0" i="0" u="none" strike="noStrike" dirty="0" smtClean="0">
                          <a:solidFill>
                            <a:srgbClr val="000000"/>
                          </a:solidFill>
                          <a:effectLst/>
                          <a:latin typeface="Calibri" panose="020F0502020204030204" pitchFamily="34" charset="0"/>
                        </a:rPr>
                        <a:t>451,000.00 </a:t>
                      </a:r>
                      <a:endParaRPr lang="en-US" sz="1200" b="0"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0" fontAlgn="ctr"/>
                      <a:r>
                        <a:rPr lang="en-US" sz="1200" b="1" i="0" u="none" strike="noStrike" dirty="0" smtClean="0">
                          <a:solidFill>
                            <a:srgbClr val="000000"/>
                          </a:solidFill>
                          <a:effectLst/>
                          <a:latin typeface="Calibri" panose="020F0502020204030204" pitchFamily="34" charset="0"/>
                        </a:rPr>
                        <a:t>1,579,697.89</a:t>
                      </a:r>
                      <a:endParaRPr lang="en-US" sz="12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0" fontAlgn="ctr"/>
                      <a:r>
                        <a:rPr lang="en-US" sz="1200" b="0" i="0" u="none" strike="noStrike" dirty="0" smtClean="0">
                          <a:solidFill>
                            <a:srgbClr val="000000"/>
                          </a:solidFill>
                          <a:effectLst/>
                          <a:latin typeface="Calibri" panose="020F0502020204030204" pitchFamily="34" charset="0"/>
                        </a:rPr>
                        <a:t>251,259.69</a:t>
                      </a:r>
                      <a:endParaRPr lang="en-US" sz="1200" b="0"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rtl="0" fontAlgn="ctr"/>
                      <a:r>
                        <a:rPr lang="en-US" sz="1200" b="0" i="0" u="none" strike="noStrike" dirty="0" smtClean="0">
                          <a:solidFill>
                            <a:srgbClr val="000000"/>
                          </a:solidFill>
                          <a:effectLst/>
                          <a:latin typeface="Calibri" panose="020F0502020204030204" pitchFamily="34" charset="0"/>
                        </a:rPr>
                        <a:t>172,120.19</a:t>
                      </a:r>
                      <a:endParaRPr lang="en-US" sz="1200" b="0"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rtl="0" fontAlgn="ctr"/>
                      <a:r>
                        <a:rPr lang="en-US" sz="1200" b="0" i="0" u="none" strike="noStrike" dirty="0" smtClean="0">
                          <a:solidFill>
                            <a:srgbClr val="000000"/>
                          </a:solidFill>
                          <a:effectLst/>
                          <a:latin typeface="Calibri" panose="020F0502020204030204" pitchFamily="34" charset="0"/>
                        </a:rPr>
                        <a:t>1,156,318.01</a:t>
                      </a:r>
                      <a:endParaRPr lang="en-US" sz="1200" b="0"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Arial" panose="020B060402020202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1200" b="0" dirty="0"/>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sz="1200" b="1" i="0" u="none" strike="noStrike" dirty="0" smtClean="0">
                          <a:solidFill>
                            <a:srgbClr val="000000"/>
                          </a:solidFill>
                          <a:effectLst/>
                          <a:latin typeface="Calibri" panose="020F0502020204030204" pitchFamily="34" charset="0"/>
                        </a:rPr>
                        <a:t>1,579,697.89</a:t>
                      </a:r>
                      <a:endParaRPr lang="en-US" sz="12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04800">
                <a:tc>
                  <a:txBody>
                    <a:bodyPr/>
                    <a:lstStyle/>
                    <a:p>
                      <a:pPr marL="0" marR="0">
                        <a:lnSpc>
                          <a:spcPct val="115000"/>
                        </a:lnSpc>
                        <a:spcBef>
                          <a:spcPts val="0"/>
                        </a:spcBef>
                        <a:spcAft>
                          <a:spcPts val="0"/>
                        </a:spcAft>
                      </a:pPr>
                      <a:r>
                        <a:rPr lang="en-US" sz="1100" b="1">
                          <a:solidFill>
                            <a:schemeClr val="tx1"/>
                          </a:solidFill>
                          <a:effectLst/>
                          <a:latin typeface="Arial Narrow" panose="020B0606020202030204" pitchFamily="34" charset="0"/>
                        </a:rPr>
                        <a:t>3</a:t>
                      </a:r>
                      <a:endParaRPr lang="en-US" sz="1100" b="1">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200" b="1" dirty="0">
                          <a:solidFill>
                            <a:schemeClr val="tx1"/>
                          </a:solidFill>
                          <a:effectLst/>
                          <a:latin typeface="Arial Narrow" panose="020B0606020202030204" pitchFamily="34" charset="0"/>
                        </a:rPr>
                        <a:t>Department of Agriculture</a:t>
                      </a:r>
                      <a:endParaRPr lang="en-US" sz="12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sz="1200" b="0" i="0" u="none" strike="noStrike" dirty="0" smtClean="0">
                          <a:solidFill>
                            <a:srgbClr val="000000"/>
                          </a:solidFill>
                          <a:effectLst/>
                          <a:latin typeface="Calibri" panose="020F0502020204030204" pitchFamily="34" charset="0"/>
                        </a:rPr>
                        <a:t>603,871.19</a:t>
                      </a:r>
                      <a:endParaRPr lang="en-US" sz="1200" b="0"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0" fontAlgn="ctr"/>
                      <a:r>
                        <a:rPr lang="en-US" sz="1200" b="0" i="0" u="none" strike="noStrike" dirty="0" smtClean="0">
                          <a:solidFill>
                            <a:srgbClr val="000000"/>
                          </a:solidFill>
                          <a:effectLst/>
                          <a:latin typeface="Calibri" panose="020F0502020204030204" pitchFamily="34" charset="0"/>
                        </a:rPr>
                        <a:t>398,501.89</a:t>
                      </a:r>
                      <a:endParaRPr lang="en-US" sz="1200" b="0"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endParaRPr lang="en-US" sz="1200" b="0"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0" fontAlgn="ctr"/>
                      <a:r>
                        <a:rPr lang="en-US" sz="1200" b="1" i="0" u="none" strike="noStrike" dirty="0" smtClean="0">
                          <a:solidFill>
                            <a:srgbClr val="000000"/>
                          </a:solidFill>
                          <a:effectLst/>
                          <a:latin typeface="Calibri" panose="020F0502020204030204" pitchFamily="34" charset="0"/>
                        </a:rPr>
                        <a:t>1,002,373.08</a:t>
                      </a:r>
                      <a:endParaRPr lang="en-US" sz="12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0" fontAlgn="ctr"/>
                      <a:r>
                        <a:rPr lang="en-US" sz="1200" b="0" i="0" u="none" strike="noStrike" dirty="0" smtClean="0">
                          <a:solidFill>
                            <a:srgbClr val="000000"/>
                          </a:solidFill>
                          <a:effectLst/>
                          <a:latin typeface="Calibri" panose="020F0502020204030204" pitchFamily="34" charset="0"/>
                        </a:rPr>
                        <a:t>55,200.00</a:t>
                      </a:r>
                      <a:endParaRPr lang="en-US" sz="1200" b="0"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rtl="0" fontAlgn="ctr"/>
                      <a:r>
                        <a:rPr lang="en-US" sz="1200" b="0" i="0" u="none" strike="noStrike" dirty="0" smtClean="0">
                          <a:solidFill>
                            <a:srgbClr val="000000"/>
                          </a:solidFill>
                          <a:effectLst/>
                          <a:latin typeface="Calibri" panose="020F0502020204030204" pitchFamily="34" charset="0"/>
                        </a:rPr>
                        <a:t>649,224.42</a:t>
                      </a:r>
                      <a:endParaRPr lang="en-US" sz="1200" b="0"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rtl="0" fontAlgn="ctr"/>
                      <a:r>
                        <a:rPr lang="en-US" sz="1200" b="0" i="0" u="none" strike="noStrike" dirty="0" smtClean="0">
                          <a:solidFill>
                            <a:srgbClr val="000000"/>
                          </a:solidFill>
                          <a:effectLst/>
                          <a:latin typeface="Calibri" panose="020F0502020204030204" pitchFamily="34" charset="0"/>
                        </a:rPr>
                        <a:t>125,000.00</a:t>
                      </a:r>
                      <a:endParaRPr lang="en-US" sz="1200" b="0"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Arial" panose="020B060402020202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200" b="0" dirty="0" smtClean="0"/>
                        <a:t>172,948.66</a:t>
                      </a:r>
                      <a:endParaRPr lang="en-US" sz="1200" b="0" dirty="0"/>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0" fontAlgn="ctr"/>
                      <a:r>
                        <a:rPr lang="en-US" sz="1200" b="1" i="0" u="none" strike="noStrike" dirty="0" smtClean="0">
                          <a:solidFill>
                            <a:srgbClr val="000000"/>
                          </a:solidFill>
                          <a:effectLst/>
                          <a:latin typeface="Calibri" panose="020F0502020204030204" pitchFamily="34" charset="0"/>
                        </a:rPr>
                        <a:t>1,002,373.08</a:t>
                      </a:r>
                      <a:endParaRPr lang="en-US" sz="12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94132">
                <a:tc>
                  <a:txBody>
                    <a:bodyPr/>
                    <a:lstStyle/>
                    <a:p>
                      <a:pPr marL="0" marR="0">
                        <a:lnSpc>
                          <a:spcPct val="115000"/>
                        </a:lnSpc>
                        <a:spcBef>
                          <a:spcPts val="0"/>
                        </a:spcBef>
                        <a:spcAft>
                          <a:spcPts val="0"/>
                        </a:spcAft>
                      </a:pPr>
                      <a:r>
                        <a:rPr lang="en-US" sz="1100" b="1" dirty="0">
                          <a:solidFill>
                            <a:schemeClr val="tx1"/>
                          </a:solidFill>
                          <a:effectLst/>
                          <a:latin typeface="Arial Narrow" panose="020B0606020202030204" pitchFamily="34" charset="0"/>
                        </a:rPr>
                        <a:t>4</a:t>
                      </a:r>
                      <a:endParaRPr lang="en-US" sz="11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200" b="1" dirty="0">
                          <a:solidFill>
                            <a:schemeClr val="tx1"/>
                          </a:solidFill>
                          <a:effectLst/>
                          <a:latin typeface="Arial Narrow" panose="020B0606020202030204" pitchFamily="34" charset="0"/>
                        </a:rPr>
                        <a:t>Department of Social Welfare and </a:t>
                      </a:r>
                      <a:r>
                        <a:rPr lang="en-US" sz="1200" b="1" dirty="0" smtClean="0">
                          <a:solidFill>
                            <a:schemeClr val="tx1"/>
                          </a:solidFill>
                          <a:effectLst/>
                          <a:latin typeface="Arial Narrow" panose="020B0606020202030204" pitchFamily="34" charset="0"/>
                        </a:rPr>
                        <a:t>comm. </a:t>
                      </a:r>
                      <a:r>
                        <a:rPr lang="en-US" sz="1200" b="1" dirty="0" err="1" smtClean="0">
                          <a:solidFill>
                            <a:schemeClr val="tx1"/>
                          </a:solidFill>
                          <a:effectLst/>
                          <a:latin typeface="Arial Narrow" panose="020B0606020202030204" pitchFamily="34" charset="0"/>
                        </a:rPr>
                        <a:t>Dev’t</a:t>
                      </a:r>
                      <a:endParaRPr lang="en-US" sz="12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rtl="0" fontAlgn="t"/>
                      <a:r>
                        <a:rPr lang="en-US" sz="1200" b="0" i="0" u="none" strike="noStrike" dirty="0" smtClean="0">
                          <a:solidFill>
                            <a:srgbClr val="000000"/>
                          </a:solidFill>
                          <a:effectLst/>
                          <a:latin typeface="Calibri" panose="020F0502020204030204" pitchFamily="34" charset="0"/>
                        </a:rPr>
                        <a:t>320,951.13</a:t>
                      </a:r>
                      <a:endParaRPr lang="en-US" sz="1200" b="0" i="0" u="none" strike="noStrike" dirty="0">
                        <a:solidFill>
                          <a:srgbClr val="000000"/>
                        </a:solidFill>
                        <a:effectLst/>
                        <a:latin typeface="Calibri" panose="020F0502020204030204" pitchFamily="34" charset="0"/>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0" fontAlgn="ctr"/>
                      <a:r>
                        <a:rPr lang="en-US" sz="1200" b="0" i="0" u="none" strike="noStrike" dirty="0" smtClean="0">
                          <a:solidFill>
                            <a:srgbClr val="000000"/>
                          </a:solidFill>
                          <a:effectLst/>
                          <a:latin typeface="Calibri" panose="020F0502020204030204" pitchFamily="34" charset="0"/>
                        </a:rPr>
                        <a:t>222,791.63</a:t>
                      </a:r>
                      <a:endParaRPr lang="en-US" sz="1200" b="0"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endParaRPr lang="en-US" sz="1200" b="0"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0" fontAlgn="ctr"/>
                      <a:r>
                        <a:rPr lang="en-US" sz="1200" b="1" i="0" u="none" strike="noStrike" dirty="0" smtClean="0">
                          <a:solidFill>
                            <a:srgbClr val="000000"/>
                          </a:solidFill>
                          <a:effectLst/>
                          <a:latin typeface="Calibri" panose="020F0502020204030204" pitchFamily="34" charset="0"/>
                        </a:rPr>
                        <a:t>543,742.76</a:t>
                      </a:r>
                      <a:endParaRPr lang="en-US" sz="12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0" fontAlgn="b"/>
                      <a:r>
                        <a:rPr lang="en-US" sz="1200" b="0" i="0" u="none" strike="noStrike" dirty="0" smtClean="0">
                          <a:solidFill>
                            <a:srgbClr val="000000"/>
                          </a:solidFill>
                          <a:effectLst/>
                          <a:latin typeface="Calibri" panose="020F0502020204030204" pitchFamily="34" charset="0"/>
                        </a:rPr>
                        <a:t>60,000.00</a:t>
                      </a:r>
                      <a:endParaRPr lang="en-US" sz="1200" b="0" i="0" u="none" strike="noStrike" dirty="0">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rtl="0" fontAlgn="ctr"/>
                      <a:r>
                        <a:rPr lang="en-US" sz="1200" b="0" i="0" u="none" strike="noStrike" dirty="0" smtClean="0">
                          <a:solidFill>
                            <a:srgbClr val="000000"/>
                          </a:solidFill>
                          <a:effectLst/>
                          <a:latin typeface="Calibri" panose="020F0502020204030204" pitchFamily="34" charset="0"/>
                        </a:rPr>
                        <a:t>335,551.96</a:t>
                      </a:r>
                      <a:endParaRPr lang="en-US" sz="1200" b="0"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rtl="0" fontAlgn="ctr"/>
                      <a:r>
                        <a:rPr lang="en-US" sz="1200" b="0" i="0" u="none" strike="noStrike" dirty="0" smtClean="0">
                          <a:solidFill>
                            <a:srgbClr val="000000"/>
                          </a:solidFill>
                          <a:effectLst/>
                          <a:latin typeface="Calibri" panose="020F0502020204030204" pitchFamily="34" charset="0"/>
                        </a:rPr>
                        <a:t>148,190.80</a:t>
                      </a:r>
                      <a:endParaRPr lang="en-US" sz="1200" b="0"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Arial" panose="020B060402020202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1200" b="0" dirty="0"/>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sz="1200" b="1" i="0" u="none" strike="noStrike" dirty="0" smtClean="0">
                          <a:solidFill>
                            <a:srgbClr val="000000"/>
                          </a:solidFill>
                          <a:effectLst/>
                          <a:latin typeface="Calibri" panose="020F0502020204030204" pitchFamily="34" charset="0"/>
                        </a:rPr>
                        <a:t>543,742.76</a:t>
                      </a:r>
                      <a:endParaRPr lang="en-US" sz="12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5" name="Title 4"/>
          <p:cNvSpPr>
            <a:spLocks noGrp="1"/>
          </p:cNvSpPr>
          <p:nvPr>
            <p:ph type="title"/>
          </p:nvPr>
        </p:nvSpPr>
        <p:spPr>
          <a:xfrm>
            <a:off x="457200" y="76200"/>
            <a:ext cx="8610600" cy="685800"/>
          </a:xfrm>
        </p:spPr>
        <p:txBody>
          <a:bodyPr>
            <a:noAutofit/>
          </a:bodyPr>
          <a:lstStyle/>
          <a:p>
            <a:r>
              <a:rPr lang="en-US" sz="2000" b="1" dirty="0" smtClean="0">
                <a:solidFill>
                  <a:srgbClr val="FF0000"/>
                </a:solidFill>
                <a:effectLst>
                  <a:outerShdw blurRad="38100" dist="38100" dir="2700000" algn="tl">
                    <a:srgbClr val="000000">
                      <a:alpha val="43137"/>
                    </a:srgbClr>
                  </a:outerShdw>
                </a:effectLst>
              </a:rPr>
              <a:t>SUMMARY OF EXPENDITURE BUDGET BY DEPARTMENT, ITEM AND FUNDING SOURCE</a:t>
            </a:r>
            <a:endParaRPr lang="en-US" sz="2000" b="1" dirty="0">
              <a:solidFill>
                <a:srgbClr val="FF0000"/>
              </a:solidFill>
              <a:effectLst>
                <a:outerShdw blurRad="38100" dist="38100" dir="2700000" algn="tl">
                  <a:srgbClr val="000000">
                    <a:alpha val="43137"/>
                  </a:srgbClr>
                </a:outerShdw>
              </a:effectLst>
            </a:endParaRPr>
          </a:p>
        </p:txBody>
      </p:sp>
      <p:sp>
        <p:nvSpPr>
          <p:cNvPr id="3" name="Slide Number Placeholder 2"/>
          <p:cNvSpPr>
            <a:spLocks noGrp="1"/>
          </p:cNvSpPr>
          <p:nvPr>
            <p:ph type="sldNum" sz="quarter" idx="12"/>
          </p:nvPr>
        </p:nvSpPr>
        <p:spPr/>
        <p:txBody>
          <a:bodyPr/>
          <a:lstStyle/>
          <a:p>
            <a:fld id="{571CD3C2-A472-4BA3-88D7-833F7D0C5725}" type="slidenum">
              <a:rPr lang="en-US" smtClean="0"/>
              <a:t>48</a:t>
            </a:fld>
            <a:endParaRPr lang="en-US"/>
          </a:p>
        </p:txBody>
      </p:sp>
    </p:spTree>
    <p:extLst>
      <p:ext uri="{BB962C8B-B14F-4D97-AF65-F5344CB8AC3E}">
        <p14:creationId xmlns:p14="http://schemas.microsoft.com/office/powerpoint/2010/main" val="2875989209"/>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33400" y="154548"/>
            <a:ext cx="8229600" cy="304800"/>
          </a:xfrm>
        </p:spPr>
        <p:txBody>
          <a:bodyPr>
            <a:noAutofit/>
          </a:bodyPr>
          <a:lstStyle/>
          <a:p>
            <a:r>
              <a:rPr lang="en-US" sz="1600" b="1" dirty="0" smtClean="0">
                <a:solidFill>
                  <a:srgbClr val="FF0000"/>
                </a:solidFill>
                <a:effectLst>
                  <a:outerShdw blurRad="38100" dist="38100" dir="2700000" algn="tl">
                    <a:srgbClr val="000000">
                      <a:alpha val="43137"/>
                    </a:srgbClr>
                  </a:outerShdw>
                </a:effectLst>
              </a:rPr>
              <a:t>SUMMARY OF EXPENDITURE BUDGET BY DEPARTMENT, ITEM AND FUNDING SOURCE</a:t>
            </a:r>
            <a:endParaRPr lang="en-US" sz="1600" b="1" dirty="0">
              <a:solidFill>
                <a:srgbClr val="FF0000"/>
              </a:solidFill>
              <a:effectLst>
                <a:outerShdw blurRad="38100" dist="38100" dir="2700000" algn="tl">
                  <a:srgbClr val="000000">
                    <a:alpha val="43137"/>
                  </a:srgbClr>
                </a:outerShdw>
              </a:effectLst>
            </a:endParaRPr>
          </a:p>
        </p:txBody>
      </p:sp>
      <p:graphicFrame>
        <p:nvGraphicFramePr>
          <p:cNvPr id="3" name="Table 2"/>
          <p:cNvGraphicFramePr>
            <a:graphicFrameLocks noGrp="1"/>
          </p:cNvGraphicFramePr>
          <p:nvPr>
            <p:extLst>
              <p:ext uri="{D42A27DB-BD31-4B8C-83A1-F6EECF244321}">
                <p14:modId xmlns:p14="http://schemas.microsoft.com/office/powerpoint/2010/main" val="3019041829"/>
              </p:ext>
            </p:extLst>
          </p:nvPr>
        </p:nvGraphicFramePr>
        <p:xfrm>
          <a:off x="76200" y="483909"/>
          <a:ext cx="8991601" cy="6581197"/>
        </p:xfrm>
        <a:graphic>
          <a:graphicData uri="http://schemas.openxmlformats.org/drawingml/2006/table">
            <a:tbl>
              <a:tblPr firstRow="1" firstCol="1" bandRow="1">
                <a:tableStyleId>{5C22544A-7EE6-4342-B048-85BDC9FD1C3A}</a:tableStyleId>
              </a:tblPr>
              <a:tblGrid>
                <a:gridCol w="241202"/>
                <a:gridCol w="1012783"/>
                <a:gridCol w="705368"/>
                <a:gridCol w="774282"/>
                <a:gridCol w="884412"/>
                <a:gridCol w="804011"/>
                <a:gridCol w="860960"/>
                <a:gridCol w="884412"/>
                <a:gridCol w="1021565"/>
                <a:gridCol w="470245"/>
                <a:gridCol w="391872"/>
                <a:gridCol w="940489"/>
              </a:tblGrid>
              <a:tr h="534993">
                <a:tc rowSpan="2">
                  <a:txBody>
                    <a:bodyPr/>
                    <a:lstStyle/>
                    <a:p>
                      <a:pPr marL="0" marR="0">
                        <a:lnSpc>
                          <a:spcPct val="115000"/>
                        </a:lnSpc>
                        <a:spcBef>
                          <a:spcPts val="0"/>
                        </a:spcBef>
                        <a:spcAft>
                          <a:spcPts val="0"/>
                        </a:spcAft>
                      </a:pPr>
                      <a:endParaRPr lang="en-US" sz="9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marL="0" marR="0">
                        <a:lnSpc>
                          <a:spcPct val="115000"/>
                        </a:lnSpc>
                        <a:spcBef>
                          <a:spcPts val="0"/>
                        </a:spcBef>
                        <a:spcAft>
                          <a:spcPts val="0"/>
                        </a:spcAft>
                      </a:pPr>
                      <a:r>
                        <a:rPr lang="en-US" sz="900" b="1" dirty="0">
                          <a:solidFill>
                            <a:schemeClr val="tx1"/>
                          </a:solidFill>
                          <a:effectLst>
                            <a:outerShdw blurRad="38100" dist="38100" dir="2700000" algn="tl">
                              <a:srgbClr val="000000">
                                <a:alpha val="43137"/>
                              </a:srgbClr>
                            </a:outerShdw>
                          </a:effectLst>
                          <a:latin typeface="Arial Narrow" panose="020B0606020202030204" pitchFamily="34" charset="0"/>
                        </a:rPr>
                        <a:t>Department</a:t>
                      </a:r>
                      <a:endParaRPr lang="en-US" sz="900" b="1" dirty="0">
                        <a:solidFill>
                          <a:schemeClr val="tx1"/>
                        </a:solidFill>
                        <a:effectLst>
                          <a:outerShdw blurRad="38100" dist="38100" dir="2700000" algn="tl">
                            <a:srgbClr val="000000">
                              <a:alpha val="43137"/>
                            </a:srgbClr>
                          </a:outerShdw>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marL="0" marR="0">
                        <a:lnSpc>
                          <a:spcPct val="115000"/>
                        </a:lnSpc>
                        <a:spcBef>
                          <a:spcPts val="0"/>
                        </a:spcBef>
                        <a:spcAft>
                          <a:spcPts val="0"/>
                        </a:spcAft>
                      </a:pPr>
                      <a:r>
                        <a:rPr lang="en-US" sz="900" b="1" dirty="0">
                          <a:solidFill>
                            <a:schemeClr val="tx1"/>
                          </a:solidFill>
                          <a:effectLst>
                            <a:outerShdw blurRad="38100" dist="38100" dir="2700000" algn="tl">
                              <a:srgbClr val="000000">
                                <a:alpha val="43137"/>
                              </a:srgbClr>
                            </a:outerShdw>
                          </a:effectLst>
                          <a:latin typeface="Arial Narrow" panose="020B0606020202030204" pitchFamily="34" charset="0"/>
                        </a:rPr>
                        <a:t>Compensation</a:t>
                      </a:r>
                      <a:endParaRPr lang="en-US" sz="900" b="1" dirty="0">
                        <a:solidFill>
                          <a:schemeClr val="tx1"/>
                        </a:solidFill>
                        <a:effectLst>
                          <a:outerShdw blurRad="38100" dist="38100" dir="2700000" algn="tl">
                            <a:srgbClr val="000000">
                              <a:alpha val="43137"/>
                            </a:srgbClr>
                          </a:outerShdw>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marL="0" marR="0">
                        <a:lnSpc>
                          <a:spcPct val="115000"/>
                        </a:lnSpc>
                        <a:spcBef>
                          <a:spcPts val="0"/>
                        </a:spcBef>
                        <a:spcAft>
                          <a:spcPts val="0"/>
                        </a:spcAft>
                      </a:pPr>
                      <a:r>
                        <a:rPr lang="en-US" sz="900" b="1" dirty="0">
                          <a:solidFill>
                            <a:schemeClr val="tx1"/>
                          </a:solidFill>
                          <a:effectLst>
                            <a:outerShdw blurRad="38100" dist="38100" dir="2700000" algn="tl">
                              <a:srgbClr val="000000">
                                <a:alpha val="43137"/>
                              </a:srgbClr>
                            </a:outerShdw>
                          </a:effectLst>
                          <a:latin typeface="Arial Narrow" panose="020B0606020202030204" pitchFamily="34" charset="0"/>
                        </a:rPr>
                        <a:t>Goods and services</a:t>
                      </a:r>
                      <a:endParaRPr lang="en-US" sz="900" b="1" dirty="0">
                        <a:solidFill>
                          <a:schemeClr val="tx1"/>
                        </a:solidFill>
                        <a:effectLst>
                          <a:outerShdw blurRad="38100" dist="38100" dir="2700000" algn="tl">
                            <a:srgbClr val="000000">
                              <a:alpha val="43137"/>
                            </a:srgbClr>
                          </a:outerShdw>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marL="0" marR="0">
                        <a:lnSpc>
                          <a:spcPct val="115000"/>
                        </a:lnSpc>
                        <a:spcBef>
                          <a:spcPts val="0"/>
                        </a:spcBef>
                        <a:spcAft>
                          <a:spcPts val="0"/>
                        </a:spcAft>
                      </a:pPr>
                      <a:r>
                        <a:rPr lang="en-US" sz="900" b="1" dirty="0">
                          <a:solidFill>
                            <a:schemeClr val="tx1"/>
                          </a:solidFill>
                          <a:effectLst>
                            <a:outerShdw blurRad="38100" dist="38100" dir="2700000" algn="tl">
                              <a:srgbClr val="000000">
                                <a:alpha val="43137"/>
                              </a:srgbClr>
                            </a:outerShdw>
                          </a:effectLst>
                          <a:latin typeface="Arial Narrow" panose="020B0606020202030204" pitchFamily="34" charset="0"/>
                        </a:rPr>
                        <a:t>Assets</a:t>
                      </a:r>
                      <a:endParaRPr lang="en-US" sz="900" b="1" dirty="0">
                        <a:solidFill>
                          <a:schemeClr val="tx1"/>
                        </a:solidFill>
                        <a:effectLst>
                          <a:outerShdw blurRad="38100" dist="38100" dir="2700000" algn="tl">
                            <a:srgbClr val="000000">
                              <a:alpha val="43137"/>
                            </a:srgbClr>
                          </a:outerShdw>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dirty="0" smtClean="0">
                          <a:solidFill>
                            <a:schemeClr val="tx1"/>
                          </a:solidFill>
                          <a:effectLst>
                            <a:outerShdw blurRad="38100" dist="38100" dir="2700000" algn="tl">
                              <a:srgbClr val="000000">
                                <a:alpha val="43137"/>
                              </a:srgbClr>
                            </a:outerShdw>
                          </a:effectLst>
                          <a:latin typeface="Arial Narrow" panose="020B0606020202030204" pitchFamily="34" charset="0"/>
                        </a:rPr>
                        <a:t>Total</a:t>
                      </a:r>
                      <a:endParaRPr lang="en-US" sz="1800" b="1" dirty="0" smtClean="0">
                        <a:solidFill>
                          <a:schemeClr val="tx1"/>
                        </a:solidFill>
                        <a:effectLst>
                          <a:outerShdw blurRad="38100" dist="38100" dir="2700000" algn="tl">
                            <a:srgbClr val="000000">
                              <a:alpha val="43137"/>
                            </a:srgbClr>
                          </a:outerShdw>
                        </a:effectLst>
                        <a:latin typeface="Arial Narrow" panose="020B0606020202030204" pitchFamily="34" charset="0"/>
                        <a:ea typeface="Calibri"/>
                        <a:cs typeface="Times New Roman"/>
                      </a:endParaRPr>
                    </a:p>
                    <a:p>
                      <a:endParaRPr lang="en-US" dirty="0"/>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900" b="1" dirty="0">
                        <a:solidFill>
                          <a:schemeClr val="tx1"/>
                        </a:solidFill>
                        <a:effectLst>
                          <a:outerShdw blurRad="38100" dist="38100" dir="2700000" algn="tl">
                            <a:srgbClr val="000000">
                              <a:alpha val="43137"/>
                            </a:srgbClr>
                          </a:outerShdw>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4">
                  <a:txBody>
                    <a:bodyPr/>
                    <a:lstStyle/>
                    <a:p>
                      <a:pPr marL="0" marR="0" algn="ctr">
                        <a:lnSpc>
                          <a:spcPct val="115000"/>
                        </a:lnSpc>
                        <a:spcBef>
                          <a:spcPts val="0"/>
                        </a:spcBef>
                        <a:spcAft>
                          <a:spcPts val="0"/>
                        </a:spcAft>
                      </a:pPr>
                      <a:r>
                        <a:rPr lang="en-US" sz="1100" b="1" dirty="0">
                          <a:solidFill>
                            <a:schemeClr val="tx1"/>
                          </a:solidFill>
                          <a:effectLst>
                            <a:outerShdw blurRad="38100" dist="38100" dir="2700000" algn="tl">
                              <a:srgbClr val="000000">
                                <a:alpha val="43137"/>
                              </a:srgbClr>
                            </a:outerShdw>
                          </a:effectLst>
                          <a:latin typeface="Arial Narrow" panose="020B0606020202030204" pitchFamily="34" charset="0"/>
                        </a:rPr>
                        <a:t>             Funding  (indicate amount against the funding source)</a:t>
                      </a:r>
                      <a:endParaRPr lang="en-US" sz="1100" b="1" dirty="0">
                        <a:solidFill>
                          <a:schemeClr val="tx1"/>
                        </a:solidFill>
                        <a:effectLst>
                          <a:outerShdw blurRad="38100" dist="38100" dir="2700000" algn="tl">
                            <a:srgbClr val="000000">
                              <a:alpha val="43137"/>
                            </a:srgbClr>
                          </a:outerShdw>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marL="0" marR="0">
                        <a:lnSpc>
                          <a:spcPct val="115000"/>
                        </a:lnSpc>
                        <a:spcBef>
                          <a:spcPts val="0"/>
                        </a:spcBef>
                        <a:spcAft>
                          <a:spcPts val="0"/>
                        </a:spcAft>
                      </a:pPr>
                      <a:r>
                        <a:rPr lang="en-US" sz="900" b="1">
                          <a:solidFill>
                            <a:schemeClr val="tx1"/>
                          </a:solidFill>
                          <a:effectLst>
                            <a:outerShdw blurRad="38100" dist="38100" dir="2700000" algn="tl">
                              <a:srgbClr val="000000">
                                <a:alpha val="43137"/>
                              </a:srgbClr>
                            </a:outerShdw>
                          </a:effectLst>
                          <a:latin typeface="Arial Narrow" panose="020B0606020202030204" pitchFamily="34" charset="0"/>
                        </a:rPr>
                        <a:t>Total</a:t>
                      </a:r>
                      <a:endParaRPr lang="en-US" sz="900" b="1">
                        <a:solidFill>
                          <a:schemeClr val="tx1"/>
                        </a:solidFill>
                        <a:effectLst>
                          <a:outerShdw blurRad="38100" dist="38100" dir="2700000" algn="tl">
                            <a:srgbClr val="000000">
                              <a:alpha val="43137"/>
                            </a:srgbClr>
                          </a:outerShdw>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00298">
                <a:tc vMerge="1">
                  <a:txBody>
                    <a:bodyPr/>
                    <a:lstStyle/>
                    <a:p>
                      <a:pPr marL="0" marR="0">
                        <a:lnSpc>
                          <a:spcPct val="115000"/>
                        </a:lnSpc>
                        <a:spcBef>
                          <a:spcPts val="0"/>
                        </a:spcBef>
                        <a:spcAft>
                          <a:spcPts val="0"/>
                        </a:spcAft>
                      </a:pPr>
                      <a:endParaRPr lang="en-US" sz="9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tc v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900" b="1" dirty="0">
                          <a:solidFill>
                            <a:schemeClr val="tx1"/>
                          </a:solidFill>
                          <a:effectLst>
                            <a:outerShdw blurRad="38100" dist="38100" dir="2700000" algn="tl">
                              <a:srgbClr val="000000">
                                <a:alpha val="43137"/>
                              </a:srgbClr>
                            </a:outerShdw>
                          </a:effectLst>
                          <a:latin typeface="Arial Narrow" panose="020B0606020202030204" pitchFamily="34" charset="0"/>
                        </a:rPr>
                        <a:t>Assembly’s IGF</a:t>
                      </a:r>
                      <a:endParaRPr lang="en-US" sz="900" b="1" dirty="0">
                        <a:solidFill>
                          <a:schemeClr val="tx1"/>
                        </a:solidFill>
                        <a:effectLst>
                          <a:outerShdw blurRad="38100" dist="38100" dir="2700000" algn="tl">
                            <a:srgbClr val="000000">
                              <a:alpha val="43137"/>
                            </a:srgbClr>
                          </a:outerShdw>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900" b="1" dirty="0">
                          <a:solidFill>
                            <a:schemeClr val="tx1"/>
                          </a:solidFill>
                          <a:effectLst>
                            <a:outerShdw blurRad="38100" dist="38100" dir="2700000" algn="tl">
                              <a:srgbClr val="000000">
                                <a:alpha val="43137"/>
                              </a:srgbClr>
                            </a:outerShdw>
                          </a:effectLst>
                          <a:latin typeface="Arial Narrow" panose="020B0606020202030204" pitchFamily="34" charset="0"/>
                        </a:rPr>
                        <a:t>GOG  </a:t>
                      </a:r>
                      <a:endParaRPr lang="en-US" sz="900" b="1" dirty="0">
                        <a:solidFill>
                          <a:schemeClr val="tx1"/>
                        </a:solidFill>
                        <a:effectLst>
                          <a:outerShdw blurRad="38100" dist="38100" dir="2700000" algn="tl">
                            <a:srgbClr val="000000">
                              <a:alpha val="43137"/>
                            </a:srgbClr>
                          </a:outerShdw>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900" b="1" dirty="0">
                          <a:solidFill>
                            <a:schemeClr val="tx1"/>
                          </a:solidFill>
                          <a:effectLst>
                            <a:outerShdw blurRad="38100" dist="38100" dir="2700000" algn="tl">
                              <a:srgbClr val="000000">
                                <a:alpha val="43137"/>
                              </a:srgbClr>
                            </a:outerShdw>
                          </a:effectLst>
                          <a:latin typeface="Arial Narrow" panose="020B0606020202030204" pitchFamily="34" charset="0"/>
                        </a:rPr>
                        <a:t>DACF</a:t>
                      </a:r>
                      <a:endParaRPr lang="en-US" sz="900" b="1" dirty="0">
                        <a:solidFill>
                          <a:schemeClr val="tx1"/>
                        </a:solidFill>
                        <a:effectLst>
                          <a:outerShdw blurRad="38100" dist="38100" dir="2700000" algn="tl">
                            <a:srgbClr val="000000">
                              <a:alpha val="43137"/>
                            </a:srgbClr>
                          </a:outerShdw>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900" b="1" dirty="0">
                          <a:solidFill>
                            <a:schemeClr val="tx1"/>
                          </a:solidFill>
                          <a:effectLst>
                            <a:outerShdw blurRad="38100" dist="38100" dir="2700000" algn="tl">
                              <a:srgbClr val="000000">
                                <a:alpha val="43137"/>
                              </a:srgbClr>
                            </a:outerShdw>
                          </a:effectLst>
                          <a:latin typeface="Arial Narrow" panose="020B0606020202030204" pitchFamily="34" charset="0"/>
                        </a:rPr>
                        <a:t>DDF</a:t>
                      </a:r>
                      <a:endParaRPr lang="en-US" sz="900" b="1" dirty="0">
                        <a:solidFill>
                          <a:schemeClr val="tx1"/>
                        </a:solidFill>
                        <a:effectLst>
                          <a:outerShdw blurRad="38100" dist="38100" dir="2700000" algn="tl">
                            <a:srgbClr val="000000">
                              <a:alpha val="43137"/>
                            </a:srgbClr>
                          </a:outerShdw>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900" b="0" dirty="0" smtClean="0">
                          <a:solidFill>
                            <a:schemeClr val="tx1"/>
                          </a:solidFill>
                          <a:effectLst>
                            <a:outerShdw blurRad="38100" dist="38100" dir="2700000" algn="tl">
                              <a:srgbClr val="000000">
                                <a:alpha val="43137"/>
                              </a:srgbClr>
                            </a:outerShdw>
                          </a:effectLst>
                          <a:latin typeface="Arial Narrow" panose="020B0606020202030204" pitchFamily="34" charset="0"/>
                        </a:rPr>
                        <a:t>OTHERS</a:t>
                      </a:r>
                    </a:p>
                    <a:p>
                      <a:pPr marL="0" marR="0">
                        <a:lnSpc>
                          <a:spcPct val="115000"/>
                        </a:lnSpc>
                        <a:spcBef>
                          <a:spcPts val="0"/>
                        </a:spcBef>
                        <a:spcAft>
                          <a:spcPts val="0"/>
                        </a:spcAft>
                      </a:pPr>
                      <a:r>
                        <a:rPr lang="en-US" sz="900" b="0" dirty="0" smtClean="0">
                          <a:solidFill>
                            <a:schemeClr val="tx1"/>
                          </a:solidFill>
                          <a:effectLst>
                            <a:outerShdw blurRad="38100" dist="38100" dir="2700000" algn="tl">
                              <a:srgbClr val="000000">
                                <a:alpha val="43137"/>
                              </a:srgbClr>
                            </a:outerShdw>
                          </a:effectLst>
                          <a:latin typeface="Arial Narrow" panose="020B0606020202030204" pitchFamily="34" charset="0"/>
                          <a:ea typeface="Calibri"/>
                          <a:cs typeface="Times New Roman"/>
                        </a:rPr>
                        <a:t>CIDA</a:t>
                      </a:r>
                      <a:endParaRPr lang="en-US" sz="900" b="0" dirty="0">
                        <a:solidFill>
                          <a:schemeClr val="tx1"/>
                        </a:solidFill>
                        <a:effectLst>
                          <a:outerShdw blurRad="38100" dist="38100" dir="2700000" algn="tl">
                            <a:srgbClr val="000000">
                              <a:alpha val="43137"/>
                            </a:srgbClr>
                          </a:outerShdw>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42514">
                <a:tc>
                  <a:txBody>
                    <a:bodyPr/>
                    <a:lstStyle/>
                    <a:p>
                      <a:pPr marL="0" marR="0">
                        <a:lnSpc>
                          <a:spcPct val="115000"/>
                        </a:lnSpc>
                        <a:spcBef>
                          <a:spcPts val="0"/>
                        </a:spcBef>
                        <a:spcAft>
                          <a:spcPts val="0"/>
                        </a:spcAft>
                      </a:pPr>
                      <a:r>
                        <a:rPr lang="en-US" sz="1000" b="1" dirty="0">
                          <a:solidFill>
                            <a:schemeClr val="tx1"/>
                          </a:solidFill>
                          <a:effectLst/>
                          <a:latin typeface="Arial Narrow" panose="020B0606020202030204" pitchFamily="34" charset="0"/>
                        </a:rPr>
                        <a:t>7</a:t>
                      </a:r>
                      <a:endParaRPr lang="en-US" sz="10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400" b="1" dirty="0">
                          <a:solidFill>
                            <a:schemeClr val="tx1"/>
                          </a:solidFill>
                          <a:effectLst/>
                          <a:latin typeface="Arial Narrow" panose="020B0606020202030204" pitchFamily="34" charset="0"/>
                        </a:rPr>
                        <a:t>Urban Roads</a:t>
                      </a:r>
                      <a:endParaRPr lang="en-US" sz="14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t"/>
                      <a:endParaRPr lang="en-US" sz="1200" b="0" i="0" u="none" strike="noStrike" dirty="0">
                        <a:solidFill>
                          <a:srgbClr val="000000"/>
                        </a:solidFill>
                        <a:effectLst/>
                        <a:latin typeface="Calibri"/>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en-US" sz="1200" b="0" i="0" u="none" strike="noStrike" dirty="0" smtClean="0">
                          <a:solidFill>
                            <a:srgbClr val="000000"/>
                          </a:solidFill>
                          <a:effectLst/>
                          <a:latin typeface="Calibri"/>
                        </a:rPr>
                        <a:t>82,228.46</a:t>
                      </a:r>
                      <a:endParaRPr lang="en-US" sz="1200" b="0" i="0" u="none" strike="noStrike" dirty="0">
                        <a:solidFill>
                          <a:srgbClr val="000000"/>
                        </a:solidFill>
                        <a:effectLst/>
                        <a:latin typeface="Calibri"/>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en-US" sz="1200" b="0" i="0" u="none" strike="noStrike" dirty="0" smtClean="0">
                          <a:solidFill>
                            <a:srgbClr val="000000"/>
                          </a:solidFill>
                          <a:effectLst/>
                          <a:latin typeface="Calibri"/>
                        </a:rPr>
                        <a:t>100,000.00</a:t>
                      </a:r>
                      <a:endParaRPr lang="en-US" sz="1200" b="0" i="0" u="none" strike="noStrike" dirty="0">
                        <a:solidFill>
                          <a:srgbClr val="000000"/>
                        </a:solidFill>
                        <a:effectLst/>
                        <a:latin typeface="Calibri"/>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en-US" sz="1200" b="1" i="0" u="none" strike="noStrike" dirty="0" smtClean="0">
                          <a:solidFill>
                            <a:srgbClr val="000000"/>
                          </a:solidFill>
                          <a:effectLst/>
                          <a:latin typeface="Calibri"/>
                        </a:rPr>
                        <a:t>182,228.46</a:t>
                      </a:r>
                      <a:endParaRPr lang="en-US" sz="1200" b="1" i="0" u="none" strike="noStrike" dirty="0">
                        <a:solidFill>
                          <a:srgbClr val="000000"/>
                        </a:solidFill>
                        <a:effectLst/>
                        <a:latin typeface="Calibri"/>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1200" b="0" i="0" u="none" strike="noStrike" dirty="0" smtClean="0">
                          <a:solidFill>
                            <a:srgbClr val="000000"/>
                          </a:solidFill>
                          <a:effectLst/>
                          <a:latin typeface="Calibri"/>
                        </a:rPr>
                        <a:t>40,000.00</a:t>
                      </a:r>
                      <a:endParaRPr lang="en-US" sz="1200" b="0" i="0" u="none" strike="noStrike" dirty="0">
                        <a:solidFill>
                          <a:srgbClr val="000000"/>
                        </a:solidFill>
                        <a:effectLst/>
                        <a:latin typeface="Calibri"/>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en-US" sz="1200" b="0" i="0" u="none" strike="noStrike" dirty="0" smtClean="0">
                          <a:solidFill>
                            <a:srgbClr val="000000"/>
                          </a:solidFill>
                          <a:effectLst/>
                          <a:latin typeface="Calibri"/>
                        </a:rPr>
                        <a:t>27,228.46</a:t>
                      </a:r>
                      <a:endParaRPr lang="en-US" sz="1200" b="0" i="0" u="none" strike="noStrike" dirty="0">
                        <a:solidFill>
                          <a:srgbClr val="000000"/>
                        </a:solidFill>
                        <a:effectLst/>
                        <a:latin typeface="Calibri"/>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en-US" sz="1200" b="0" i="0" u="none" strike="noStrike" dirty="0" smtClean="0">
                          <a:solidFill>
                            <a:srgbClr val="000000"/>
                          </a:solidFill>
                          <a:effectLst/>
                          <a:latin typeface="Calibri"/>
                        </a:rPr>
                        <a:t>115,000.00</a:t>
                      </a:r>
                      <a:endParaRPr lang="en-US" sz="1200" b="0" i="0" u="none" strike="noStrike" dirty="0">
                        <a:solidFill>
                          <a:srgbClr val="000000"/>
                        </a:solidFill>
                        <a:effectLst/>
                        <a:latin typeface="Calibri"/>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endParaRPr lang="en-US" sz="12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endParaRPr lang="en-US" sz="1200" b="1" i="0" u="none" strike="noStrike">
                        <a:solidFill>
                          <a:srgbClr val="244062"/>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sz="1200" b="1" i="0" u="none" strike="noStrike" dirty="0" smtClean="0">
                          <a:solidFill>
                            <a:srgbClr val="000000"/>
                          </a:solidFill>
                          <a:effectLst/>
                          <a:latin typeface="Calibri"/>
                        </a:rPr>
                        <a:t>182,228.46</a:t>
                      </a:r>
                      <a:endParaRPr lang="en-US" sz="1200" b="1"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72841">
                <a:tc>
                  <a:txBody>
                    <a:bodyPr/>
                    <a:lstStyle/>
                    <a:p>
                      <a:pPr marL="0" marR="0">
                        <a:lnSpc>
                          <a:spcPct val="115000"/>
                        </a:lnSpc>
                        <a:spcBef>
                          <a:spcPts val="0"/>
                        </a:spcBef>
                        <a:spcAft>
                          <a:spcPts val="0"/>
                        </a:spcAft>
                      </a:pPr>
                      <a:r>
                        <a:rPr lang="en-US" sz="1000" b="1" dirty="0">
                          <a:solidFill>
                            <a:schemeClr val="tx1"/>
                          </a:solidFill>
                          <a:effectLst/>
                          <a:latin typeface="Arial Narrow" panose="020B0606020202030204" pitchFamily="34" charset="0"/>
                        </a:rPr>
                        <a:t>11</a:t>
                      </a:r>
                      <a:endParaRPr lang="en-US" sz="10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400" b="1" dirty="0">
                          <a:solidFill>
                            <a:schemeClr val="tx1"/>
                          </a:solidFill>
                          <a:effectLst/>
                          <a:latin typeface="Arial Narrow" panose="020B0606020202030204" pitchFamily="34" charset="0"/>
                        </a:rPr>
                        <a:t>Transport</a:t>
                      </a:r>
                      <a:endParaRPr lang="en-US" sz="14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2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200" b="1">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endParaRPr lang="en-US" sz="12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67498">
                <a:tc>
                  <a:txBody>
                    <a:bodyPr/>
                    <a:lstStyle/>
                    <a:p>
                      <a:pPr marL="0" marR="0">
                        <a:lnSpc>
                          <a:spcPct val="115000"/>
                        </a:lnSpc>
                        <a:spcBef>
                          <a:spcPts val="0"/>
                        </a:spcBef>
                        <a:spcAft>
                          <a:spcPts val="0"/>
                        </a:spcAft>
                      </a:pPr>
                      <a:r>
                        <a:rPr lang="en-US" sz="1000" b="1">
                          <a:solidFill>
                            <a:schemeClr val="tx1"/>
                          </a:solidFill>
                          <a:effectLst/>
                          <a:latin typeface="Arial Narrow" panose="020B0606020202030204" pitchFamily="34" charset="0"/>
                        </a:rPr>
                        <a:t> </a:t>
                      </a:r>
                      <a:endParaRPr lang="en-US" sz="1000" b="1">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400" b="1" dirty="0">
                          <a:solidFill>
                            <a:schemeClr val="tx1"/>
                          </a:solidFill>
                          <a:effectLst/>
                          <a:latin typeface="Arial Narrow" panose="020B0606020202030204" pitchFamily="34" charset="0"/>
                        </a:rPr>
                        <a:t>Schedule 2</a:t>
                      </a:r>
                      <a:endParaRPr lang="en-US" sz="14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2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2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endParaRPr lang="en-US" sz="12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85028">
                <a:tc>
                  <a:txBody>
                    <a:bodyPr/>
                    <a:lstStyle/>
                    <a:p>
                      <a:pPr marL="0" marR="0">
                        <a:lnSpc>
                          <a:spcPct val="115000"/>
                        </a:lnSpc>
                        <a:spcBef>
                          <a:spcPts val="0"/>
                        </a:spcBef>
                        <a:spcAft>
                          <a:spcPts val="0"/>
                        </a:spcAft>
                      </a:pPr>
                      <a:r>
                        <a:rPr lang="en-US" sz="1000" b="1">
                          <a:solidFill>
                            <a:schemeClr val="tx1"/>
                          </a:solidFill>
                          <a:effectLst/>
                          <a:latin typeface="Arial Narrow" panose="020B0606020202030204" pitchFamily="34" charset="0"/>
                        </a:rPr>
                        <a:t>9</a:t>
                      </a:r>
                      <a:endParaRPr lang="en-US" sz="1000" b="1">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400" b="1" dirty="0">
                          <a:solidFill>
                            <a:schemeClr val="tx1"/>
                          </a:solidFill>
                          <a:effectLst/>
                          <a:latin typeface="Arial Narrow" panose="020B0606020202030204" pitchFamily="34" charset="0"/>
                        </a:rPr>
                        <a:t>Physical Planning </a:t>
                      </a:r>
                      <a:endParaRPr lang="en-US" sz="14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en-US" sz="1200" b="0" i="0" u="none" strike="noStrike" dirty="0" smtClean="0">
                          <a:solidFill>
                            <a:srgbClr val="000000"/>
                          </a:solidFill>
                          <a:effectLst/>
                          <a:latin typeface="Calibri"/>
                        </a:rPr>
                        <a:t>99,093.95</a:t>
                      </a:r>
                      <a:endParaRPr lang="en-US" sz="12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en-US" sz="1200" b="0" i="0" u="none" strike="noStrike" dirty="0" smtClean="0">
                          <a:solidFill>
                            <a:srgbClr val="000000"/>
                          </a:solidFill>
                          <a:effectLst/>
                          <a:latin typeface="Calibri"/>
                        </a:rPr>
                        <a:t>167,674.15</a:t>
                      </a:r>
                      <a:endParaRPr lang="en-US" sz="12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en-US" sz="1200" b="0" i="0" u="none" strike="noStrike" dirty="0" smtClean="0">
                          <a:solidFill>
                            <a:srgbClr val="000000"/>
                          </a:solidFill>
                          <a:effectLst/>
                          <a:latin typeface="Calibri"/>
                        </a:rPr>
                        <a:t>100,000.00</a:t>
                      </a:r>
                      <a:endParaRPr lang="en-US" sz="12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en-US" sz="1200" b="1" i="0" u="none" strike="noStrike" dirty="0" smtClean="0">
                          <a:solidFill>
                            <a:srgbClr val="000000"/>
                          </a:solidFill>
                          <a:effectLst/>
                          <a:latin typeface="Calibri"/>
                        </a:rPr>
                        <a:t>266,768.10</a:t>
                      </a:r>
                      <a:endParaRPr lang="en-US" sz="1200" b="1"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1200" b="0" i="0" u="none" strike="noStrike" dirty="0" smtClean="0">
                          <a:solidFill>
                            <a:srgbClr val="000000"/>
                          </a:solidFill>
                          <a:effectLst/>
                          <a:latin typeface="Calibri"/>
                        </a:rPr>
                        <a:t>25,000.00</a:t>
                      </a:r>
                      <a:endParaRPr lang="en-US" sz="12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en-US" sz="1200" b="0" i="0" u="none" strike="noStrike" dirty="0" smtClean="0">
                          <a:solidFill>
                            <a:srgbClr val="000000"/>
                          </a:solidFill>
                          <a:effectLst/>
                          <a:latin typeface="Calibri"/>
                        </a:rPr>
                        <a:t>131,768.10</a:t>
                      </a:r>
                      <a:endParaRPr lang="en-US" sz="12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en-US" sz="1200" b="0" i="0" u="none" strike="noStrike" dirty="0" smtClean="0">
                          <a:solidFill>
                            <a:srgbClr val="000000"/>
                          </a:solidFill>
                          <a:effectLst/>
                          <a:latin typeface="Calibri"/>
                        </a:rPr>
                        <a:t>110,000.00</a:t>
                      </a:r>
                      <a:endParaRPr lang="en-US" sz="12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endParaRPr lang="en-US" sz="12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endParaRPr lang="en-US" sz="1200" b="1" i="0" u="none" strike="noStrike" dirty="0">
                        <a:solidFill>
                          <a:srgbClr val="244062"/>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sz="1200" b="1" i="0" u="none" strike="noStrike" dirty="0" smtClean="0">
                          <a:solidFill>
                            <a:srgbClr val="000000"/>
                          </a:solidFill>
                          <a:effectLst/>
                          <a:latin typeface="Calibri"/>
                        </a:rPr>
                        <a:t>266,768.10</a:t>
                      </a:r>
                      <a:endParaRPr lang="en-US" sz="1200" b="1"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85028">
                <a:tc>
                  <a:txBody>
                    <a:bodyPr/>
                    <a:lstStyle/>
                    <a:p>
                      <a:pPr marL="0" marR="0">
                        <a:lnSpc>
                          <a:spcPct val="115000"/>
                        </a:lnSpc>
                        <a:spcBef>
                          <a:spcPts val="0"/>
                        </a:spcBef>
                        <a:spcAft>
                          <a:spcPts val="0"/>
                        </a:spcAft>
                      </a:pPr>
                      <a:r>
                        <a:rPr lang="en-US" sz="1000" b="1" dirty="0">
                          <a:solidFill>
                            <a:schemeClr val="tx1"/>
                          </a:solidFill>
                          <a:effectLst/>
                          <a:latin typeface="Arial Narrow" panose="020B0606020202030204" pitchFamily="34" charset="0"/>
                        </a:rPr>
                        <a:t>10</a:t>
                      </a:r>
                      <a:endParaRPr lang="en-US" sz="10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400" b="1">
                          <a:solidFill>
                            <a:schemeClr val="tx1"/>
                          </a:solidFill>
                          <a:effectLst/>
                          <a:latin typeface="Arial Narrow" panose="020B0606020202030204" pitchFamily="34" charset="0"/>
                        </a:rPr>
                        <a:t>Trade and Industry </a:t>
                      </a:r>
                      <a:endParaRPr lang="en-US" sz="1400" b="1">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t"/>
                      <a:endParaRPr lang="en-US" sz="1200" b="0" i="0" u="none" strike="noStrike" dirty="0">
                        <a:solidFill>
                          <a:srgbClr val="000000"/>
                        </a:solidFill>
                        <a:effectLst/>
                        <a:latin typeface="Calibri"/>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en-US" sz="1200" b="0" i="0" u="none" strike="noStrike" dirty="0" smtClean="0">
                          <a:solidFill>
                            <a:srgbClr val="000000"/>
                          </a:solidFill>
                          <a:effectLst/>
                          <a:latin typeface="Calibri"/>
                        </a:rPr>
                        <a:t>150,000.00</a:t>
                      </a:r>
                      <a:endParaRPr lang="en-US" sz="12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endParaRPr lang="en-US" sz="12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en-US" sz="1200" b="1" i="0" u="none" strike="noStrike" dirty="0" smtClean="0">
                          <a:solidFill>
                            <a:srgbClr val="000000"/>
                          </a:solidFill>
                          <a:effectLst/>
                          <a:latin typeface="Calibri"/>
                        </a:rPr>
                        <a:t>150,000.00</a:t>
                      </a:r>
                      <a:endParaRPr lang="en-US" sz="1200" b="1"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1200" b="0" i="0" u="none" strike="noStrike" dirty="0" smtClean="0">
                          <a:solidFill>
                            <a:srgbClr val="000000"/>
                          </a:solidFill>
                          <a:effectLst/>
                          <a:latin typeface="Calibri"/>
                        </a:rPr>
                        <a:t>30,000.00</a:t>
                      </a:r>
                      <a:endParaRPr lang="en-US" sz="12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endParaRPr lang="en-US" sz="12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en-US" sz="1200" b="0" i="0" u="none" strike="noStrike" dirty="0" smtClean="0">
                          <a:solidFill>
                            <a:srgbClr val="000000"/>
                          </a:solidFill>
                          <a:effectLst/>
                          <a:latin typeface="Calibri"/>
                        </a:rPr>
                        <a:t>120,00.00</a:t>
                      </a:r>
                      <a:endParaRPr lang="en-US" sz="12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sz="1200" b="1" i="0" u="none" strike="noStrike" dirty="0" smtClean="0">
                          <a:solidFill>
                            <a:srgbClr val="000000"/>
                          </a:solidFill>
                          <a:effectLst/>
                          <a:latin typeface="Calibri"/>
                        </a:rPr>
                        <a:t>150,000.00</a:t>
                      </a:r>
                      <a:endParaRPr lang="en-US" sz="1200" b="1"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05839">
                <a:tc>
                  <a:txBody>
                    <a:bodyPr/>
                    <a:lstStyle/>
                    <a:p>
                      <a:pPr marL="0" marR="0">
                        <a:lnSpc>
                          <a:spcPct val="115000"/>
                        </a:lnSpc>
                        <a:spcBef>
                          <a:spcPts val="0"/>
                        </a:spcBef>
                        <a:spcAft>
                          <a:spcPts val="0"/>
                        </a:spcAft>
                      </a:pPr>
                      <a:r>
                        <a:rPr lang="en-US" sz="1000" b="1">
                          <a:solidFill>
                            <a:schemeClr val="tx1"/>
                          </a:solidFill>
                          <a:effectLst/>
                          <a:latin typeface="Arial Narrow" panose="020B0606020202030204" pitchFamily="34" charset="0"/>
                        </a:rPr>
                        <a:t>12</a:t>
                      </a:r>
                      <a:endParaRPr lang="en-US" sz="1000" b="1">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400" b="1" dirty="0">
                          <a:solidFill>
                            <a:schemeClr val="tx1"/>
                          </a:solidFill>
                          <a:effectLst/>
                          <a:latin typeface="Arial Narrow" panose="020B0606020202030204" pitchFamily="34" charset="0"/>
                        </a:rPr>
                        <a:t>Finance</a:t>
                      </a:r>
                      <a:endParaRPr lang="en-US" sz="14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sz="1200" b="0" i="0" u="none" strike="noStrike" dirty="0" smtClean="0">
                          <a:solidFill>
                            <a:srgbClr val="000000"/>
                          </a:solidFill>
                          <a:effectLst/>
                          <a:latin typeface="Calibri" panose="020F0502020204030204" pitchFamily="34" charset="0"/>
                        </a:rPr>
                        <a:t>251,656.32</a:t>
                      </a:r>
                      <a:endParaRPr lang="en-US" sz="1200" b="0"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0" fontAlgn="ctr"/>
                      <a:r>
                        <a:rPr lang="en-US" sz="1200" b="0" i="0" u="none" strike="noStrike" dirty="0" smtClean="0">
                          <a:solidFill>
                            <a:srgbClr val="000000"/>
                          </a:solidFill>
                          <a:effectLst/>
                          <a:latin typeface="Calibri" panose="020F0502020204030204" pitchFamily="34" charset="0"/>
                        </a:rPr>
                        <a:t>345,024.54</a:t>
                      </a:r>
                      <a:endParaRPr lang="en-US" sz="1200" b="0"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endParaRPr lang="en-US" sz="1200" b="0"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0" fontAlgn="ctr"/>
                      <a:r>
                        <a:rPr lang="en-US" sz="1200" b="1" i="0" u="none" strike="noStrike" dirty="0" smtClean="0">
                          <a:solidFill>
                            <a:srgbClr val="000000"/>
                          </a:solidFill>
                          <a:effectLst/>
                          <a:latin typeface="Calibri" panose="020F0502020204030204" pitchFamily="34" charset="0"/>
                        </a:rPr>
                        <a:t>596,680.86</a:t>
                      </a:r>
                      <a:endParaRPr lang="en-US" sz="12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0" fontAlgn="ctr"/>
                      <a:r>
                        <a:rPr lang="en-US" sz="1200" b="0" i="0" u="none" strike="noStrike" dirty="0" smtClean="0">
                          <a:solidFill>
                            <a:srgbClr val="000000"/>
                          </a:solidFill>
                          <a:effectLst/>
                          <a:latin typeface="Calibri" panose="020F0502020204030204" pitchFamily="34" charset="0"/>
                        </a:rPr>
                        <a:t>40,000.00</a:t>
                      </a:r>
                      <a:endParaRPr lang="en-US" sz="1200" b="0"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rtl="0" fontAlgn="ctr"/>
                      <a:r>
                        <a:rPr lang="en-US" sz="1200" b="0" i="0" u="none" strike="noStrike" dirty="0" smtClean="0">
                          <a:solidFill>
                            <a:srgbClr val="000000"/>
                          </a:solidFill>
                          <a:effectLst/>
                          <a:latin typeface="Calibri" panose="020F0502020204030204" pitchFamily="34" charset="0"/>
                        </a:rPr>
                        <a:t>251,656.32</a:t>
                      </a:r>
                      <a:endParaRPr lang="en-US" sz="1200" b="0"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rtl="0" fontAlgn="ctr"/>
                      <a:r>
                        <a:rPr lang="en-US" sz="1200" b="0" i="0" u="none" strike="noStrike" dirty="0" smtClean="0">
                          <a:solidFill>
                            <a:srgbClr val="000000"/>
                          </a:solidFill>
                          <a:effectLst/>
                          <a:latin typeface="Calibri" panose="020F0502020204030204" pitchFamily="34" charset="0"/>
                        </a:rPr>
                        <a:t>305,024.54</a:t>
                      </a:r>
                      <a:endParaRPr lang="en-US" sz="1200" b="0"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Arial" panose="020B060402020202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endParaRPr lang="en-US" sz="1200" b="0" i="0" u="none" strike="noStrike">
                        <a:solidFill>
                          <a:srgbClr val="000000"/>
                        </a:solidFill>
                        <a:effectLst/>
                        <a:latin typeface="Arial" panose="020B060402020202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sz="1200" b="1" i="0" u="none" strike="noStrike" dirty="0" smtClean="0">
                          <a:solidFill>
                            <a:srgbClr val="000000"/>
                          </a:solidFill>
                          <a:effectLst/>
                          <a:latin typeface="Calibri" panose="020F0502020204030204" pitchFamily="34" charset="0"/>
                        </a:rPr>
                        <a:t>596,680.86</a:t>
                      </a:r>
                      <a:endParaRPr lang="en-US" sz="12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727543">
                <a:tc>
                  <a:txBody>
                    <a:bodyPr/>
                    <a:lstStyle/>
                    <a:p>
                      <a:pPr marL="0" marR="0">
                        <a:lnSpc>
                          <a:spcPct val="115000"/>
                        </a:lnSpc>
                        <a:spcBef>
                          <a:spcPts val="0"/>
                        </a:spcBef>
                        <a:spcAft>
                          <a:spcPts val="0"/>
                        </a:spcAft>
                      </a:pPr>
                      <a:r>
                        <a:rPr lang="en-US" sz="1000" b="1">
                          <a:solidFill>
                            <a:schemeClr val="tx1"/>
                          </a:solidFill>
                          <a:effectLst/>
                          <a:latin typeface="Arial Narrow" panose="020B0606020202030204" pitchFamily="34" charset="0"/>
                        </a:rPr>
                        <a:t>13</a:t>
                      </a:r>
                      <a:endParaRPr lang="en-US" sz="1000" b="1">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400" b="1" dirty="0">
                          <a:solidFill>
                            <a:schemeClr val="tx1"/>
                          </a:solidFill>
                          <a:effectLst/>
                          <a:latin typeface="Arial Narrow" panose="020B0606020202030204" pitchFamily="34" charset="0"/>
                        </a:rPr>
                        <a:t>Education youth and sports</a:t>
                      </a:r>
                      <a:endParaRPr lang="en-US" sz="14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t"/>
                      <a:endParaRPr lang="en-US" sz="1200" b="0" i="0" u="none" strike="noStrike" dirty="0">
                        <a:solidFill>
                          <a:srgbClr val="000000"/>
                        </a:solidFill>
                        <a:effectLst/>
                        <a:latin typeface="Calibri"/>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en-US" sz="1200" b="0" i="0" u="none" strike="noStrike" dirty="0" smtClean="0">
                          <a:solidFill>
                            <a:srgbClr val="000000"/>
                          </a:solidFill>
                          <a:effectLst/>
                          <a:latin typeface="Calibri"/>
                        </a:rPr>
                        <a:t>276,127.02</a:t>
                      </a:r>
                      <a:endParaRPr lang="en-US" sz="12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en-US" sz="1200" b="0" i="0" u="none" strike="noStrike" dirty="0" smtClean="0">
                          <a:solidFill>
                            <a:srgbClr val="000000"/>
                          </a:solidFill>
                          <a:effectLst/>
                          <a:latin typeface="Calibri"/>
                        </a:rPr>
                        <a:t>1,133,000.00</a:t>
                      </a:r>
                      <a:endParaRPr lang="en-US" sz="12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en-US" sz="1200" b="1" i="0" u="none" strike="noStrike" dirty="0" smtClean="0">
                          <a:solidFill>
                            <a:srgbClr val="000000"/>
                          </a:solidFill>
                          <a:effectLst/>
                          <a:latin typeface="Calibri"/>
                        </a:rPr>
                        <a:t>1,409,127.20</a:t>
                      </a:r>
                      <a:endParaRPr lang="en-US" sz="1200" b="1"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1200" b="0" i="0" u="none" strike="noStrike" dirty="0" smtClean="0">
                          <a:solidFill>
                            <a:srgbClr val="000000"/>
                          </a:solidFill>
                          <a:effectLst/>
                          <a:latin typeface="Calibri"/>
                        </a:rPr>
                        <a:t>34,000.00</a:t>
                      </a:r>
                      <a:endParaRPr lang="en-US" sz="12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endParaRPr lang="en-US" sz="12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en-US" sz="1200" b="0" i="0" u="none" strike="noStrike" dirty="0" smtClean="0">
                          <a:solidFill>
                            <a:srgbClr val="000000"/>
                          </a:solidFill>
                          <a:effectLst/>
                          <a:latin typeface="Calibri"/>
                        </a:rPr>
                        <a:t>1,075,127.20</a:t>
                      </a:r>
                      <a:endParaRPr lang="en-US" sz="12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en-US" sz="1200" b="0" i="0" u="none" strike="noStrike" dirty="0" smtClean="0">
                          <a:solidFill>
                            <a:srgbClr val="000000"/>
                          </a:solidFill>
                          <a:effectLst/>
                          <a:latin typeface="Calibri" panose="020F0502020204030204" pitchFamily="34" charset="0"/>
                        </a:rPr>
                        <a:t>300,000.00</a:t>
                      </a:r>
                      <a:endParaRPr lang="en-US" sz="12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endParaRPr lang="en-US" sz="1200" b="1" i="0" u="none" strike="noStrike" dirty="0">
                        <a:solidFill>
                          <a:srgbClr val="244062"/>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sz="1200" b="1" i="0" u="none" strike="noStrike" dirty="0" smtClean="0">
                          <a:solidFill>
                            <a:srgbClr val="000000"/>
                          </a:solidFill>
                          <a:effectLst/>
                          <a:latin typeface="Calibri"/>
                        </a:rPr>
                        <a:t>1,409,127.20</a:t>
                      </a:r>
                      <a:endParaRPr lang="en-US" sz="1200" b="1"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970057">
                <a:tc>
                  <a:txBody>
                    <a:bodyPr/>
                    <a:lstStyle/>
                    <a:p>
                      <a:pPr marL="0" marR="0">
                        <a:lnSpc>
                          <a:spcPct val="115000"/>
                        </a:lnSpc>
                        <a:spcBef>
                          <a:spcPts val="0"/>
                        </a:spcBef>
                        <a:spcAft>
                          <a:spcPts val="0"/>
                        </a:spcAft>
                      </a:pPr>
                      <a:r>
                        <a:rPr lang="en-US" sz="1000" b="1">
                          <a:solidFill>
                            <a:schemeClr val="tx1"/>
                          </a:solidFill>
                          <a:effectLst/>
                          <a:latin typeface="Arial Narrow" panose="020B0606020202030204" pitchFamily="34" charset="0"/>
                        </a:rPr>
                        <a:t>14</a:t>
                      </a:r>
                      <a:endParaRPr lang="en-US" sz="1000" b="1">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400" b="1" dirty="0">
                          <a:solidFill>
                            <a:schemeClr val="tx1"/>
                          </a:solidFill>
                          <a:effectLst/>
                          <a:latin typeface="Arial Narrow" panose="020B0606020202030204" pitchFamily="34" charset="0"/>
                        </a:rPr>
                        <a:t>Disaster Prevention and Management</a:t>
                      </a:r>
                      <a:endParaRPr lang="en-US" sz="14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12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1200" b="0" i="0" u="none" strike="noStrike" dirty="0" smtClean="0">
                          <a:solidFill>
                            <a:srgbClr val="000000"/>
                          </a:solidFill>
                          <a:effectLst/>
                          <a:latin typeface="Calibri"/>
                        </a:rPr>
                        <a:t>150,000.00</a:t>
                      </a:r>
                      <a:endParaRPr lang="en-US" sz="12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12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1200" b="1" i="0" u="none" strike="noStrike" dirty="0" smtClean="0">
                          <a:solidFill>
                            <a:srgbClr val="000000"/>
                          </a:solidFill>
                          <a:effectLst/>
                          <a:latin typeface="Calibri"/>
                        </a:rPr>
                        <a:t>150,000.00</a:t>
                      </a:r>
                      <a:endParaRPr lang="en-US" sz="1200" b="1"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en-US" sz="1200" b="0" i="0" u="none" strike="noStrike" dirty="0" smtClean="0">
                          <a:solidFill>
                            <a:srgbClr val="000000"/>
                          </a:solidFill>
                          <a:effectLst/>
                          <a:latin typeface="Calibri"/>
                        </a:rPr>
                        <a:t>50,000.00</a:t>
                      </a:r>
                      <a:endParaRPr lang="en-US" sz="12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12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1200" b="0" i="0" u="none" strike="noStrike" dirty="0" smtClean="0">
                          <a:solidFill>
                            <a:srgbClr val="000000"/>
                          </a:solidFill>
                          <a:effectLst/>
                          <a:latin typeface="Calibri"/>
                        </a:rPr>
                        <a:t>100,000.00</a:t>
                      </a:r>
                      <a:endParaRPr lang="en-US" sz="12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1200" b="1" i="0" u="none" strike="noStrike" dirty="0">
                        <a:solidFill>
                          <a:srgbClr val="244062"/>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200" b="1" i="0" u="none" strike="noStrike" dirty="0" smtClean="0">
                          <a:solidFill>
                            <a:srgbClr val="000000"/>
                          </a:solidFill>
                          <a:effectLst/>
                          <a:latin typeface="Calibri"/>
                        </a:rPr>
                        <a:t>150,000.00</a:t>
                      </a:r>
                      <a:endParaRPr lang="en-US" sz="1200" b="1"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32267">
                <a:tc>
                  <a:txBody>
                    <a:bodyPr/>
                    <a:lstStyle/>
                    <a:p>
                      <a:pPr marL="0" marR="0">
                        <a:lnSpc>
                          <a:spcPct val="115000"/>
                        </a:lnSpc>
                        <a:spcBef>
                          <a:spcPts val="0"/>
                        </a:spcBef>
                        <a:spcAft>
                          <a:spcPts val="0"/>
                        </a:spcAft>
                      </a:pPr>
                      <a:r>
                        <a:rPr lang="en-US" sz="1000" b="1" dirty="0">
                          <a:solidFill>
                            <a:schemeClr val="tx1"/>
                          </a:solidFill>
                          <a:effectLst/>
                          <a:latin typeface="Arial Narrow" panose="020B0606020202030204" pitchFamily="34" charset="0"/>
                        </a:rPr>
                        <a:t>16</a:t>
                      </a:r>
                      <a:endParaRPr lang="en-US" sz="10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400" b="1" dirty="0">
                          <a:solidFill>
                            <a:schemeClr val="tx1"/>
                          </a:solidFill>
                          <a:effectLst/>
                          <a:latin typeface="Arial Narrow" panose="020B0606020202030204" pitchFamily="34" charset="0"/>
                        </a:rPr>
                        <a:t>Health</a:t>
                      </a:r>
                      <a:endParaRPr lang="en-US" sz="14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sz="1200" b="0" i="0" u="none" strike="noStrike" dirty="0" smtClean="0">
                          <a:solidFill>
                            <a:srgbClr val="000000"/>
                          </a:solidFill>
                          <a:effectLst/>
                          <a:latin typeface="Calibri" panose="020F0502020204030204" pitchFamily="34" charset="0"/>
                        </a:rPr>
                        <a:t>334,152.14</a:t>
                      </a:r>
                      <a:endParaRPr lang="en-US" sz="1200" b="0"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0" fontAlgn="ctr"/>
                      <a:r>
                        <a:rPr lang="en-US" sz="1200" b="0" i="0" u="none" strike="noStrike" dirty="0" smtClean="0">
                          <a:solidFill>
                            <a:srgbClr val="000000"/>
                          </a:solidFill>
                          <a:effectLst/>
                          <a:latin typeface="Calibri" panose="020F0502020204030204" pitchFamily="34" charset="0"/>
                        </a:rPr>
                        <a:t>757,127.20</a:t>
                      </a:r>
                      <a:endParaRPr lang="en-US" sz="1200" b="0"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en-US" sz="1200" b="0" i="0" u="none" strike="noStrike" dirty="0" smtClean="0">
                          <a:solidFill>
                            <a:srgbClr val="000000"/>
                          </a:solidFill>
                          <a:effectLst/>
                          <a:latin typeface="Calibri" panose="020F0502020204030204" pitchFamily="34" charset="0"/>
                        </a:rPr>
                        <a:t>301,499.34</a:t>
                      </a:r>
                      <a:endParaRPr lang="en-US" sz="1200" b="0"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0" fontAlgn="ctr"/>
                      <a:r>
                        <a:rPr lang="en-US" sz="1200" b="1" i="0" u="none" strike="noStrike" dirty="0" smtClean="0">
                          <a:solidFill>
                            <a:srgbClr val="000000"/>
                          </a:solidFill>
                          <a:effectLst/>
                          <a:latin typeface="Calibri" panose="020F0502020204030204" pitchFamily="34" charset="0"/>
                        </a:rPr>
                        <a:t>1,392,778.68</a:t>
                      </a:r>
                      <a:endParaRPr lang="en-US" sz="12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0" fontAlgn="ctr"/>
                      <a:r>
                        <a:rPr lang="en-US" sz="1200" b="0" i="0" u="none" strike="noStrike" dirty="0" smtClean="0">
                          <a:solidFill>
                            <a:srgbClr val="000000"/>
                          </a:solidFill>
                          <a:effectLst/>
                          <a:latin typeface="Calibri" panose="020F0502020204030204" pitchFamily="34" charset="0"/>
                        </a:rPr>
                        <a:t>75,000.00</a:t>
                      </a:r>
                      <a:endParaRPr lang="en-US" sz="1200" b="0"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rtl="0" fontAlgn="ctr"/>
                      <a:r>
                        <a:rPr lang="en-US" sz="1200" b="0" i="0" u="none" strike="noStrike" dirty="0" smtClean="0">
                          <a:solidFill>
                            <a:srgbClr val="000000"/>
                          </a:solidFill>
                          <a:effectLst/>
                          <a:latin typeface="Calibri" panose="020F0502020204030204" pitchFamily="34" charset="0"/>
                        </a:rPr>
                        <a:t>334,152.14</a:t>
                      </a:r>
                      <a:endParaRPr lang="en-US" sz="1200" b="0"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rtl="0" fontAlgn="ctr"/>
                      <a:r>
                        <a:rPr lang="en-US" sz="1200" b="0" i="0" u="none" strike="noStrike" dirty="0" smtClean="0">
                          <a:solidFill>
                            <a:srgbClr val="000000"/>
                          </a:solidFill>
                          <a:effectLst/>
                          <a:latin typeface="Calibri" panose="020F0502020204030204" pitchFamily="34" charset="0"/>
                        </a:rPr>
                        <a:t>682,127.20</a:t>
                      </a:r>
                      <a:endParaRPr lang="en-US" sz="1200" b="0"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en-US" sz="1200" b="0" i="0" u="none" strike="noStrike" dirty="0" smtClean="0">
                          <a:solidFill>
                            <a:srgbClr val="000000"/>
                          </a:solidFill>
                          <a:effectLst/>
                          <a:latin typeface="Arial" panose="020B0604020202020204" pitchFamily="34" charset="0"/>
                        </a:rPr>
                        <a:t>301,499.34</a:t>
                      </a:r>
                      <a:endParaRPr lang="en-US" sz="1200" b="0" i="0" u="none" strike="noStrike" dirty="0">
                        <a:solidFill>
                          <a:srgbClr val="000000"/>
                        </a:solidFill>
                        <a:effectLst/>
                        <a:latin typeface="Arial" panose="020B060402020202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Arial" panose="020B060402020202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en-US" sz="1200" b="1" i="0" u="none" strike="noStrike" dirty="0" smtClean="0">
                          <a:solidFill>
                            <a:srgbClr val="000000"/>
                          </a:solidFill>
                          <a:effectLst/>
                          <a:latin typeface="Calibri" panose="020F0502020204030204" pitchFamily="34" charset="0"/>
                        </a:rPr>
                        <a:t>1,392,778.68</a:t>
                      </a:r>
                      <a:endParaRPr lang="en-US" sz="1200" b="1"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904825">
                <a:tc>
                  <a:txBody>
                    <a:bodyPr/>
                    <a:lstStyle/>
                    <a:p>
                      <a:pPr marL="0" marR="0">
                        <a:lnSpc>
                          <a:spcPct val="115000"/>
                        </a:lnSpc>
                        <a:spcBef>
                          <a:spcPts val="0"/>
                        </a:spcBef>
                        <a:spcAft>
                          <a:spcPts val="0"/>
                        </a:spcAft>
                      </a:pPr>
                      <a:r>
                        <a:rPr lang="en-US" sz="1000" b="1" dirty="0">
                          <a:solidFill>
                            <a:schemeClr val="tx1"/>
                          </a:solidFill>
                          <a:effectLst/>
                          <a:latin typeface="Arial Narrow" panose="020B0606020202030204" pitchFamily="34" charset="0"/>
                        </a:rPr>
                        <a:t> </a:t>
                      </a:r>
                      <a:endParaRPr lang="en-US" sz="10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400" b="1" dirty="0">
                          <a:solidFill>
                            <a:schemeClr val="tx1"/>
                          </a:solidFill>
                          <a:effectLst/>
                          <a:latin typeface="Arial Narrow" panose="020B0606020202030204" pitchFamily="34" charset="0"/>
                        </a:rPr>
                        <a:t>TOTALS</a:t>
                      </a:r>
                      <a:endParaRPr lang="en-US" sz="14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1200" b="1" i="0" u="none" strike="noStrike" dirty="0" smtClean="0">
                          <a:solidFill>
                            <a:srgbClr val="000000"/>
                          </a:solidFill>
                          <a:effectLst/>
                          <a:latin typeface="Calibri"/>
                        </a:rPr>
                        <a:t>2,870,785.45</a:t>
                      </a:r>
                      <a:endParaRPr lang="en-US" sz="1200" b="1" i="0" u="none" strike="noStrike" dirty="0">
                        <a:solidFill>
                          <a:srgbClr val="000000"/>
                        </a:solidFill>
                        <a:effectLst/>
                        <a:latin typeface="Calibri"/>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1200" b="1" i="0" u="none" strike="noStrike" dirty="0" smtClean="0">
                          <a:solidFill>
                            <a:srgbClr val="000000"/>
                          </a:solidFill>
                          <a:effectLst/>
                          <a:latin typeface="Calibri"/>
                        </a:rPr>
                        <a:t>5,085,601.35</a:t>
                      </a:r>
                      <a:endParaRPr lang="en-US" sz="1200" b="1" i="0" u="none" strike="noStrike" dirty="0">
                        <a:solidFill>
                          <a:srgbClr val="000000"/>
                        </a:solidFill>
                        <a:effectLst/>
                        <a:latin typeface="Calibri"/>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1200" b="1" i="0" u="none" strike="noStrike" dirty="0" smtClean="0">
                          <a:solidFill>
                            <a:srgbClr val="000000"/>
                          </a:solidFill>
                          <a:effectLst/>
                          <a:latin typeface="Calibri"/>
                        </a:rPr>
                        <a:t>1,985,499.34</a:t>
                      </a:r>
                      <a:endParaRPr lang="en-US" sz="1200" b="1" i="0" u="none" strike="noStrike" dirty="0">
                        <a:solidFill>
                          <a:srgbClr val="000000"/>
                        </a:solidFill>
                        <a:effectLst/>
                        <a:latin typeface="Calibri"/>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1200" b="1" i="0" u="none" strike="noStrike" dirty="0" smtClean="0">
                          <a:solidFill>
                            <a:srgbClr val="000000"/>
                          </a:solidFill>
                          <a:effectLst/>
                          <a:latin typeface="Calibri"/>
                        </a:rPr>
                        <a:t>9,941,886.14</a:t>
                      </a:r>
                      <a:endParaRPr lang="en-US" sz="1200" b="1" i="0" u="none" strike="noStrike" dirty="0">
                        <a:solidFill>
                          <a:srgbClr val="000000"/>
                        </a:solidFill>
                        <a:effectLst/>
                        <a:latin typeface="Calibri"/>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1200" b="1" i="0" u="none" strike="noStrike" dirty="0" smtClean="0">
                          <a:solidFill>
                            <a:srgbClr val="000000"/>
                          </a:solidFill>
                          <a:effectLst/>
                          <a:latin typeface="Calibri"/>
                        </a:rPr>
                        <a:t>1,476,510.21</a:t>
                      </a:r>
                      <a:endParaRPr lang="en-US" sz="1200" b="1" i="0" u="none" strike="noStrike" dirty="0">
                        <a:solidFill>
                          <a:srgbClr val="000000"/>
                        </a:solidFill>
                        <a:effectLst/>
                        <a:latin typeface="Calibri"/>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1200" b="1" i="0" u="none" strike="noStrike" dirty="0" smtClean="0">
                          <a:solidFill>
                            <a:srgbClr val="000000"/>
                          </a:solidFill>
                          <a:effectLst/>
                          <a:latin typeface="Calibri"/>
                        </a:rPr>
                        <a:t>2,626,761.60</a:t>
                      </a:r>
                      <a:endParaRPr lang="en-US" sz="1200" b="1" i="0" u="none" strike="noStrike" dirty="0">
                        <a:solidFill>
                          <a:srgbClr val="000000"/>
                        </a:solidFill>
                        <a:effectLst/>
                        <a:latin typeface="Calibri"/>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1200" b="1" i="0" u="none" strike="noStrike" dirty="0" smtClean="0">
                          <a:solidFill>
                            <a:srgbClr val="000000"/>
                          </a:solidFill>
                          <a:effectLst/>
                          <a:latin typeface="Calibri"/>
                        </a:rPr>
                        <a:t>5,029,550.95</a:t>
                      </a:r>
                      <a:endParaRPr lang="en-US" sz="1200" b="1" i="0" u="none" strike="noStrike" dirty="0">
                        <a:solidFill>
                          <a:srgbClr val="000000"/>
                        </a:solidFill>
                        <a:effectLst/>
                        <a:latin typeface="Calibri"/>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1200" b="1" i="0" u="none" strike="noStrike" dirty="0" smtClean="0">
                          <a:solidFill>
                            <a:srgbClr val="000000"/>
                          </a:solidFill>
                          <a:effectLst/>
                          <a:latin typeface="Calibri"/>
                        </a:rPr>
                        <a:t>636,114.72</a:t>
                      </a:r>
                      <a:endParaRPr lang="en-US" sz="1200" b="1" i="0" u="none" strike="noStrike" dirty="0">
                        <a:solidFill>
                          <a:srgbClr val="000000"/>
                        </a:solidFill>
                        <a:effectLst/>
                        <a:latin typeface="Calibri"/>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en-US" sz="1200" b="1" dirty="0" smtClean="0">
                          <a:solidFill>
                            <a:schemeClr val="tx1"/>
                          </a:solidFill>
                          <a:effectLst/>
                          <a:latin typeface="Arial Narrow" panose="020B0606020202030204" pitchFamily="34" charset="0"/>
                          <a:ea typeface="Calibri"/>
                          <a:cs typeface="Times New Roman"/>
                        </a:rPr>
                        <a:t>172,948.66</a:t>
                      </a:r>
                      <a:endParaRPr lang="en-US" sz="1200" b="1" dirty="0">
                        <a:solidFill>
                          <a:schemeClr val="tx1"/>
                        </a:solidFill>
                        <a:effectLst/>
                        <a:latin typeface="Arial Narrow" panose="020B0606020202030204" pitchFamily="34" charset="0"/>
                        <a:ea typeface="Calibri"/>
                        <a:cs typeface="Times New Roman"/>
                      </a:endParaRPr>
                    </a:p>
                  </a:txBody>
                  <a:tcPr marL="55001" marR="550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200" b="1" i="0" u="none" strike="noStrike" dirty="0" smtClean="0">
                          <a:solidFill>
                            <a:srgbClr val="000000"/>
                          </a:solidFill>
                          <a:effectLst/>
                          <a:latin typeface="Calibri"/>
                        </a:rPr>
                        <a:t>9,941,</a:t>
                      </a:r>
                      <a:endParaRPr lang="en-US" sz="1200" b="1" i="0" u="none" strike="noStrike" dirty="0">
                        <a:solidFill>
                          <a:srgbClr val="000000"/>
                        </a:solidFill>
                        <a:effectLst/>
                        <a:latin typeface="Calibri"/>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2" name="Slide Number Placeholder 1"/>
          <p:cNvSpPr>
            <a:spLocks noGrp="1"/>
          </p:cNvSpPr>
          <p:nvPr>
            <p:ph type="sldNum" sz="quarter" idx="12"/>
          </p:nvPr>
        </p:nvSpPr>
        <p:spPr/>
        <p:txBody>
          <a:bodyPr/>
          <a:lstStyle/>
          <a:p>
            <a:fld id="{571CD3C2-A472-4BA3-88D7-833F7D0C5725}" type="slidenum">
              <a:rPr lang="en-US" smtClean="0"/>
              <a:t>49</a:t>
            </a:fld>
            <a:endParaRPr lang="en-US"/>
          </a:p>
        </p:txBody>
      </p:sp>
    </p:spTree>
    <p:extLst>
      <p:ext uri="{BB962C8B-B14F-4D97-AF65-F5344CB8AC3E}">
        <p14:creationId xmlns:p14="http://schemas.microsoft.com/office/powerpoint/2010/main" val="5006719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81000" y="457200"/>
            <a:ext cx="8534400" cy="5878532"/>
          </a:xfrm>
          <a:prstGeom prst="rect">
            <a:avLst/>
          </a:prstGeom>
        </p:spPr>
        <p:txBody>
          <a:bodyPr wrap="square">
            <a:spAutoFit/>
          </a:bodyPr>
          <a:lstStyle/>
          <a:p>
            <a:r>
              <a:rPr lang="en-GB" sz="3200" b="1" i="1" dirty="0" smtClean="0">
                <a:solidFill>
                  <a:srgbClr val="FF0000"/>
                </a:solidFill>
                <a:effectLst>
                  <a:outerShdw blurRad="38100" dist="38100" dir="2700000" algn="tl">
                    <a:srgbClr val="000000">
                      <a:alpha val="43137"/>
                    </a:srgbClr>
                  </a:outerShdw>
                </a:effectLst>
              </a:rPr>
              <a:t>d. </a:t>
            </a:r>
            <a:r>
              <a:rPr lang="en-GB" sz="3200" b="1" i="1" dirty="0">
                <a:solidFill>
                  <a:srgbClr val="FF0000"/>
                </a:solidFill>
                <a:effectLst>
                  <a:outerShdw blurRad="38100" dist="38100" dir="2700000" algn="tl">
                    <a:srgbClr val="000000">
                      <a:alpha val="43137"/>
                    </a:srgbClr>
                  </a:outerShdw>
                </a:effectLst>
              </a:rPr>
              <a:t>Trade and commerce</a:t>
            </a:r>
            <a:endParaRPr lang="en-US" sz="3200" b="1" i="1" dirty="0">
              <a:solidFill>
                <a:srgbClr val="FF0000"/>
              </a:solidFill>
              <a:effectLst>
                <a:outerShdw blurRad="38100" dist="38100" dir="2700000" algn="tl">
                  <a:srgbClr val="000000">
                    <a:alpha val="43137"/>
                  </a:srgbClr>
                </a:outerShdw>
              </a:effectLst>
            </a:endParaRPr>
          </a:p>
          <a:p>
            <a:r>
              <a:rPr lang="en-US" sz="2400" dirty="0"/>
              <a:t>Trade and commerce in the municipality is very brisk. This owes much to its nodal location. The municipal capital serves as the commercial hub of the municipality. There are a number of markets in the municipality. These markets provide avenues for transactions in the buying and selling of both agricultural and industrial goods. They also contribute significantly to the Assembly’s Internally Generated Fund (IGF). </a:t>
            </a:r>
          </a:p>
          <a:p>
            <a:endParaRPr lang="en-GB" sz="2400" b="1" dirty="0" smtClean="0"/>
          </a:p>
          <a:p>
            <a:r>
              <a:rPr lang="en-GB" sz="3200" b="1" i="1" dirty="0" smtClean="0">
                <a:solidFill>
                  <a:srgbClr val="FF0000"/>
                </a:solidFill>
                <a:effectLst>
                  <a:outerShdw blurRad="38100" dist="38100" dir="2700000" algn="tl">
                    <a:srgbClr val="000000">
                      <a:alpha val="43137"/>
                    </a:srgbClr>
                  </a:outerShdw>
                </a:effectLst>
              </a:rPr>
              <a:t>e. Market</a:t>
            </a:r>
            <a:endParaRPr lang="en-US" sz="3200" b="1" i="1" dirty="0">
              <a:solidFill>
                <a:srgbClr val="FF0000"/>
              </a:solidFill>
              <a:effectLst>
                <a:outerShdw blurRad="38100" dist="38100" dir="2700000" algn="tl">
                  <a:srgbClr val="000000">
                    <a:alpha val="43137"/>
                  </a:srgbClr>
                </a:outerShdw>
              </a:effectLst>
            </a:endParaRPr>
          </a:p>
          <a:p>
            <a:r>
              <a:rPr lang="en-GB" sz="2400" dirty="0" smtClean="0"/>
              <a:t>There are six (6) market centres across the municipality. The most vibrant of these market is the Konongo market with Tuesday as it main market day and Friday as a supportive market day. </a:t>
            </a:r>
          </a:p>
          <a:p>
            <a:endParaRPr lang="en-GB" sz="2400" dirty="0"/>
          </a:p>
          <a:p>
            <a:endParaRPr lang="en-US" sz="2400" dirty="0"/>
          </a:p>
        </p:txBody>
      </p:sp>
      <p:sp>
        <p:nvSpPr>
          <p:cNvPr id="2" name="Slide Number Placeholder 1"/>
          <p:cNvSpPr>
            <a:spLocks noGrp="1"/>
          </p:cNvSpPr>
          <p:nvPr>
            <p:ph type="sldNum" sz="quarter" idx="12"/>
          </p:nvPr>
        </p:nvSpPr>
        <p:spPr/>
        <p:txBody>
          <a:bodyPr/>
          <a:lstStyle/>
          <a:p>
            <a:fld id="{571CD3C2-A472-4BA3-88D7-833F7D0C5725}" type="slidenum">
              <a:rPr lang="en-US" smtClean="0"/>
              <a:t>5</a:t>
            </a:fld>
            <a:endParaRPr lang="en-US"/>
          </a:p>
        </p:txBody>
      </p:sp>
    </p:spTree>
    <p:extLst>
      <p:ext uri="{BB962C8B-B14F-4D97-AF65-F5344CB8AC3E}">
        <p14:creationId xmlns:p14="http://schemas.microsoft.com/office/powerpoint/2010/main" val="169374515"/>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159587527"/>
              </p:ext>
            </p:extLst>
          </p:nvPr>
        </p:nvGraphicFramePr>
        <p:xfrm>
          <a:off x="228600" y="685800"/>
          <a:ext cx="8534398" cy="5914738"/>
        </p:xfrm>
        <a:graphic>
          <a:graphicData uri="http://schemas.openxmlformats.org/drawingml/2006/table">
            <a:tbl>
              <a:tblPr firstRow="1" firstCol="1" bandRow="1">
                <a:tableStyleId>{5C22544A-7EE6-4342-B048-85BDC9FD1C3A}</a:tableStyleId>
              </a:tblPr>
              <a:tblGrid>
                <a:gridCol w="284749"/>
                <a:gridCol w="1494927">
                  <a:extLst>
                    <a:ext uri="{9D8B030D-6E8A-4147-A177-3AD203B41FA5}">
                      <a16:colId xmlns="" xmlns:a16="http://schemas.microsoft.com/office/drawing/2014/main" val="20000"/>
                    </a:ext>
                  </a:extLst>
                </a:gridCol>
                <a:gridCol w="498309">
                  <a:extLst>
                    <a:ext uri="{9D8B030D-6E8A-4147-A177-3AD203B41FA5}">
                      <a16:colId xmlns="" xmlns:a16="http://schemas.microsoft.com/office/drawing/2014/main" val="20001"/>
                    </a:ext>
                  </a:extLst>
                </a:gridCol>
                <a:gridCol w="640683">
                  <a:extLst>
                    <a:ext uri="{9D8B030D-6E8A-4147-A177-3AD203B41FA5}">
                      <a16:colId xmlns="" xmlns:a16="http://schemas.microsoft.com/office/drawing/2014/main" val="20002"/>
                    </a:ext>
                  </a:extLst>
                </a:gridCol>
                <a:gridCol w="1018832">
                  <a:extLst>
                    <a:ext uri="{9D8B030D-6E8A-4147-A177-3AD203B41FA5}">
                      <a16:colId xmlns="" xmlns:a16="http://schemas.microsoft.com/office/drawing/2014/main" val="20003"/>
                    </a:ext>
                  </a:extLst>
                </a:gridCol>
                <a:gridCol w="618470">
                  <a:extLst>
                    <a:ext uri="{9D8B030D-6E8A-4147-A177-3AD203B41FA5}">
                      <a16:colId xmlns="" xmlns:a16="http://schemas.microsoft.com/office/drawing/2014/main" val="20004"/>
                    </a:ext>
                  </a:extLst>
                </a:gridCol>
                <a:gridCol w="640683">
                  <a:extLst>
                    <a:ext uri="{9D8B030D-6E8A-4147-A177-3AD203B41FA5}">
                      <a16:colId xmlns="" xmlns:a16="http://schemas.microsoft.com/office/drawing/2014/main" val="20005"/>
                    </a:ext>
                  </a:extLst>
                </a:gridCol>
                <a:gridCol w="640683">
                  <a:extLst>
                    <a:ext uri="{9D8B030D-6E8A-4147-A177-3AD203B41FA5}">
                      <a16:colId xmlns="" xmlns:a16="http://schemas.microsoft.com/office/drawing/2014/main" val="20006"/>
                    </a:ext>
                  </a:extLst>
                </a:gridCol>
                <a:gridCol w="892678">
                  <a:extLst>
                    <a:ext uri="{9D8B030D-6E8A-4147-A177-3AD203B41FA5}">
                      <a16:colId xmlns="" xmlns:a16="http://schemas.microsoft.com/office/drawing/2014/main" val="20007"/>
                    </a:ext>
                  </a:extLst>
                </a:gridCol>
                <a:gridCol w="1804384">
                  <a:extLst>
                    <a:ext uri="{9D8B030D-6E8A-4147-A177-3AD203B41FA5}">
                      <a16:colId xmlns="" xmlns:a16="http://schemas.microsoft.com/office/drawing/2014/main" val="20008"/>
                    </a:ext>
                  </a:extLst>
                </a:gridCol>
              </a:tblGrid>
              <a:tr h="424873">
                <a:tc gridSpan="10">
                  <a:txBody>
                    <a:bodyPr/>
                    <a:lstStyle/>
                    <a:p>
                      <a:pPr marL="0" marR="0" algn="ctr">
                        <a:lnSpc>
                          <a:spcPct val="115000"/>
                        </a:lnSpc>
                        <a:spcBef>
                          <a:spcPts val="0"/>
                        </a:spcBef>
                        <a:spcAft>
                          <a:spcPts val="0"/>
                        </a:spcAft>
                      </a:pPr>
                      <a:r>
                        <a:rPr lang="en-US" sz="1600" b="1" dirty="0" smtClean="0">
                          <a:solidFill>
                            <a:srgbClr val="FF0000"/>
                          </a:solidFill>
                          <a:effectLst>
                            <a:outerShdw blurRad="38100" dist="38100" dir="2700000" algn="tl">
                              <a:srgbClr val="000000">
                                <a:alpha val="43137"/>
                              </a:srgbClr>
                            </a:outerShdw>
                          </a:effectLst>
                          <a:latin typeface="Arial Narrow" panose="020B0606020202030204" pitchFamily="34" charset="0"/>
                          <a:ea typeface="Calibri"/>
                          <a:cs typeface="Times New Roman"/>
                        </a:rPr>
                        <a:t>PROJECTS FOR 2019  AND CORRESPONDING COST AND JUSTIFICATION </a:t>
                      </a:r>
                      <a:endParaRPr lang="en-US" sz="1600" b="1" dirty="0">
                        <a:solidFill>
                          <a:srgbClr val="FF0000"/>
                        </a:solidFill>
                        <a:effectLst>
                          <a:outerShdw blurRad="38100" dist="38100" dir="2700000" algn="tl">
                            <a:srgbClr val="000000">
                              <a:alpha val="43137"/>
                            </a:srgbClr>
                          </a:outerShdw>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099127">
                <a:tc>
                  <a:txBody>
                    <a:bodyPr/>
                    <a:lstStyle/>
                    <a:p>
                      <a:pPr marL="0" marR="0" algn="l">
                        <a:lnSpc>
                          <a:spcPct val="115000"/>
                        </a:lnSpc>
                        <a:spcBef>
                          <a:spcPts val="0"/>
                        </a:spcBef>
                        <a:spcAft>
                          <a:spcPts val="0"/>
                        </a:spcAft>
                      </a:pPr>
                      <a:r>
                        <a:rPr lang="en-US" sz="1400" b="0" dirty="0" smtClean="0">
                          <a:solidFill>
                            <a:schemeClr val="tx1"/>
                          </a:solidFill>
                          <a:effectLst/>
                          <a:latin typeface="Arial Narrow" panose="020B0606020202030204" pitchFamily="34" charset="0"/>
                          <a:ea typeface="Calibri"/>
                          <a:cs typeface="Times New Roman"/>
                        </a:rPr>
                        <a:t>SN</a:t>
                      </a:r>
                      <a:endParaRPr lang="en-US" sz="14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b="0" dirty="0">
                          <a:solidFill>
                            <a:schemeClr val="tx1"/>
                          </a:solidFill>
                          <a:effectLst/>
                          <a:latin typeface="Arial Narrow" panose="020B0606020202030204" pitchFamily="34" charset="0"/>
                        </a:rPr>
                        <a:t>List </a:t>
                      </a:r>
                      <a:r>
                        <a:rPr lang="en-US" sz="1400" b="0" dirty="0" smtClean="0">
                          <a:solidFill>
                            <a:schemeClr val="tx1"/>
                          </a:solidFill>
                          <a:effectLst/>
                          <a:latin typeface="Arial Narrow" panose="020B0606020202030204" pitchFamily="34" charset="0"/>
                        </a:rPr>
                        <a:t>Of</a:t>
                      </a:r>
                      <a:endParaRPr lang="en-US" sz="1400" b="0" dirty="0">
                        <a:solidFill>
                          <a:schemeClr val="tx1"/>
                        </a:solidFill>
                        <a:effectLst/>
                        <a:latin typeface="Arial Narrow" panose="020B0606020202030204" pitchFamily="34" charset="0"/>
                      </a:endParaRPr>
                    </a:p>
                    <a:p>
                      <a:pPr marL="0" marR="0" algn="l">
                        <a:lnSpc>
                          <a:spcPct val="115000"/>
                        </a:lnSpc>
                        <a:spcBef>
                          <a:spcPts val="0"/>
                        </a:spcBef>
                        <a:spcAft>
                          <a:spcPts val="0"/>
                        </a:spcAft>
                      </a:pPr>
                      <a:r>
                        <a:rPr lang="en-US" sz="1400" b="0" dirty="0">
                          <a:solidFill>
                            <a:schemeClr val="tx1"/>
                          </a:solidFill>
                          <a:effectLst/>
                          <a:latin typeface="Arial Narrow" panose="020B0606020202030204" pitchFamily="34" charset="0"/>
                        </a:rPr>
                        <a:t>Projects</a:t>
                      </a:r>
                      <a:endParaRPr lang="en-US" sz="14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b="0" dirty="0" err="1">
                          <a:solidFill>
                            <a:schemeClr val="tx1"/>
                          </a:solidFill>
                          <a:effectLst/>
                          <a:latin typeface="Arial Narrow" panose="020B0606020202030204" pitchFamily="34" charset="0"/>
                        </a:rPr>
                        <a:t>IGF</a:t>
                      </a:r>
                      <a:r>
                        <a:rPr lang="en-US" sz="1400" b="0" dirty="0">
                          <a:solidFill>
                            <a:schemeClr val="tx1"/>
                          </a:solidFill>
                          <a:effectLst/>
                          <a:latin typeface="Arial Narrow" panose="020B0606020202030204" pitchFamily="34" charset="0"/>
                        </a:rPr>
                        <a:t> (</a:t>
                      </a:r>
                      <a:r>
                        <a:rPr lang="en-US" sz="1400" b="0" dirty="0" err="1">
                          <a:solidFill>
                            <a:schemeClr val="tx1"/>
                          </a:solidFill>
                          <a:effectLst/>
                          <a:latin typeface="Arial Narrow" panose="020B0606020202030204" pitchFamily="34" charset="0"/>
                        </a:rPr>
                        <a:t>GHc</a:t>
                      </a:r>
                      <a:r>
                        <a:rPr lang="en-US" sz="1400" b="0" dirty="0">
                          <a:solidFill>
                            <a:schemeClr val="tx1"/>
                          </a:solidFill>
                          <a:effectLst/>
                          <a:latin typeface="Arial Narrow" panose="020B0606020202030204" pitchFamily="34" charset="0"/>
                        </a:rPr>
                        <a:t>)</a:t>
                      </a:r>
                      <a:endParaRPr lang="en-US" sz="14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b="0" dirty="0">
                          <a:solidFill>
                            <a:schemeClr val="tx1"/>
                          </a:solidFill>
                          <a:effectLst/>
                          <a:latin typeface="Arial Narrow" panose="020B0606020202030204" pitchFamily="34" charset="0"/>
                        </a:rPr>
                        <a:t>GOG (</a:t>
                      </a:r>
                      <a:r>
                        <a:rPr lang="en-US" sz="1400" b="0" dirty="0" err="1">
                          <a:solidFill>
                            <a:schemeClr val="tx1"/>
                          </a:solidFill>
                          <a:effectLst/>
                          <a:latin typeface="Arial Narrow" panose="020B0606020202030204" pitchFamily="34" charset="0"/>
                        </a:rPr>
                        <a:t>GHc</a:t>
                      </a:r>
                      <a:r>
                        <a:rPr lang="en-US" sz="1400" b="0" dirty="0">
                          <a:solidFill>
                            <a:schemeClr val="tx1"/>
                          </a:solidFill>
                          <a:effectLst/>
                          <a:latin typeface="Arial Narrow" panose="020B0606020202030204" pitchFamily="34" charset="0"/>
                        </a:rPr>
                        <a:t>)</a:t>
                      </a:r>
                      <a:endParaRPr lang="en-US" sz="14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b="0" dirty="0" err="1">
                          <a:solidFill>
                            <a:schemeClr val="tx1"/>
                          </a:solidFill>
                          <a:effectLst/>
                          <a:latin typeface="Arial Narrow" panose="020B0606020202030204" pitchFamily="34" charset="0"/>
                        </a:rPr>
                        <a:t>DACF</a:t>
                      </a:r>
                      <a:r>
                        <a:rPr lang="en-US" sz="1400" b="0" dirty="0">
                          <a:solidFill>
                            <a:schemeClr val="tx1"/>
                          </a:solidFill>
                          <a:effectLst/>
                          <a:latin typeface="Arial Narrow" panose="020B0606020202030204" pitchFamily="34" charset="0"/>
                        </a:rPr>
                        <a:t> (</a:t>
                      </a:r>
                      <a:r>
                        <a:rPr lang="en-US" sz="1400" b="0" dirty="0" err="1">
                          <a:solidFill>
                            <a:schemeClr val="tx1"/>
                          </a:solidFill>
                          <a:effectLst/>
                          <a:latin typeface="Arial Narrow" panose="020B0606020202030204" pitchFamily="34" charset="0"/>
                        </a:rPr>
                        <a:t>GHc</a:t>
                      </a:r>
                      <a:r>
                        <a:rPr lang="en-US" sz="1400" b="0" dirty="0">
                          <a:solidFill>
                            <a:schemeClr val="tx1"/>
                          </a:solidFill>
                          <a:effectLst/>
                          <a:latin typeface="Arial Narrow" panose="020B0606020202030204" pitchFamily="34" charset="0"/>
                        </a:rPr>
                        <a:t>)</a:t>
                      </a:r>
                      <a:endParaRPr lang="en-US" sz="14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b="0" dirty="0">
                          <a:solidFill>
                            <a:schemeClr val="tx1"/>
                          </a:solidFill>
                          <a:effectLst/>
                          <a:latin typeface="Arial Narrow" panose="020B0606020202030204" pitchFamily="34" charset="0"/>
                        </a:rPr>
                        <a:t>DDF (</a:t>
                      </a:r>
                      <a:r>
                        <a:rPr lang="en-US" sz="1400" b="0" dirty="0" err="1">
                          <a:solidFill>
                            <a:schemeClr val="tx1"/>
                          </a:solidFill>
                          <a:effectLst/>
                          <a:latin typeface="Arial Narrow" panose="020B0606020202030204" pitchFamily="34" charset="0"/>
                        </a:rPr>
                        <a:t>GHc</a:t>
                      </a:r>
                      <a:r>
                        <a:rPr lang="en-US" sz="1400" b="0" dirty="0">
                          <a:solidFill>
                            <a:schemeClr val="tx1"/>
                          </a:solidFill>
                          <a:effectLst/>
                          <a:latin typeface="Arial Narrow" panose="020B0606020202030204" pitchFamily="34" charset="0"/>
                        </a:rPr>
                        <a:t>)</a:t>
                      </a:r>
                      <a:endParaRPr lang="en-US" sz="14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b="0" dirty="0" err="1">
                          <a:solidFill>
                            <a:schemeClr val="tx1"/>
                          </a:solidFill>
                          <a:effectLst/>
                          <a:latin typeface="Arial Narrow" panose="020B0606020202030204" pitchFamily="34" charset="0"/>
                        </a:rPr>
                        <a:t>UDG</a:t>
                      </a:r>
                      <a:r>
                        <a:rPr lang="en-US" sz="1400" b="0" dirty="0">
                          <a:solidFill>
                            <a:schemeClr val="tx1"/>
                          </a:solidFill>
                          <a:effectLst/>
                          <a:latin typeface="Arial Narrow" panose="020B0606020202030204" pitchFamily="34" charset="0"/>
                        </a:rPr>
                        <a:t> (</a:t>
                      </a:r>
                      <a:r>
                        <a:rPr lang="en-US" sz="1400" b="0" dirty="0" err="1">
                          <a:solidFill>
                            <a:schemeClr val="tx1"/>
                          </a:solidFill>
                          <a:effectLst/>
                          <a:latin typeface="Arial Narrow" panose="020B0606020202030204" pitchFamily="34" charset="0"/>
                        </a:rPr>
                        <a:t>GHc</a:t>
                      </a:r>
                      <a:r>
                        <a:rPr lang="en-US" sz="1400" b="0" dirty="0">
                          <a:solidFill>
                            <a:schemeClr val="tx1"/>
                          </a:solidFill>
                          <a:effectLst/>
                          <a:latin typeface="Arial Narrow" panose="020B0606020202030204" pitchFamily="34" charset="0"/>
                        </a:rPr>
                        <a:t>)</a:t>
                      </a:r>
                      <a:endParaRPr lang="en-US" sz="14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b="0" dirty="0">
                          <a:solidFill>
                            <a:schemeClr val="tx1"/>
                          </a:solidFill>
                          <a:effectLst/>
                          <a:latin typeface="Arial Narrow" panose="020B0606020202030204" pitchFamily="34" charset="0"/>
                        </a:rPr>
                        <a:t>Other Donor (</a:t>
                      </a:r>
                      <a:r>
                        <a:rPr lang="en-US" sz="1400" b="0" dirty="0" err="1">
                          <a:solidFill>
                            <a:schemeClr val="tx1"/>
                          </a:solidFill>
                          <a:effectLst/>
                          <a:latin typeface="Arial Narrow" panose="020B0606020202030204" pitchFamily="34" charset="0"/>
                        </a:rPr>
                        <a:t>GHc</a:t>
                      </a:r>
                      <a:r>
                        <a:rPr lang="en-US" sz="1400" b="0" dirty="0">
                          <a:solidFill>
                            <a:schemeClr val="tx1"/>
                          </a:solidFill>
                          <a:effectLst/>
                          <a:latin typeface="Arial Narrow" panose="020B0606020202030204" pitchFamily="34" charset="0"/>
                        </a:rPr>
                        <a:t>)</a:t>
                      </a:r>
                      <a:endParaRPr lang="en-US" sz="14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b="0" dirty="0">
                          <a:solidFill>
                            <a:schemeClr val="tx1"/>
                          </a:solidFill>
                          <a:effectLst/>
                          <a:latin typeface="Arial Narrow" panose="020B0606020202030204" pitchFamily="34" charset="0"/>
                        </a:rPr>
                        <a:t>Total Budget (</a:t>
                      </a:r>
                      <a:r>
                        <a:rPr lang="en-US" sz="1400" b="0" dirty="0" err="1">
                          <a:solidFill>
                            <a:schemeClr val="tx1"/>
                          </a:solidFill>
                          <a:effectLst/>
                          <a:latin typeface="Arial Narrow" panose="020B0606020202030204" pitchFamily="34" charset="0"/>
                        </a:rPr>
                        <a:t>GHc</a:t>
                      </a:r>
                      <a:r>
                        <a:rPr lang="en-US" sz="1400" b="0" dirty="0">
                          <a:solidFill>
                            <a:schemeClr val="tx1"/>
                          </a:solidFill>
                          <a:effectLst/>
                          <a:latin typeface="Arial Narrow" panose="020B0606020202030204" pitchFamily="34" charset="0"/>
                        </a:rPr>
                        <a:t>)</a:t>
                      </a:r>
                      <a:endParaRPr lang="en-US" sz="14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00000"/>
                        </a:lnSpc>
                        <a:spcBef>
                          <a:spcPts val="0"/>
                        </a:spcBef>
                        <a:spcAft>
                          <a:spcPts val="0"/>
                        </a:spcAft>
                      </a:pPr>
                      <a:r>
                        <a:rPr lang="en-US" sz="1400" b="0" dirty="0">
                          <a:solidFill>
                            <a:schemeClr val="tx1"/>
                          </a:solidFill>
                          <a:effectLst/>
                          <a:latin typeface="Arial Narrow" panose="020B0606020202030204" pitchFamily="34" charset="0"/>
                        </a:rPr>
                        <a:t>Justification- What do you intend to achieve with the </a:t>
                      </a:r>
                      <a:r>
                        <a:rPr lang="en-US" sz="1400" b="0" dirty="0" err="1">
                          <a:solidFill>
                            <a:schemeClr val="tx1"/>
                          </a:solidFill>
                          <a:effectLst/>
                          <a:latin typeface="Arial Narrow" panose="020B0606020202030204" pitchFamily="34" charset="0"/>
                        </a:rPr>
                        <a:t>programmes</a:t>
                      </a:r>
                      <a:r>
                        <a:rPr lang="en-US" sz="1400" b="0" dirty="0">
                          <a:solidFill>
                            <a:schemeClr val="tx1"/>
                          </a:solidFill>
                          <a:effectLst/>
                          <a:latin typeface="Arial Narrow" panose="020B0606020202030204" pitchFamily="34" charset="0"/>
                        </a:rPr>
                        <a:t>/projects and how does this link to your objectives?</a:t>
                      </a:r>
                      <a:endParaRPr lang="en-US" sz="14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77462">
                <a:tc>
                  <a:txBody>
                    <a:bodyPr/>
                    <a:lstStyle/>
                    <a:p>
                      <a:pPr marL="0" marR="0" algn="l">
                        <a:lnSpc>
                          <a:spcPct val="115000"/>
                        </a:lnSpc>
                        <a:spcBef>
                          <a:spcPts val="0"/>
                        </a:spcBef>
                        <a:spcAft>
                          <a:spcPts val="0"/>
                        </a:spcAft>
                      </a:pP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400" b="1" dirty="0">
                          <a:solidFill>
                            <a:schemeClr val="tx1"/>
                          </a:solidFill>
                          <a:effectLst/>
                          <a:latin typeface="Arial Narrow" panose="020B0606020202030204" pitchFamily="34" charset="0"/>
                          <a:ea typeface="Calibri"/>
                          <a:cs typeface="Times New Roman"/>
                        </a:rPr>
                        <a:t>Social Sector</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400">
                          <a:solidFill>
                            <a:schemeClr val="tx1"/>
                          </a:solidFill>
                          <a:effectLst/>
                          <a:latin typeface="Arial Narrow" panose="020B0606020202030204" pitchFamily="34" charset="0"/>
                          <a:ea typeface="Calibri"/>
                          <a:cs typeface="Times New Roman"/>
                        </a:rPr>
                        <a:t> </a:t>
                      </a:r>
                      <a:endParaRPr lang="en-US" sz="140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400">
                          <a:solidFill>
                            <a:schemeClr val="tx1"/>
                          </a:solidFill>
                          <a:effectLst/>
                          <a:latin typeface="Arial Narrow" panose="020B0606020202030204" pitchFamily="34" charset="0"/>
                          <a:ea typeface="Calibri"/>
                          <a:cs typeface="Times New Roman"/>
                        </a:rPr>
                        <a:t> </a:t>
                      </a:r>
                      <a:endParaRPr lang="en-US" sz="140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400" dirty="0">
                          <a:solidFill>
                            <a:schemeClr val="tx1"/>
                          </a:solidFill>
                          <a:effectLst/>
                          <a:latin typeface="Arial Narrow" panose="020B0606020202030204" pitchFamily="34" charset="0"/>
                          <a:ea typeface="Calibri"/>
                          <a:cs typeface="Times New Roman"/>
                        </a:rPr>
                        <a:t> </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400" dirty="0">
                          <a:solidFill>
                            <a:schemeClr val="tx1"/>
                          </a:solidFill>
                          <a:effectLst/>
                          <a:latin typeface="Arial Narrow" panose="020B0606020202030204" pitchFamily="34" charset="0"/>
                          <a:ea typeface="Calibri"/>
                          <a:cs typeface="Times New Roman"/>
                        </a:rPr>
                        <a:t> </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400" dirty="0">
                          <a:solidFill>
                            <a:schemeClr val="tx1"/>
                          </a:solidFill>
                          <a:effectLst/>
                          <a:latin typeface="Arial Narrow" panose="020B0606020202030204" pitchFamily="34" charset="0"/>
                          <a:ea typeface="Calibri"/>
                          <a:cs typeface="Times New Roman"/>
                        </a:rPr>
                        <a:t> </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400" dirty="0">
                          <a:solidFill>
                            <a:schemeClr val="tx1"/>
                          </a:solidFill>
                          <a:effectLst/>
                          <a:latin typeface="Arial Narrow" panose="020B0606020202030204" pitchFamily="34" charset="0"/>
                          <a:ea typeface="Calibri"/>
                          <a:cs typeface="Times New Roman"/>
                        </a:rPr>
                        <a:t> </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400" dirty="0">
                          <a:solidFill>
                            <a:schemeClr val="tx1"/>
                          </a:solidFill>
                          <a:effectLst/>
                          <a:latin typeface="Arial Narrow" panose="020B0606020202030204" pitchFamily="34" charset="0"/>
                          <a:ea typeface="Calibri"/>
                          <a:cs typeface="Times New Roman"/>
                        </a:rPr>
                        <a:t> </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00000"/>
                        </a:lnSpc>
                        <a:spcBef>
                          <a:spcPts val="0"/>
                        </a:spcBef>
                        <a:spcAft>
                          <a:spcPts val="0"/>
                        </a:spcAft>
                      </a:pPr>
                      <a:r>
                        <a:rPr lang="en-GB" sz="1400" dirty="0">
                          <a:solidFill>
                            <a:schemeClr val="tx1"/>
                          </a:solidFill>
                          <a:effectLst/>
                          <a:latin typeface="Arial Narrow" panose="020B0606020202030204" pitchFamily="34" charset="0"/>
                          <a:ea typeface="Calibri"/>
                          <a:cs typeface="Times New Roman"/>
                        </a:rPr>
                        <a:t> </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967772">
                <a:tc>
                  <a:txBody>
                    <a:bodyPr/>
                    <a:lstStyle/>
                    <a:p>
                      <a:pPr marL="0" marR="0" algn="l">
                        <a:lnSpc>
                          <a:spcPct val="115000"/>
                        </a:lnSpc>
                        <a:spcBef>
                          <a:spcPts val="0"/>
                        </a:spcBef>
                        <a:spcAft>
                          <a:spcPts val="0"/>
                        </a:spcAft>
                      </a:pPr>
                      <a:r>
                        <a:rPr lang="en-US" sz="1400" dirty="0" smtClean="0">
                          <a:solidFill>
                            <a:schemeClr val="tx1"/>
                          </a:solidFill>
                          <a:effectLst/>
                          <a:latin typeface="Arial Narrow" panose="020B0606020202030204" pitchFamily="34" charset="0"/>
                          <a:ea typeface="Calibri"/>
                          <a:cs typeface="Times New Roman"/>
                        </a:rPr>
                        <a:t>1</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dirty="0" smtClean="0">
                          <a:solidFill>
                            <a:schemeClr val="tx1"/>
                          </a:solidFill>
                          <a:effectLst/>
                          <a:latin typeface="Arial Narrow" panose="020B0606020202030204" pitchFamily="34" charset="0"/>
                          <a:ea typeface="Calibri"/>
                          <a:cs typeface="Times New Roman"/>
                        </a:rPr>
                        <a:t>Construction of 1</a:t>
                      </a:r>
                      <a:r>
                        <a:rPr lang="en-US" sz="1400" baseline="0" dirty="0" smtClean="0">
                          <a:solidFill>
                            <a:schemeClr val="tx1"/>
                          </a:solidFill>
                          <a:effectLst/>
                          <a:latin typeface="Arial Narrow" panose="020B0606020202030204" pitchFamily="34" charset="0"/>
                          <a:ea typeface="Calibri"/>
                          <a:cs typeface="Times New Roman"/>
                        </a:rPr>
                        <a:t> No 3 unit classroom blocks, ancillary facilities at </a:t>
                      </a:r>
                      <a:r>
                        <a:rPr lang="en-US" sz="1400" baseline="0" dirty="0" err="1" smtClean="0">
                          <a:solidFill>
                            <a:schemeClr val="tx1"/>
                          </a:solidFill>
                          <a:effectLst/>
                          <a:latin typeface="Arial Narrow" panose="020B0606020202030204" pitchFamily="34" charset="0"/>
                          <a:ea typeface="Calibri"/>
                          <a:cs typeface="Times New Roman"/>
                        </a:rPr>
                        <a:t>Ohenekwanta</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dirty="0" smtClean="0">
                          <a:solidFill>
                            <a:schemeClr val="tx1"/>
                          </a:solidFill>
                          <a:effectLst/>
                          <a:latin typeface="Arial Narrow" panose="020B0606020202030204" pitchFamily="34" charset="0"/>
                          <a:ea typeface="Calibri"/>
                          <a:cs typeface="Times New Roman"/>
                        </a:rPr>
                        <a:t>3,93000.00</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dirty="0" smtClean="0">
                          <a:solidFill>
                            <a:schemeClr val="tx1"/>
                          </a:solidFill>
                          <a:effectLst/>
                          <a:latin typeface="Arial Narrow" panose="020B0606020202030204" pitchFamily="34" charset="0"/>
                          <a:ea typeface="Calibri"/>
                          <a:cs typeface="Times New Roman"/>
                        </a:rPr>
                        <a:t>3,93000.00</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00000"/>
                        </a:lnSpc>
                        <a:spcBef>
                          <a:spcPts val="0"/>
                        </a:spcBef>
                        <a:spcAft>
                          <a:spcPts val="0"/>
                        </a:spcAft>
                      </a:pPr>
                      <a:r>
                        <a:rPr lang="en-GB" sz="1400" dirty="0">
                          <a:solidFill>
                            <a:schemeClr val="tx1"/>
                          </a:solidFill>
                          <a:effectLst/>
                          <a:latin typeface="Arial Narrow" panose="020B0606020202030204" pitchFamily="34" charset="0"/>
                          <a:ea typeface="Calibri"/>
                          <a:cs typeface="Times New Roman"/>
                        </a:rPr>
                        <a:t>To provide educational infrastructure and increase access and participation in education</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4"/>
                  </a:ext>
                </a:extLst>
              </a:tr>
              <a:tr h="990600">
                <a:tc>
                  <a:txBody>
                    <a:bodyPr/>
                    <a:lstStyle/>
                    <a:p>
                      <a:pPr marL="0" marR="0" algn="l">
                        <a:lnSpc>
                          <a:spcPct val="115000"/>
                        </a:lnSpc>
                        <a:spcBef>
                          <a:spcPts val="0"/>
                        </a:spcBef>
                        <a:spcAft>
                          <a:spcPts val="0"/>
                        </a:spcAft>
                      </a:pPr>
                      <a:r>
                        <a:rPr lang="en-US" sz="1400" dirty="0" smtClean="0">
                          <a:solidFill>
                            <a:schemeClr val="tx1"/>
                          </a:solidFill>
                          <a:effectLst/>
                          <a:latin typeface="Arial Narrow" panose="020B0606020202030204" pitchFamily="34" charset="0"/>
                          <a:ea typeface="Calibri"/>
                          <a:cs typeface="Times New Roman"/>
                        </a:rPr>
                        <a:t>2</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dirty="0" smtClean="0">
                          <a:solidFill>
                            <a:schemeClr val="tx1"/>
                          </a:solidFill>
                          <a:effectLst/>
                          <a:latin typeface="Arial Narrow" panose="020B0606020202030204" pitchFamily="34" charset="0"/>
                          <a:ea typeface="Calibri"/>
                          <a:cs typeface="Times New Roman"/>
                        </a:rPr>
                        <a:t>Municipal education fund (2%)</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dirty="0" smtClean="0">
                          <a:solidFill>
                            <a:schemeClr val="tx1"/>
                          </a:solidFill>
                          <a:effectLst/>
                          <a:latin typeface="Arial Narrow" panose="020B0606020202030204" pitchFamily="34" charset="0"/>
                          <a:ea typeface="Calibri"/>
                          <a:cs typeface="Times New Roman"/>
                        </a:rPr>
                        <a:t>82,127.20</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dirty="0" smtClean="0">
                          <a:solidFill>
                            <a:schemeClr val="tx1"/>
                          </a:solidFill>
                          <a:effectLst/>
                          <a:latin typeface="Arial Narrow" panose="020B0606020202030204" pitchFamily="34" charset="0"/>
                          <a:ea typeface="Calibri"/>
                          <a:cs typeface="Times New Roman"/>
                        </a:rPr>
                        <a:t>82,127.20</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00000"/>
                        </a:lnSpc>
                        <a:spcBef>
                          <a:spcPts val="0"/>
                        </a:spcBef>
                        <a:spcAft>
                          <a:spcPts val="0"/>
                        </a:spcAft>
                      </a:pPr>
                      <a:r>
                        <a:rPr lang="en-GB" sz="1400" dirty="0">
                          <a:solidFill>
                            <a:schemeClr val="tx1"/>
                          </a:solidFill>
                          <a:effectLst/>
                          <a:latin typeface="Arial Narrow" panose="020B0606020202030204" pitchFamily="34" charset="0"/>
                          <a:ea typeface="Calibri"/>
                          <a:cs typeface="Times New Roman"/>
                        </a:rPr>
                        <a:t>To provide educational infrastructure and increase access and participation in education </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7"/>
                  </a:ext>
                </a:extLst>
              </a:tr>
              <a:tr h="914400">
                <a:tc>
                  <a:txBody>
                    <a:bodyPr/>
                    <a:lstStyle/>
                    <a:p>
                      <a:pPr marL="0" marR="0" algn="l">
                        <a:lnSpc>
                          <a:spcPct val="115000"/>
                        </a:lnSpc>
                        <a:spcBef>
                          <a:spcPts val="0"/>
                        </a:spcBef>
                        <a:spcAft>
                          <a:spcPts val="0"/>
                        </a:spcAft>
                      </a:pPr>
                      <a:r>
                        <a:rPr lang="en-US" sz="1400" dirty="0" smtClean="0">
                          <a:solidFill>
                            <a:schemeClr val="tx1"/>
                          </a:solidFill>
                          <a:effectLst/>
                          <a:latin typeface="Arial Narrow" panose="020B0606020202030204" pitchFamily="34" charset="0"/>
                          <a:ea typeface="Calibri"/>
                          <a:cs typeface="Times New Roman"/>
                        </a:rPr>
                        <a:t>3</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dirty="0" smtClean="0">
                          <a:solidFill>
                            <a:schemeClr val="tx1"/>
                          </a:solidFill>
                          <a:effectLst/>
                          <a:latin typeface="Arial Narrow" panose="020B0606020202030204" pitchFamily="34" charset="0"/>
                          <a:ea typeface="Calibri"/>
                          <a:cs typeface="Times New Roman"/>
                        </a:rPr>
                        <a:t>Support to education </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kumimoji="0" lang="en-US" sz="1400" b="0" i="0" u="none" strike="noStrike" kern="1200" cap="none" spc="0" normalizeH="0" baseline="0" noProof="0" dirty="0" smtClean="0">
                          <a:ln>
                            <a:noFill/>
                          </a:ln>
                          <a:solidFill>
                            <a:prstClr val="black"/>
                          </a:solidFill>
                          <a:effectLst/>
                          <a:uLnTx/>
                          <a:uFillTx/>
                          <a:latin typeface="Arial Narrow" panose="020B0606020202030204" pitchFamily="34" charset="0"/>
                          <a:ea typeface="Calibri"/>
                          <a:cs typeface="Times New Roman"/>
                        </a:rPr>
                        <a:t>50,000.00</a:t>
                      </a:r>
                      <a:endParaRPr kumimoji="0" lang="en-US" sz="1400" b="0" i="0" u="none" strike="noStrike" kern="1200" cap="none" spc="0" normalizeH="0" baseline="0" noProof="0" dirty="0">
                        <a:ln>
                          <a:noFill/>
                        </a:ln>
                        <a:solidFill>
                          <a:prstClr val="black"/>
                        </a:solidFill>
                        <a:effectLst/>
                        <a:uLnTx/>
                        <a:uFillTx/>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kumimoji="0" lang="en-US" sz="1400" b="0" i="0" u="none" strike="noStrike" kern="1200" cap="none" spc="0" normalizeH="0" baseline="0" noProof="0" dirty="0" smtClean="0">
                          <a:ln>
                            <a:noFill/>
                          </a:ln>
                          <a:solidFill>
                            <a:prstClr val="black"/>
                          </a:solidFill>
                          <a:effectLst/>
                          <a:uLnTx/>
                          <a:uFillTx/>
                          <a:latin typeface="Arial Narrow" panose="020B0606020202030204" pitchFamily="34" charset="0"/>
                          <a:ea typeface="Calibri"/>
                          <a:cs typeface="Times New Roman"/>
                        </a:rPr>
                        <a:t>50,000.00</a:t>
                      </a:r>
                      <a:endParaRPr kumimoji="0" lang="en-US" sz="1400" b="0" i="0" u="none" strike="noStrike" kern="1200" cap="none" spc="0" normalizeH="0" baseline="0" noProof="0" dirty="0">
                        <a:ln>
                          <a:noFill/>
                        </a:ln>
                        <a:solidFill>
                          <a:prstClr val="black"/>
                        </a:solidFill>
                        <a:effectLst/>
                        <a:uLnTx/>
                        <a:uFillTx/>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solidFill>
                            <a:schemeClr val="tx1"/>
                          </a:solidFill>
                          <a:effectLst/>
                          <a:latin typeface="Arial Narrow" panose="020B0606020202030204" pitchFamily="34" charset="0"/>
                          <a:ea typeface="Calibri"/>
                          <a:cs typeface="Times New Roman"/>
                        </a:rPr>
                        <a:t>To provide educational infrastructure and increase access and participation in education </a:t>
                      </a:r>
                      <a:endParaRPr lang="en-US" sz="1400" dirty="0" smtClean="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8"/>
                  </a:ext>
                </a:extLst>
              </a:tr>
              <a:tr h="762000">
                <a:tc>
                  <a:txBody>
                    <a:bodyPr/>
                    <a:lstStyle/>
                    <a:p>
                      <a:pPr marL="0" marR="0" algn="l">
                        <a:lnSpc>
                          <a:spcPct val="115000"/>
                        </a:lnSpc>
                        <a:spcBef>
                          <a:spcPts val="0"/>
                        </a:spcBef>
                        <a:spcAft>
                          <a:spcPts val="0"/>
                        </a:spcAft>
                      </a:pPr>
                      <a:r>
                        <a:rPr lang="en-US" sz="1400" dirty="0" smtClean="0">
                          <a:solidFill>
                            <a:schemeClr val="tx1"/>
                          </a:solidFill>
                          <a:effectLst/>
                          <a:latin typeface="Arial Narrow" panose="020B0606020202030204" pitchFamily="34" charset="0"/>
                          <a:ea typeface="Calibri"/>
                          <a:cs typeface="Times New Roman"/>
                        </a:rPr>
                        <a:t>4</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dirty="0" smtClean="0">
                          <a:solidFill>
                            <a:schemeClr val="tx1"/>
                          </a:solidFill>
                          <a:effectLst/>
                          <a:latin typeface="Arial Narrow" panose="020B0606020202030204" pitchFamily="34" charset="0"/>
                          <a:ea typeface="Calibri"/>
                          <a:cs typeface="Times New Roman"/>
                        </a:rPr>
                        <a:t>Completion of pavilion at5 </a:t>
                      </a:r>
                      <a:r>
                        <a:rPr lang="en-US" sz="1400" dirty="0" err="1" smtClean="0">
                          <a:solidFill>
                            <a:schemeClr val="tx1"/>
                          </a:solidFill>
                          <a:effectLst/>
                          <a:latin typeface="Arial Narrow" panose="020B0606020202030204" pitchFamily="34" charset="0"/>
                          <a:ea typeface="Calibri"/>
                          <a:cs typeface="Times New Roman"/>
                        </a:rPr>
                        <a:t>st.</a:t>
                      </a:r>
                      <a:r>
                        <a:rPr lang="en-US" sz="1400" dirty="0" smtClean="0">
                          <a:solidFill>
                            <a:schemeClr val="tx1"/>
                          </a:solidFill>
                          <a:effectLst/>
                          <a:latin typeface="Arial Narrow" panose="020B0606020202030204" pitchFamily="34" charset="0"/>
                          <a:ea typeface="Calibri"/>
                          <a:cs typeface="Times New Roman"/>
                        </a:rPr>
                        <a:t> Mary and Wesley senior High</a:t>
                      </a:r>
                      <a:r>
                        <a:rPr lang="en-US" sz="1400" baseline="0" dirty="0" smtClean="0">
                          <a:solidFill>
                            <a:schemeClr val="tx1"/>
                          </a:solidFill>
                          <a:effectLst/>
                          <a:latin typeface="Arial Narrow" panose="020B0606020202030204" pitchFamily="34" charset="0"/>
                          <a:ea typeface="Calibri"/>
                          <a:cs typeface="Times New Roman"/>
                        </a:rPr>
                        <a:t> school</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dirty="0" smtClean="0">
                          <a:solidFill>
                            <a:schemeClr val="tx1"/>
                          </a:solidFill>
                          <a:effectLst/>
                          <a:latin typeface="Arial Narrow" panose="020B0606020202030204" pitchFamily="34" charset="0"/>
                          <a:ea typeface="Calibri"/>
                          <a:cs typeface="Times New Roman"/>
                        </a:rPr>
                        <a:t>100,000.00</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dirty="0" smtClean="0">
                          <a:solidFill>
                            <a:schemeClr val="tx1"/>
                          </a:solidFill>
                          <a:effectLst/>
                          <a:latin typeface="Arial Narrow" panose="020B0606020202030204" pitchFamily="34" charset="0"/>
                          <a:ea typeface="Calibri"/>
                          <a:cs typeface="Times New Roman"/>
                        </a:rPr>
                        <a:t>100,000.00</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00000"/>
                        </a:lnSpc>
                        <a:spcBef>
                          <a:spcPts val="0"/>
                        </a:spcBef>
                        <a:spcAft>
                          <a:spcPts val="0"/>
                        </a:spcAft>
                      </a:pPr>
                      <a:r>
                        <a:rPr lang="en-GB" sz="1400" dirty="0">
                          <a:solidFill>
                            <a:schemeClr val="tx1"/>
                          </a:solidFill>
                          <a:effectLst/>
                          <a:latin typeface="Arial Narrow" panose="020B0606020202030204" pitchFamily="34" charset="0"/>
                          <a:ea typeface="Calibri"/>
                          <a:cs typeface="Times New Roman"/>
                        </a:rPr>
                        <a:t>To provide educational infrastructure and increase access and participation in education</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3" name="Slide Number Placeholder 2"/>
          <p:cNvSpPr>
            <a:spLocks noGrp="1"/>
          </p:cNvSpPr>
          <p:nvPr>
            <p:ph type="sldNum" sz="quarter" idx="12"/>
          </p:nvPr>
        </p:nvSpPr>
        <p:spPr/>
        <p:txBody>
          <a:bodyPr/>
          <a:lstStyle/>
          <a:p>
            <a:fld id="{571CD3C2-A472-4BA3-88D7-833F7D0C5725}" type="slidenum">
              <a:rPr lang="en-US" smtClean="0"/>
              <a:t>50</a:t>
            </a:fld>
            <a:endParaRPr lang="en-US"/>
          </a:p>
        </p:txBody>
      </p:sp>
    </p:spTree>
    <p:extLst>
      <p:ext uri="{BB962C8B-B14F-4D97-AF65-F5344CB8AC3E}">
        <p14:creationId xmlns:p14="http://schemas.microsoft.com/office/powerpoint/2010/main" val="2700701101"/>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181263824"/>
              </p:ext>
            </p:extLst>
          </p:nvPr>
        </p:nvGraphicFramePr>
        <p:xfrm>
          <a:off x="228600" y="685800"/>
          <a:ext cx="8534398" cy="6224016"/>
        </p:xfrm>
        <a:graphic>
          <a:graphicData uri="http://schemas.openxmlformats.org/drawingml/2006/table">
            <a:tbl>
              <a:tblPr firstRow="1" firstCol="1" bandRow="1">
                <a:tableStyleId>{5C22544A-7EE6-4342-B048-85BDC9FD1C3A}</a:tableStyleId>
              </a:tblPr>
              <a:tblGrid>
                <a:gridCol w="284749"/>
                <a:gridCol w="1494927">
                  <a:extLst>
                    <a:ext uri="{9D8B030D-6E8A-4147-A177-3AD203B41FA5}">
                      <a16:colId xmlns="" xmlns:a16="http://schemas.microsoft.com/office/drawing/2014/main" val="20000"/>
                    </a:ext>
                  </a:extLst>
                </a:gridCol>
                <a:gridCol w="498309">
                  <a:extLst>
                    <a:ext uri="{9D8B030D-6E8A-4147-A177-3AD203B41FA5}">
                      <a16:colId xmlns="" xmlns:a16="http://schemas.microsoft.com/office/drawing/2014/main" val="20001"/>
                    </a:ext>
                  </a:extLst>
                </a:gridCol>
                <a:gridCol w="640683">
                  <a:extLst>
                    <a:ext uri="{9D8B030D-6E8A-4147-A177-3AD203B41FA5}">
                      <a16:colId xmlns="" xmlns:a16="http://schemas.microsoft.com/office/drawing/2014/main" val="20002"/>
                    </a:ext>
                  </a:extLst>
                </a:gridCol>
                <a:gridCol w="1018832">
                  <a:extLst>
                    <a:ext uri="{9D8B030D-6E8A-4147-A177-3AD203B41FA5}">
                      <a16:colId xmlns="" xmlns:a16="http://schemas.microsoft.com/office/drawing/2014/main" val="20003"/>
                    </a:ext>
                  </a:extLst>
                </a:gridCol>
                <a:gridCol w="618470">
                  <a:extLst>
                    <a:ext uri="{9D8B030D-6E8A-4147-A177-3AD203B41FA5}">
                      <a16:colId xmlns="" xmlns:a16="http://schemas.microsoft.com/office/drawing/2014/main" val="20004"/>
                    </a:ext>
                  </a:extLst>
                </a:gridCol>
                <a:gridCol w="640683">
                  <a:extLst>
                    <a:ext uri="{9D8B030D-6E8A-4147-A177-3AD203B41FA5}">
                      <a16:colId xmlns="" xmlns:a16="http://schemas.microsoft.com/office/drawing/2014/main" val="20005"/>
                    </a:ext>
                  </a:extLst>
                </a:gridCol>
                <a:gridCol w="640683">
                  <a:extLst>
                    <a:ext uri="{9D8B030D-6E8A-4147-A177-3AD203B41FA5}">
                      <a16:colId xmlns="" xmlns:a16="http://schemas.microsoft.com/office/drawing/2014/main" val="20006"/>
                    </a:ext>
                  </a:extLst>
                </a:gridCol>
                <a:gridCol w="892678">
                  <a:extLst>
                    <a:ext uri="{9D8B030D-6E8A-4147-A177-3AD203B41FA5}">
                      <a16:colId xmlns="" xmlns:a16="http://schemas.microsoft.com/office/drawing/2014/main" val="20007"/>
                    </a:ext>
                  </a:extLst>
                </a:gridCol>
                <a:gridCol w="1804384">
                  <a:extLst>
                    <a:ext uri="{9D8B030D-6E8A-4147-A177-3AD203B41FA5}">
                      <a16:colId xmlns="" xmlns:a16="http://schemas.microsoft.com/office/drawing/2014/main" val="20008"/>
                    </a:ext>
                  </a:extLst>
                </a:gridCol>
              </a:tblGrid>
              <a:tr h="424873">
                <a:tc gridSpan="10">
                  <a:txBody>
                    <a:bodyPr/>
                    <a:lstStyle/>
                    <a:p>
                      <a:pPr marL="0" marR="0" algn="ctr">
                        <a:lnSpc>
                          <a:spcPct val="115000"/>
                        </a:lnSpc>
                        <a:spcBef>
                          <a:spcPts val="0"/>
                        </a:spcBef>
                        <a:spcAft>
                          <a:spcPts val="0"/>
                        </a:spcAft>
                      </a:pPr>
                      <a:r>
                        <a:rPr lang="en-US" sz="1600" b="1" dirty="0" smtClean="0">
                          <a:solidFill>
                            <a:srgbClr val="FF0000"/>
                          </a:solidFill>
                          <a:effectLst>
                            <a:outerShdw blurRad="38100" dist="38100" dir="2700000" algn="tl">
                              <a:srgbClr val="000000">
                                <a:alpha val="43137"/>
                              </a:srgbClr>
                            </a:outerShdw>
                          </a:effectLst>
                          <a:latin typeface="Arial Narrow" panose="020B0606020202030204" pitchFamily="34" charset="0"/>
                          <a:ea typeface="Calibri"/>
                          <a:cs typeface="Times New Roman"/>
                        </a:rPr>
                        <a:t>PROJECTS FOR 2019  AND CORRESPONDING COST AND JUSTIFICATION </a:t>
                      </a:r>
                      <a:endParaRPr lang="en-US" sz="1600" b="1" dirty="0">
                        <a:solidFill>
                          <a:srgbClr val="FF0000"/>
                        </a:solidFill>
                        <a:effectLst>
                          <a:outerShdw blurRad="38100" dist="38100" dir="2700000" algn="tl">
                            <a:srgbClr val="000000">
                              <a:alpha val="43137"/>
                            </a:srgbClr>
                          </a:outerShdw>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099127">
                <a:tc>
                  <a:txBody>
                    <a:bodyPr/>
                    <a:lstStyle/>
                    <a:p>
                      <a:pPr marL="0" marR="0" algn="l">
                        <a:lnSpc>
                          <a:spcPct val="115000"/>
                        </a:lnSpc>
                        <a:spcBef>
                          <a:spcPts val="0"/>
                        </a:spcBef>
                        <a:spcAft>
                          <a:spcPts val="0"/>
                        </a:spcAft>
                      </a:pPr>
                      <a:r>
                        <a:rPr lang="en-US" sz="1400" b="0" dirty="0" smtClean="0">
                          <a:solidFill>
                            <a:schemeClr val="tx1"/>
                          </a:solidFill>
                          <a:effectLst/>
                          <a:latin typeface="Arial Narrow" panose="020B0606020202030204" pitchFamily="34" charset="0"/>
                          <a:ea typeface="Calibri"/>
                          <a:cs typeface="Times New Roman"/>
                        </a:rPr>
                        <a:t>SN</a:t>
                      </a:r>
                      <a:endParaRPr lang="en-US" sz="14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b="0" dirty="0">
                          <a:solidFill>
                            <a:schemeClr val="tx1"/>
                          </a:solidFill>
                          <a:effectLst/>
                          <a:latin typeface="Arial Narrow" panose="020B0606020202030204" pitchFamily="34" charset="0"/>
                        </a:rPr>
                        <a:t>List </a:t>
                      </a:r>
                      <a:r>
                        <a:rPr lang="en-US" sz="1400" b="0" dirty="0" smtClean="0">
                          <a:solidFill>
                            <a:schemeClr val="tx1"/>
                          </a:solidFill>
                          <a:effectLst/>
                          <a:latin typeface="Arial Narrow" panose="020B0606020202030204" pitchFamily="34" charset="0"/>
                        </a:rPr>
                        <a:t>Of</a:t>
                      </a:r>
                      <a:endParaRPr lang="en-US" sz="1400" b="0" dirty="0">
                        <a:solidFill>
                          <a:schemeClr val="tx1"/>
                        </a:solidFill>
                        <a:effectLst/>
                        <a:latin typeface="Arial Narrow" panose="020B0606020202030204" pitchFamily="34" charset="0"/>
                      </a:endParaRPr>
                    </a:p>
                    <a:p>
                      <a:pPr marL="0" marR="0" algn="l">
                        <a:lnSpc>
                          <a:spcPct val="115000"/>
                        </a:lnSpc>
                        <a:spcBef>
                          <a:spcPts val="0"/>
                        </a:spcBef>
                        <a:spcAft>
                          <a:spcPts val="0"/>
                        </a:spcAft>
                      </a:pPr>
                      <a:r>
                        <a:rPr lang="en-US" sz="1400" b="0" dirty="0">
                          <a:solidFill>
                            <a:schemeClr val="tx1"/>
                          </a:solidFill>
                          <a:effectLst/>
                          <a:latin typeface="Arial Narrow" panose="020B0606020202030204" pitchFamily="34" charset="0"/>
                        </a:rPr>
                        <a:t>Projects</a:t>
                      </a:r>
                      <a:endParaRPr lang="en-US" sz="14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b="0" dirty="0" err="1">
                          <a:solidFill>
                            <a:schemeClr val="tx1"/>
                          </a:solidFill>
                          <a:effectLst/>
                          <a:latin typeface="Arial Narrow" panose="020B0606020202030204" pitchFamily="34" charset="0"/>
                        </a:rPr>
                        <a:t>IGF</a:t>
                      </a:r>
                      <a:r>
                        <a:rPr lang="en-US" sz="1400" b="0" dirty="0">
                          <a:solidFill>
                            <a:schemeClr val="tx1"/>
                          </a:solidFill>
                          <a:effectLst/>
                          <a:latin typeface="Arial Narrow" panose="020B0606020202030204" pitchFamily="34" charset="0"/>
                        </a:rPr>
                        <a:t> (</a:t>
                      </a:r>
                      <a:r>
                        <a:rPr lang="en-US" sz="1400" b="0" dirty="0" err="1">
                          <a:solidFill>
                            <a:schemeClr val="tx1"/>
                          </a:solidFill>
                          <a:effectLst/>
                          <a:latin typeface="Arial Narrow" panose="020B0606020202030204" pitchFamily="34" charset="0"/>
                        </a:rPr>
                        <a:t>GHc</a:t>
                      </a:r>
                      <a:r>
                        <a:rPr lang="en-US" sz="1400" b="0" dirty="0">
                          <a:solidFill>
                            <a:schemeClr val="tx1"/>
                          </a:solidFill>
                          <a:effectLst/>
                          <a:latin typeface="Arial Narrow" panose="020B0606020202030204" pitchFamily="34" charset="0"/>
                        </a:rPr>
                        <a:t>)</a:t>
                      </a:r>
                      <a:endParaRPr lang="en-US" sz="14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b="0" dirty="0">
                          <a:solidFill>
                            <a:schemeClr val="tx1"/>
                          </a:solidFill>
                          <a:effectLst/>
                          <a:latin typeface="Arial Narrow" panose="020B0606020202030204" pitchFamily="34" charset="0"/>
                        </a:rPr>
                        <a:t>GOG (</a:t>
                      </a:r>
                      <a:r>
                        <a:rPr lang="en-US" sz="1400" b="0" dirty="0" err="1">
                          <a:solidFill>
                            <a:schemeClr val="tx1"/>
                          </a:solidFill>
                          <a:effectLst/>
                          <a:latin typeface="Arial Narrow" panose="020B0606020202030204" pitchFamily="34" charset="0"/>
                        </a:rPr>
                        <a:t>GHc</a:t>
                      </a:r>
                      <a:r>
                        <a:rPr lang="en-US" sz="1400" b="0" dirty="0">
                          <a:solidFill>
                            <a:schemeClr val="tx1"/>
                          </a:solidFill>
                          <a:effectLst/>
                          <a:latin typeface="Arial Narrow" panose="020B0606020202030204" pitchFamily="34" charset="0"/>
                        </a:rPr>
                        <a:t>)</a:t>
                      </a:r>
                      <a:endParaRPr lang="en-US" sz="14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b="0" dirty="0" err="1">
                          <a:solidFill>
                            <a:schemeClr val="tx1"/>
                          </a:solidFill>
                          <a:effectLst/>
                          <a:latin typeface="Arial Narrow" panose="020B0606020202030204" pitchFamily="34" charset="0"/>
                        </a:rPr>
                        <a:t>DACF</a:t>
                      </a:r>
                      <a:r>
                        <a:rPr lang="en-US" sz="1400" b="0" dirty="0">
                          <a:solidFill>
                            <a:schemeClr val="tx1"/>
                          </a:solidFill>
                          <a:effectLst/>
                          <a:latin typeface="Arial Narrow" panose="020B0606020202030204" pitchFamily="34" charset="0"/>
                        </a:rPr>
                        <a:t> (</a:t>
                      </a:r>
                      <a:r>
                        <a:rPr lang="en-US" sz="1400" b="0" dirty="0" err="1">
                          <a:solidFill>
                            <a:schemeClr val="tx1"/>
                          </a:solidFill>
                          <a:effectLst/>
                          <a:latin typeface="Arial Narrow" panose="020B0606020202030204" pitchFamily="34" charset="0"/>
                        </a:rPr>
                        <a:t>GHc</a:t>
                      </a:r>
                      <a:r>
                        <a:rPr lang="en-US" sz="1400" b="0" dirty="0">
                          <a:solidFill>
                            <a:schemeClr val="tx1"/>
                          </a:solidFill>
                          <a:effectLst/>
                          <a:latin typeface="Arial Narrow" panose="020B0606020202030204" pitchFamily="34" charset="0"/>
                        </a:rPr>
                        <a:t>)</a:t>
                      </a:r>
                      <a:endParaRPr lang="en-US" sz="14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b="0" dirty="0">
                          <a:solidFill>
                            <a:schemeClr val="tx1"/>
                          </a:solidFill>
                          <a:effectLst/>
                          <a:latin typeface="Arial Narrow" panose="020B0606020202030204" pitchFamily="34" charset="0"/>
                        </a:rPr>
                        <a:t>DDF (</a:t>
                      </a:r>
                      <a:r>
                        <a:rPr lang="en-US" sz="1400" b="0" dirty="0" err="1">
                          <a:solidFill>
                            <a:schemeClr val="tx1"/>
                          </a:solidFill>
                          <a:effectLst/>
                          <a:latin typeface="Arial Narrow" panose="020B0606020202030204" pitchFamily="34" charset="0"/>
                        </a:rPr>
                        <a:t>GHc</a:t>
                      </a:r>
                      <a:r>
                        <a:rPr lang="en-US" sz="1400" b="0" dirty="0">
                          <a:solidFill>
                            <a:schemeClr val="tx1"/>
                          </a:solidFill>
                          <a:effectLst/>
                          <a:latin typeface="Arial Narrow" panose="020B0606020202030204" pitchFamily="34" charset="0"/>
                        </a:rPr>
                        <a:t>)</a:t>
                      </a:r>
                      <a:endParaRPr lang="en-US" sz="14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b="0" dirty="0" err="1">
                          <a:solidFill>
                            <a:schemeClr val="tx1"/>
                          </a:solidFill>
                          <a:effectLst/>
                          <a:latin typeface="Arial Narrow" panose="020B0606020202030204" pitchFamily="34" charset="0"/>
                        </a:rPr>
                        <a:t>UDG</a:t>
                      </a:r>
                      <a:r>
                        <a:rPr lang="en-US" sz="1400" b="0" dirty="0">
                          <a:solidFill>
                            <a:schemeClr val="tx1"/>
                          </a:solidFill>
                          <a:effectLst/>
                          <a:latin typeface="Arial Narrow" panose="020B0606020202030204" pitchFamily="34" charset="0"/>
                        </a:rPr>
                        <a:t> (</a:t>
                      </a:r>
                      <a:r>
                        <a:rPr lang="en-US" sz="1400" b="0" dirty="0" err="1">
                          <a:solidFill>
                            <a:schemeClr val="tx1"/>
                          </a:solidFill>
                          <a:effectLst/>
                          <a:latin typeface="Arial Narrow" panose="020B0606020202030204" pitchFamily="34" charset="0"/>
                        </a:rPr>
                        <a:t>GHc</a:t>
                      </a:r>
                      <a:r>
                        <a:rPr lang="en-US" sz="1400" b="0" dirty="0">
                          <a:solidFill>
                            <a:schemeClr val="tx1"/>
                          </a:solidFill>
                          <a:effectLst/>
                          <a:latin typeface="Arial Narrow" panose="020B0606020202030204" pitchFamily="34" charset="0"/>
                        </a:rPr>
                        <a:t>)</a:t>
                      </a:r>
                      <a:endParaRPr lang="en-US" sz="14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b="0" dirty="0">
                          <a:solidFill>
                            <a:schemeClr val="tx1"/>
                          </a:solidFill>
                          <a:effectLst/>
                          <a:latin typeface="Arial Narrow" panose="020B0606020202030204" pitchFamily="34" charset="0"/>
                        </a:rPr>
                        <a:t>Other Donor (</a:t>
                      </a:r>
                      <a:r>
                        <a:rPr lang="en-US" sz="1400" b="0" dirty="0" err="1">
                          <a:solidFill>
                            <a:schemeClr val="tx1"/>
                          </a:solidFill>
                          <a:effectLst/>
                          <a:latin typeface="Arial Narrow" panose="020B0606020202030204" pitchFamily="34" charset="0"/>
                        </a:rPr>
                        <a:t>GHc</a:t>
                      </a:r>
                      <a:r>
                        <a:rPr lang="en-US" sz="1400" b="0" dirty="0">
                          <a:solidFill>
                            <a:schemeClr val="tx1"/>
                          </a:solidFill>
                          <a:effectLst/>
                          <a:latin typeface="Arial Narrow" panose="020B0606020202030204" pitchFamily="34" charset="0"/>
                        </a:rPr>
                        <a:t>)</a:t>
                      </a:r>
                      <a:endParaRPr lang="en-US" sz="14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b="0" dirty="0">
                          <a:solidFill>
                            <a:schemeClr val="tx1"/>
                          </a:solidFill>
                          <a:effectLst/>
                          <a:latin typeface="Arial Narrow" panose="020B0606020202030204" pitchFamily="34" charset="0"/>
                        </a:rPr>
                        <a:t>Total Budget (</a:t>
                      </a:r>
                      <a:r>
                        <a:rPr lang="en-US" sz="1400" b="0" dirty="0" err="1">
                          <a:solidFill>
                            <a:schemeClr val="tx1"/>
                          </a:solidFill>
                          <a:effectLst/>
                          <a:latin typeface="Arial Narrow" panose="020B0606020202030204" pitchFamily="34" charset="0"/>
                        </a:rPr>
                        <a:t>GHc</a:t>
                      </a:r>
                      <a:r>
                        <a:rPr lang="en-US" sz="1400" b="0" dirty="0">
                          <a:solidFill>
                            <a:schemeClr val="tx1"/>
                          </a:solidFill>
                          <a:effectLst/>
                          <a:latin typeface="Arial Narrow" panose="020B0606020202030204" pitchFamily="34" charset="0"/>
                        </a:rPr>
                        <a:t>)</a:t>
                      </a:r>
                      <a:endParaRPr lang="en-US" sz="14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00000"/>
                        </a:lnSpc>
                        <a:spcBef>
                          <a:spcPts val="0"/>
                        </a:spcBef>
                        <a:spcAft>
                          <a:spcPts val="0"/>
                        </a:spcAft>
                      </a:pPr>
                      <a:r>
                        <a:rPr lang="en-US" sz="1400" b="0" dirty="0">
                          <a:solidFill>
                            <a:schemeClr val="tx1"/>
                          </a:solidFill>
                          <a:effectLst/>
                          <a:latin typeface="Arial Narrow" panose="020B0606020202030204" pitchFamily="34" charset="0"/>
                        </a:rPr>
                        <a:t>Justification- What do you intend to achieve with the </a:t>
                      </a:r>
                      <a:r>
                        <a:rPr lang="en-US" sz="1400" b="0" dirty="0" err="1">
                          <a:solidFill>
                            <a:schemeClr val="tx1"/>
                          </a:solidFill>
                          <a:effectLst/>
                          <a:latin typeface="Arial Narrow" panose="020B0606020202030204" pitchFamily="34" charset="0"/>
                        </a:rPr>
                        <a:t>programmes</a:t>
                      </a:r>
                      <a:r>
                        <a:rPr lang="en-US" sz="1400" b="0" dirty="0">
                          <a:solidFill>
                            <a:schemeClr val="tx1"/>
                          </a:solidFill>
                          <a:effectLst/>
                          <a:latin typeface="Arial Narrow" panose="020B0606020202030204" pitchFamily="34" charset="0"/>
                        </a:rPr>
                        <a:t>/projects and how does this link to your objectives?</a:t>
                      </a:r>
                      <a:endParaRPr lang="en-US" sz="14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77462">
                <a:tc>
                  <a:txBody>
                    <a:bodyPr/>
                    <a:lstStyle/>
                    <a:p>
                      <a:pPr marL="0" marR="0" algn="l">
                        <a:lnSpc>
                          <a:spcPct val="115000"/>
                        </a:lnSpc>
                        <a:spcBef>
                          <a:spcPts val="0"/>
                        </a:spcBef>
                        <a:spcAft>
                          <a:spcPts val="0"/>
                        </a:spcAft>
                      </a:pP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400" b="1" dirty="0">
                          <a:solidFill>
                            <a:schemeClr val="tx1"/>
                          </a:solidFill>
                          <a:effectLst/>
                          <a:latin typeface="Arial Narrow" panose="020B0606020202030204" pitchFamily="34" charset="0"/>
                          <a:ea typeface="Calibri"/>
                          <a:cs typeface="Times New Roman"/>
                        </a:rPr>
                        <a:t>Social Sector</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600" dirty="0">
                          <a:solidFill>
                            <a:schemeClr val="tx1"/>
                          </a:solidFill>
                          <a:effectLst/>
                          <a:latin typeface="Arial Narrow" panose="020B0606020202030204" pitchFamily="34" charset="0"/>
                          <a:ea typeface="Calibri"/>
                          <a:cs typeface="Times New Roman"/>
                        </a:rPr>
                        <a:t> </a:t>
                      </a: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600">
                          <a:solidFill>
                            <a:schemeClr val="tx1"/>
                          </a:solidFill>
                          <a:effectLst/>
                          <a:latin typeface="Arial Narrow" panose="020B0606020202030204" pitchFamily="34" charset="0"/>
                          <a:ea typeface="Calibri"/>
                          <a:cs typeface="Times New Roman"/>
                        </a:rPr>
                        <a:t> </a:t>
                      </a:r>
                      <a:endParaRPr lang="en-US" sz="160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600" dirty="0">
                          <a:solidFill>
                            <a:schemeClr val="tx1"/>
                          </a:solidFill>
                          <a:effectLst/>
                          <a:latin typeface="Arial Narrow" panose="020B0606020202030204" pitchFamily="34" charset="0"/>
                          <a:ea typeface="Calibri"/>
                          <a:cs typeface="Times New Roman"/>
                        </a:rPr>
                        <a:t> </a:t>
                      </a: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600" dirty="0">
                          <a:solidFill>
                            <a:schemeClr val="tx1"/>
                          </a:solidFill>
                          <a:effectLst/>
                          <a:latin typeface="Arial Narrow" panose="020B0606020202030204" pitchFamily="34" charset="0"/>
                          <a:ea typeface="Calibri"/>
                          <a:cs typeface="Times New Roman"/>
                        </a:rPr>
                        <a:t> </a:t>
                      </a: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600" dirty="0">
                          <a:solidFill>
                            <a:schemeClr val="tx1"/>
                          </a:solidFill>
                          <a:effectLst/>
                          <a:latin typeface="Arial Narrow" panose="020B0606020202030204" pitchFamily="34" charset="0"/>
                          <a:ea typeface="Calibri"/>
                          <a:cs typeface="Times New Roman"/>
                        </a:rPr>
                        <a:t> </a:t>
                      </a: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600" dirty="0">
                          <a:solidFill>
                            <a:schemeClr val="tx1"/>
                          </a:solidFill>
                          <a:effectLst/>
                          <a:latin typeface="Arial Narrow" panose="020B0606020202030204" pitchFamily="34" charset="0"/>
                          <a:ea typeface="Calibri"/>
                          <a:cs typeface="Times New Roman"/>
                        </a:rPr>
                        <a:t> </a:t>
                      </a: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600" dirty="0">
                          <a:solidFill>
                            <a:schemeClr val="tx1"/>
                          </a:solidFill>
                          <a:effectLst/>
                          <a:latin typeface="Arial Narrow" panose="020B0606020202030204" pitchFamily="34" charset="0"/>
                          <a:ea typeface="Calibri"/>
                          <a:cs typeface="Times New Roman"/>
                        </a:rPr>
                        <a:t> </a:t>
                      </a: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00000"/>
                        </a:lnSpc>
                        <a:spcBef>
                          <a:spcPts val="0"/>
                        </a:spcBef>
                        <a:spcAft>
                          <a:spcPts val="0"/>
                        </a:spcAft>
                      </a:pPr>
                      <a:r>
                        <a:rPr lang="en-GB" sz="1400" dirty="0">
                          <a:solidFill>
                            <a:schemeClr val="tx1"/>
                          </a:solidFill>
                          <a:effectLst/>
                          <a:latin typeface="Arial Narrow" panose="020B0606020202030204" pitchFamily="34" charset="0"/>
                          <a:ea typeface="Calibri"/>
                          <a:cs typeface="Times New Roman"/>
                        </a:rPr>
                        <a:t> </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967772">
                <a:tc>
                  <a:txBody>
                    <a:bodyPr/>
                    <a:lstStyle/>
                    <a:p>
                      <a:pPr marL="0" marR="0" algn="l">
                        <a:lnSpc>
                          <a:spcPct val="115000"/>
                        </a:lnSpc>
                        <a:spcBef>
                          <a:spcPts val="0"/>
                        </a:spcBef>
                        <a:spcAft>
                          <a:spcPts val="0"/>
                        </a:spcAft>
                      </a:pPr>
                      <a:r>
                        <a:rPr lang="en-US" sz="1400" dirty="0" smtClean="0">
                          <a:solidFill>
                            <a:schemeClr val="tx1"/>
                          </a:solidFill>
                          <a:effectLst/>
                          <a:latin typeface="Arial Narrow" panose="020B0606020202030204" pitchFamily="34" charset="0"/>
                          <a:ea typeface="Calibri"/>
                          <a:cs typeface="Times New Roman"/>
                        </a:rPr>
                        <a:t>1</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dirty="0" smtClean="0">
                          <a:solidFill>
                            <a:schemeClr val="tx1"/>
                          </a:solidFill>
                          <a:effectLst/>
                          <a:latin typeface="Arial Narrow" panose="020B0606020202030204" pitchFamily="34" charset="0"/>
                          <a:ea typeface="Calibri"/>
                          <a:cs typeface="Times New Roman"/>
                        </a:rPr>
                        <a:t>Construction of </a:t>
                      </a:r>
                      <a:r>
                        <a:rPr lang="en-US" sz="1400" baseline="0" dirty="0" smtClean="0">
                          <a:solidFill>
                            <a:schemeClr val="tx1"/>
                          </a:solidFill>
                          <a:effectLst/>
                          <a:latin typeface="Arial Narrow" panose="020B0606020202030204" pitchFamily="34" charset="0"/>
                          <a:ea typeface="Calibri"/>
                          <a:cs typeface="Times New Roman"/>
                        </a:rPr>
                        <a:t> No 3 unit classroom blocks, ancillary facilities </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600" dirty="0" smtClean="0">
                          <a:solidFill>
                            <a:schemeClr val="tx1"/>
                          </a:solidFill>
                          <a:effectLst/>
                          <a:latin typeface="Arial Narrow" panose="020B0606020202030204" pitchFamily="34" charset="0"/>
                          <a:ea typeface="Calibri"/>
                          <a:cs typeface="Times New Roman"/>
                        </a:rPr>
                        <a:t>601,499</a:t>
                      </a: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600" dirty="0" smtClean="0">
                          <a:solidFill>
                            <a:schemeClr val="tx1"/>
                          </a:solidFill>
                          <a:effectLst/>
                          <a:latin typeface="Arial Narrow" panose="020B0606020202030204" pitchFamily="34" charset="0"/>
                          <a:ea typeface="Calibri"/>
                          <a:cs typeface="Times New Roman"/>
                        </a:rPr>
                        <a:t>601,499.00</a:t>
                      </a: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00000"/>
                        </a:lnSpc>
                        <a:spcBef>
                          <a:spcPts val="0"/>
                        </a:spcBef>
                        <a:spcAft>
                          <a:spcPts val="0"/>
                        </a:spcAft>
                      </a:pPr>
                      <a:r>
                        <a:rPr lang="en-GB" sz="1400" dirty="0">
                          <a:solidFill>
                            <a:schemeClr val="tx1"/>
                          </a:solidFill>
                          <a:effectLst/>
                          <a:latin typeface="Arial Narrow" panose="020B0606020202030204" pitchFamily="34" charset="0"/>
                          <a:ea typeface="Calibri"/>
                          <a:cs typeface="Times New Roman"/>
                        </a:rPr>
                        <a:t>To provide educational infrastructure and increase access and participation in education</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4"/>
                  </a:ext>
                </a:extLst>
              </a:tr>
              <a:tr h="990600">
                <a:tc>
                  <a:txBody>
                    <a:bodyPr/>
                    <a:lstStyle/>
                    <a:p>
                      <a:pPr marL="0" marR="0" algn="l">
                        <a:lnSpc>
                          <a:spcPct val="115000"/>
                        </a:lnSpc>
                        <a:spcBef>
                          <a:spcPts val="0"/>
                        </a:spcBef>
                        <a:spcAft>
                          <a:spcPts val="0"/>
                        </a:spcAft>
                      </a:pPr>
                      <a:r>
                        <a:rPr lang="en-US" sz="1400" dirty="0" smtClean="0">
                          <a:solidFill>
                            <a:schemeClr val="tx1"/>
                          </a:solidFill>
                          <a:effectLst/>
                          <a:latin typeface="Arial Narrow" panose="020B0606020202030204" pitchFamily="34" charset="0"/>
                          <a:ea typeface="Calibri"/>
                          <a:cs typeface="Times New Roman"/>
                        </a:rPr>
                        <a:t>2</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600" dirty="0" smtClean="0">
                          <a:solidFill>
                            <a:schemeClr val="tx1"/>
                          </a:solidFill>
                          <a:effectLst/>
                          <a:latin typeface="Arial Narrow" panose="020B0606020202030204" pitchFamily="34" charset="0"/>
                          <a:ea typeface="Calibri"/>
                          <a:cs typeface="Times New Roman"/>
                        </a:rPr>
                        <a:t>Provision of</a:t>
                      </a:r>
                      <a:r>
                        <a:rPr lang="en-US" sz="1600" baseline="0" dirty="0" smtClean="0">
                          <a:solidFill>
                            <a:schemeClr val="tx1"/>
                          </a:solidFill>
                          <a:effectLst/>
                          <a:latin typeface="Arial Narrow" panose="020B0606020202030204" pitchFamily="34" charset="0"/>
                          <a:ea typeface="Calibri"/>
                          <a:cs typeface="Times New Roman"/>
                        </a:rPr>
                        <a:t> educational furniture</a:t>
                      </a: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8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8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800" dirty="0" smtClean="0">
                          <a:solidFill>
                            <a:schemeClr val="tx1"/>
                          </a:solidFill>
                          <a:effectLst/>
                          <a:latin typeface="Arial Narrow" panose="020B0606020202030204" pitchFamily="34" charset="0"/>
                          <a:ea typeface="Calibri"/>
                          <a:cs typeface="Times New Roman"/>
                        </a:rPr>
                        <a:t>100,000.00</a:t>
                      </a:r>
                      <a:endParaRPr lang="en-US" sz="18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8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8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8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800" dirty="0" smtClean="0">
                          <a:solidFill>
                            <a:schemeClr val="tx1"/>
                          </a:solidFill>
                          <a:effectLst/>
                          <a:latin typeface="Arial Narrow" panose="020B0606020202030204" pitchFamily="34" charset="0"/>
                          <a:ea typeface="Calibri"/>
                          <a:cs typeface="Times New Roman"/>
                        </a:rPr>
                        <a:t>100,000.00</a:t>
                      </a:r>
                      <a:endParaRPr lang="en-US" sz="18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GB" sz="1600" dirty="0" smtClean="0">
                          <a:solidFill>
                            <a:schemeClr val="tx1"/>
                          </a:solidFill>
                          <a:effectLst/>
                          <a:latin typeface="Arial Narrow" panose="020B0606020202030204" pitchFamily="34" charset="0"/>
                          <a:ea typeface="Calibri"/>
                          <a:cs typeface="Times New Roman"/>
                        </a:rPr>
                        <a:t>To provide educational infrastructure and increase access and participation in education</a:t>
                      </a:r>
                      <a:endParaRPr lang="en-US" sz="1600" dirty="0" smtClean="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7"/>
                  </a:ext>
                </a:extLst>
              </a:tr>
              <a:tr h="914400">
                <a:tc>
                  <a:txBody>
                    <a:bodyPr/>
                    <a:lstStyle/>
                    <a:p>
                      <a:pPr marL="0" marR="0" algn="l">
                        <a:lnSpc>
                          <a:spcPct val="115000"/>
                        </a:lnSpc>
                        <a:spcBef>
                          <a:spcPts val="0"/>
                        </a:spcBef>
                        <a:spcAft>
                          <a:spcPts val="0"/>
                        </a:spcAft>
                      </a:pPr>
                      <a:r>
                        <a:rPr lang="en-US" sz="1400" dirty="0" smtClean="0">
                          <a:solidFill>
                            <a:schemeClr val="tx1"/>
                          </a:solidFill>
                          <a:effectLst/>
                          <a:latin typeface="Arial Narrow" panose="020B0606020202030204" pitchFamily="34" charset="0"/>
                          <a:ea typeface="Calibri"/>
                          <a:cs typeface="Times New Roman"/>
                        </a:rPr>
                        <a:t>3</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600" dirty="0" smtClean="0">
                          <a:solidFill>
                            <a:schemeClr val="tx1"/>
                          </a:solidFill>
                          <a:effectLst/>
                          <a:latin typeface="Arial Narrow" panose="020B0606020202030204" pitchFamily="34" charset="0"/>
                          <a:ea typeface="Calibri"/>
                          <a:cs typeface="Times New Roman"/>
                        </a:rPr>
                        <a:t>Support roll</a:t>
                      </a:r>
                      <a:r>
                        <a:rPr lang="en-US" sz="1600" baseline="0" dirty="0" smtClean="0">
                          <a:solidFill>
                            <a:schemeClr val="tx1"/>
                          </a:solidFill>
                          <a:effectLst/>
                          <a:latin typeface="Arial Narrow" panose="020B0606020202030204" pitchFamily="34" charset="0"/>
                          <a:ea typeface="Calibri"/>
                          <a:cs typeface="Times New Roman"/>
                        </a:rPr>
                        <a:t> back malaria(0.5%) and HIV/AIDS</a:t>
                      </a: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8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80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800" dirty="0" smtClean="0">
                          <a:solidFill>
                            <a:schemeClr val="tx1"/>
                          </a:solidFill>
                          <a:effectLst/>
                          <a:latin typeface="Arial Narrow" panose="020B0606020202030204" pitchFamily="34" charset="0"/>
                          <a:ea typeface="Calibri"/>
                          <a:cs typeface="Times New Roman"/>
                        </a:rPr>
                        <a:t>82,127.20</a:t>
                      </a:r>
                      <a:endParaRPr lang="en-US" sz="18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8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8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8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800" dirty="0" smtClean="0">
                          <a:solidFill>
                            <a:schemeClr val="tx1"/>
                          </a:solidFill>
                          <a:effectLst/>
                          <a:latin typeface="Arial Narrow" panose="020B0606020202030204" pitchFamily="34" charset="0"/>
                          <a:ea typeface="Calibri"/>
                          <a:cs typeface="Times New Roman"/>
                        </a:rPr>
                        <a:t>82,127.20</a:t>
                      </a:r>
                      <a:endParaRPr lang="en-US" sz="18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GB" sz="1600" dirty="0" smtClean="0">
                          <a:solidFill>
                            <a:schemeClr val="tx1"/>
                          </a:solidFill>
                          <a:effectLst/>
                          <a:latin typeface="Arial Narrow" panose="020B0606020202030204" pitchFamily="34" charset="0"/>
                          <a:ea typeface="Calibri"/>
                          <a:cs typeface="Times New Roman"/>
                        </a:rPr>
                        <a:t>Strengthen efficiency and effectiveness in health service</a:t>
                      </a:r>
                      <a:endParaRPr lang="en-US" sz="1600" dirty="0" smtClean="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8"/>
                  </a:ext>
                </a:extLst>
              </a:tr>
              <a:tr h="762000">
                <a:tc>
                  <a:txBody>
                    <a:bodyPr/>
                    <a:lstStyle/>
                    <a:p>
                      <a:pPr marL="0" marR="0" algn="l">
                        <a:lnSpc>
                          <a:spcPct val="115000"/>
                        </a:lnSpc>
                        <a:spcBef>
                          <a:spcPts val="0"/>
                        </a:spcBef>
                        <a:spcAft>
                          <a:spcPts val="0"/>
                        </a:spcAft>
                      </a:pPr>
                      <a:r>
                        <a:rPr lang="en-US" sz="1400" dirty="0" smtClean="0">
                          <a:solidFill>
                            <a:schemeClr val="tx1"/>
                          </a:solidFill>
                          <a:effectLst/>
                          <a:latin typeface="Arial Narrow" panose="020B0606020202030204" pitchFamily="34" charset="0"/>
                          <a:ea typeface="Calibri"/>
                          <a:cs typeface="Times New Roman"/>
                        </a:rPr>
                        <a:t>4</a:t>
                      </a:r>
                      <a:endParaRPr lang="en-US" sz="14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600" dirty="0" smtClean="0">
                          <a:solidFill>
                            <a:schemeClr val="tx1"/>
                          </a:solidFill>
                          <a:effectLst/>
                          <a:latin typeface="Arial Narrow" panose="020B0606020202030204" pitchFamily="34" charset="0"/>
                          <a:ea typeface="Calibri"/>
                          <a:cs typeface="Times New Roman"/>
                        </a:rPr>
                        <a:t>Construction</a:t>
                      </a:r>
                      <a:r>
                        <a:rPr lang="en-US" sz="1600" baseline="0" dirty="0" smtClean="0">
                          <a:solidFill>
                            <a:schemeClr val="tx1"/>
                          </a:solidFill>
                          <a:effectLst/>
                          <a:latin typeface="Arial Narrow" panose="020B0606020202030204" pitchFamily="34" charset="0"/>
                          <a:ea typeface="Calibri"/>
                          <a:cs typeface="Times New Roman"/>
                        </a:rPr>
                        <a:t> of CHPs compounds </a:t>
                      </a:r>
                      <a:r>
                        <a:rPr lang="en-US" sz="1600" baseline="0" dirty="0" err="1" smtClean="0">
                          <a:solidFill>
                            <a:schemeClr val="tx1"/>
                          </a:solidFill>
                          <a:effectLst/>
                          <a:latin typeface="Arial Narrow" panose="020B0606020202030204" pitchFamily="34" charset="0"/>
                          <a:ea typeface="Calibri"/>
                          <a:cs typeface="Times New Roman"/>
                        </a:rPr>
                        <a:t>Annuruso</a:t>
                      </a:r>
                      <a:r>
                        <a:rPr lang="en-US" sz="1600" baseline="0" dirty="0" smtClean="0">
                          <a:solidFill>
                            <a:schemeClr val="tx1"/>
                          </a:solidFill>
                          <a:effectLst/>
                          <a:latin typeface="Arial Narrow" panose="020B0606020202030204" pitchFamily="34" charset="0"/>
                          <a:ea typeface="Calibri"/>
                          <a:cs typeface="Times New Roman"/>
                        </a:rPr>
                        <a:t> bye water</a:t>
                      </a: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8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8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800" dirty="0" smtClean="0">
                          <a:solidFill>
                            <a:schemeClr val="tx1"/>
                          </a:solidFill>
                          <a:effectLst/>
                          <a:latin typeface="Arial Narrow" panose="020B0606020202030204" pitchFamily="34" charset="0"/>
                          <a:ea typeface="Calibri"/>
                          <a:cs typeface="Times New Roman"/>
                        </a:rPr>
                        <a:t>240,000.00</a:t>
                      </a:r>
                      <a:endParaRPr lang="en-US" sz="18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8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8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8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800" dirty="0" smtClean="0">
                          <a:solidFill>
                            <a:schemeClr val="tx1"/>
                          </a:solidFill>
                          <a:effectLst/>
                          <a:latin typeface="Arial Narrow" panose="020B0606020202030204" pitchFamily="34" charset="0"/>
                          <a:ea typeface="Calibri"/>
                          <a:cs typeface="Times New Roman"/>
                        </a:rPr>
                        <a:t>240,000.00</a:t>
                      </a:r>
                      <a:endParaRPr lang="en-US" sz="18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600" dirty="0">
                          <a:solidFill>
                            <a:schemeClr val="tx1"/>
                          </a:solidFill>
                          <a:effectLst/>
                          <a:latin typeface="Arial Narrow" panose="020B0606020202030204" pitchFamily="34" charset="0"/>
                          <a:ea typeface="Calibri"/>
                          <a:cs typeface="Times New Roman"/>
                        </a:rPr>
                        <a:t>Strengthen efficiency and effectiveness in health service</a:t>
                      </a: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3" name="Slide Number Placeholder 2"/>
          <p:cNvSpPr>
            <a:spLocks noGrp="1"/>
          </p:cNvSpPr>
          <p:nvPr>
            <p:ph type="sldNum" sz="quarter" idx="12"/>
          </p:nvPr>
        </p:nvSpPr>
        <p:spPr/>
        <p:txBody>
          <a:bodyPr/>
          <a:lstStyle/>
          <a:p>
            <a:fld id="{571CD3C2-A472-4BA3-88D7-833F7D0C5725}" type="slidenum">
              <a:rPr lang="en-US" smtClean="0"/>
              <a:t>51</a:t>
            </a:fld>
            <a:endParaRPr lang="en-US"/>
          </a:p>
        </p:txBody>
      </p:sp>
    </p:spTree>
    <p:extLst>
      <p:ext uri="{BB962C8B-B14F-4D97-AF65-F5344CB8AC3E}">
        <p14:creationId xmlns:p14="http://schemas.microsoft.com/office/powerpoint/2010/main" val="2193375833"/>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010083863"/>
              </p:ext>
            </p:extLst>
          </p:nvPr>
        </p:nvGraphicFramePr>
        <p:xfrm>
          <a:off x="152400" y="-228873"/>
          <a:ext cx="8901544" cy="7187902"/>
        </p:xfrm>
        <a:graphic>
          <a:graphicData uri="http://schemas.openxmlformats.org/drawingml/2006/table">
            <a:tbl>
              <a:tblPr firstRow="1" firstCol="1" bandRow="1">
                <a:tableStyleId>{5C22544A-7EE6-4342-B048-85BDC9FD1C3A}</a:tableStyleId>
              </a:tblPr>
              <a:tblGrid>
                <a:gridCol w="503861"/>
                <a:gridCol w="1555999">
                  <a:extLst>
                    <a:ext uri="{9D8B030D-6E8A-4147-A177-3AD203B41FA5}">
                      <a16:colId xmlns="" xmlns:a16="http://schemas.microsoft.com/office/drawing/2014/main" val="20000"/>
                    </a:ext>
                  </a:extLst>
                </a:gridCol>
                <a:gridCol w="879330">
                  <a:extLst>
                    <a:ext uri="{9D8B030D-6E8A-4147-A177-3AD203B41FA5}">
                      <a16:colId xmlns="" xmlns:a16="http://schemas.microsoft.com/office/drawing/2014/main" val="20001"/>
                    </a:ext>
                  </a:extLst>
                </a:gridCol>
                <a:gridCol w="419884">
                  <a:extLst>
                    <a:ext uri="{9D8B030D-6E8A-4147-A177-3AD203B41FA5}">
                      <a16:colId xmlns="" xmlns:a16="http://schemas.microsoft.com/office/drawing/2014/main" val="20002"/>
                    </a:ext>
                  </a:extLst>
                </a:gridCol>
                <a:gridCol w="1099067">
                  <a:extLst>
                    <a:ext uri="{9D8B030D-6E8A-4147-A177-3AD203B41FA5}">
                      <a16:colId xmlns="" xmlns:a16="http://schemas.microsoft.com/office/drawing/2014/main" val="20003"/>
                    </a:ext>
                  </a:extLst>
                </a:gridCol>
                <a:gridCol w="664446">
                  <a:extLst>
                    <a:ext uri="{9D8B030D-6E8A-4147-A177-3AD203B41FA5}">
                      <a16:colId xmlns="" xmlns:a16="http://schemas.microsoft.com/office/drawing/2014/main" val="20004"/>
                    </a:ext>
                  </a:extLst>
                </a:gridCol>
                <a:gridCol w="468464">
                  <a:extLst>
                    <a:ext uri="{9D8B030D-6E8A-4147-A177-3AD203B41FA5}">
                      <a16:colId xmlns="" xmlns:a16="http://schemas.microsoft.com/office/drawing/2014/main" val="20005"/>
                    </a:ext>
                  </a:extLst>
                </a:gridCol>
                <a:gridCol w="562854">
                  <a:extLst>
                    <a:ext uri="{9D8B030D-6E8A-4147-A177-3AD203B41FA5}">
                      <a16:colId xmlns="" xmlns:a16="http://schemas.microsoft.com/office/drawing/2014/main" val="20006"/>
                    </a:ext>
                  </a:extLst>
                </a:gridCol>
                <a:gridCol w="984127">
                  <a:extLst>
                    <a:ext uri="{9D8B030D-6E8A-4147-A177-3AD203B41FA5}">
                      <a16:colId xmlns="" xmlns:a16="http://schemas.microsoft.com/office/drawing/2014/main" val="20007"/>
                    </a:ext>
                  </a:extLst>
                </a:gridCol>
                <a:gridCol w="1763512">
                  <a:extLst>
                    <a:ext uri="{9D8B030D-6E8A-4147-A177-3AD203B41FA5}">
                      <a16:colId xmlns="" xmlns:a16="http://schemas.microsoft.com/office/drawing/2014/main" val="20008"/>
                    </a:ext>
                  </a:extLst>
                </a:gridCol>
              </a:tblGrid>
              <a:tr h="502391">
                <a:tc gridSpan="10">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800" b="1" dirty="0" smtClean="0">
                          <a:solidFill>
                            <a:srgbClr val="FF0000"/>
                          </a:solidFill>
                          <a:effectLst>
                            <a:outerShdw blurRad="38100" dist="38100" dir="2700000" algn="tl">
                              <a:srgbClr val="000000">
                                <a:alpha val="43137"/>
                              </a:srgbClr>
                            </a:outerShdw>
                          </a:effectLst>
                          <a:latin typeface="Arial Narrow" panose="020B0606020202030204" pitchFamily="34" charset="0"/>
                          <a:ea typeface="Calibri"/>
                          <a:cs typeface="Times New Roman"/>
                        </a:rPr>
                        <a:t>PROJECTS FOR 2019 AND CORRESPONDING COST AND JUSTIFICATION </a:t>
                      </a: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351722">
                <a:tc>
                  <a:txBody>
                    <a:bodyPr/>
                    <a:lstStyle/>
                    <a:p>
                      <a:pPr marL="0" marR="0" algn="l">
                        <a:lnSpc>
                          <a:spcPct val="115000"/>
                        </a:lnSpc>
                        <a:spcBef>
                          <a:spcPts val="0"/>
                        </a:spcBef>
                        <a:spcAft>
                          <a:spcPts val="0"/>
                        </a:spcAft>
                      </a:pPr>
                      <a:endParaRPr lang="en-US" sz="14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b="0" dirty="0">
                          <a:solidFill>
                            <a:schemeClr val="tx1"/>
                          </a:solidFill>
                          <a:effectLst/>
                          <a:latin typeface="Arial Narrow" panose="020B0606020202030204" pitchFamily="34" charset="0"/>
                        </a:rPr>
                        <a:t>List all </a:t>
                      </a:r>
                    </a:p>
                    <a:p>
                      <a:pPr marL="0" marR="0" algn="l">
                        <a:lnSpc>
                          <a:spcPct val="115000"/>
                        </a:lnSpc>
                        <a:spcBef>
                          <a:spcPts val="0"/>
                        </a:spcBef>
                        <a:spcAft>
                          <a:spcPts val="0"/>
                        </a:spcAft>
                      </a:pPr>
                      <a:r>
                        <a:rPr lang="en-US" sz="1400" b="0" dirty="0">
                          <a:solidFill>
                            <a:schemeClr val="tx1"/>
                          </a:solidFill>
                          <a:effectLst/>
                          <a:latin typeface="Arial Narrow" panose="020B0606020202030204" pitchFamily="34" charset="0"/>
                        </a:rPr>
                        <a:t>Projects</a:t>
                      </a:r>
                      <a:endParaRPr lang="en-US" sz="14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b="0" dirty="0" err="1">
                          <a:solidFill>
                            <a:schemeClr val="tx1"/>
                          </a:solidFill>
                          <a:effectLst/>
                          <a:latin typeface="Arial Narrow" panose="020B0606020202030204" pitchFamily="34" charset="0"/>
                        </a:rPr>
                        <a:t>IGF</a:t>
                      </a:r>
                      <a:r>
                        <a:rPr lang="en-US" sz="1400" b="0" dirty="0">
                          <a:solidFill>
                            <a:schemeClr val="tx1"/>
                          </a:solidFill>
                          <a:effectLst/>
                          <a:latin typeface="Arial Narrow" panose="020B0606020202030204" pitchFamily="34" charset="0"/>
                        </a:rPr>
                        <a:t> (</a:t>
                      </a:r>
                      <a:r>
                        <a:rPr lang="en-US" sz="1400" b="0" dirty="0" err="1">
                          <a:solidFill>
                            <a:schemeClr val="tx1"/>
                          </a:solidFill>
                          <a:effectLst/>
                          <a:latin typeface="Arial Narrow" panose="020B0606020202030204" pitchFamily="34" charset="0"/>
                        </a:rPr>
                        <a:t>GHc</a:t>
                      </a:r>
                      <a:r>
                        <a:rPr lang="en-US" sz="1400" b="0" dirty="0">
                          <a:solidFill>
                            <a:schemeClr val="tx1"/>
                          </a:solidFill>
                          <a:effectLst/>
                          <a:latin typeface="Arial Narrow" panose="020B0606020202030204" pitchFamily="34" charset="0"/>
                        </a:rPr>
                        <a:t>)</a:t>
                      </a:r>
                      <a:endParaRPr lang="en-US" sz="14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b="0" dirty="0">
                          <a:solidFill>
                            <a:schemeClr val="tx1"/>
                          </a:solidFill>
                          <a:effectLst/>
                          <a:latin typeface="Arial Narrow" panose="020B0606020202030204" pitchFamily="34" charset="0"/>
                        </a:rPr>
                        <a:t>GOG (</a:t>
                      </a:r>
                      <a:r>
                        <a:rPr lang="en-US" sz="1400" b="0" dirty="0" err="1">
                          <a:solidFill>
                            <a:schemeClr val="tx1"/>
                          </a:solidFill>
                          <a:effectLst/>
                          <a:latin typeface="Arial Narrow" panose="020B0606020202030204" pitchFamily="34" charset="0"/>
                        </a:rPr>
                        <a:t>GHc</a:t>
                      </a:r>
                      <a:r>
                        <a:rPr lang="en-US" sz="1400" b="0" dirty="0">
                          <a:solidFill>
                            <a:schemeClr val="tx1"/>
                          </a:solidFill>
                          <a:effectLst/>
                          <a:latin typeface="Arial Narrow" panose="020B0606020202030204" pitchFamily="34" charset="0"/>
                        </a:rPr>
                        <a:t>)</a:t>
                      </a:r>
                      <a:endParaRPr lang="en-US" sz="14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b="0" dirty="0" err="1">
                          <a:solidFill>
                            <a:schemeClr val="tx1"/>
                          </a:solidFill>
                          <a:effectLst/>
                          <a:latin typeface="Arial Narrow" panose="020B0606020202030204" pitchFamily="34" charset="0"/>
                        </a:rPr>
                        <a:t>DACF</a:t>
                      </a:r>
                      <a:r>
                        <a:rPr lang="en-US" sz="1400" b="0" dirty="0">
                          <a:solidFill>
                            <a:schemeClr val="tx1"/>
                          </a:solidFill>
                          <a:effectLst/>
                          <a:latin typeface="Arial Narrow" panose="020B0606020202030204" pitchFamily="34" charset="0"/>
                        </a:rPr>
                        <a:t> (</a:t>
                      </a:r>
                      <a:r>
                        <a:rPr lang="en-US" sz="1400" b="0" dirty="0" err="1">
                          <a:solidFill>
                            <a:schemeClr val="tx1"/>
                          </a:solidFill>
                          <a:effectLst/>
                          <a:latin typeface="Arial Narrow" panose="020B0606020202030204" pitchFamily="34" charset="0"/>
                        </a:rPr>
                        <a:t>GHc</a:t>
                      </a:r>
                      <a:r>
                        <a:rPr lang="en-US" sz="1400" b="0" dirty="0">
                          <a:solidFill>
                            <a:schemeClr val="tx1"/>
                          </a:solidFill>
                          <a:effectLst/>
                          <a:latin typeface="Arial Narrow" panose="020B0606020202030204" pitchFamily="34" charset="0"/>
                        </a:rPr>
                        <a:t>)</a:t>
                      </a:r>
                      <a:endParaRPr lang="en-US" sz="14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b="0" dirty="0">
                          <a:solidFill>
                            <a:schemeClr val="tx1"/>
                          </a:solidFill>
                          <a:effectLst/>
                          <a:latin typeface="Arial Narrow" panose="020B0606020202030204" pitchFamily="34" charset="0"/>
                        </a:rPr>
                        <a:t>DDF (</a:t>
                      </a:r>
                      <a:r>
                        <a:rPr lang="en-US" sz="1400" b="0" dirty="0" err="1">
                          <a:solidFill>
                            <a:schemeClr val="tx1"/>
                          </a:solidFill>
                          <a:effectLst/>
                          <a:latin typeface="Arial Narrow" panose="020B0606020202030204" pitchFamily="34" charset="0"/>
                        </a:rPr>
                        <a:t>GHc</a:t>
                      </a:r>
                      <a:r>
                        <a:rPr lang="en-US" sz="1400" b="0" dirty="0">
                          <a:solidFill>
                            <a:schemeClr val="tx1"/>
                          </a:solidFill>
                          <a:effectLst/>
                          <a:latin typeface="Arial Narrow" panose="020B0606020202030204" pitchFamily="34" charset="0"/>
                        </a:rPr>
                        <a:t>)</a:t>
                      </a:r>
                      <a:endParaRPr lang="en-US" sz="14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b="0" dirty="0" err="1">
                          <a:solidFill>
                            <a:schemeClr val="tx1"/>
                          </a:solidFill>
                          <a:effectLst/>
                          <a:latin typeface="Arial Narrow" panose="020B0606020202030204" pitchFamily="34" charset="0"/>
                        </a:rPr>
                        <a:t>UDG</a:t>
                      </a:r>
                      <a:r>
                        <a:rPr lang="en-US" sz="1400" b="0" dirty="0">
                          <a:solidFill>
                            <a:schemeClr val="tx1"/>
                          </a:solidFill>
                          <a:effectLst/>
                          <a:latin typeface="Arial Narrow" panose="020B0606020202030204" pitchFamily="34" charset="0"/>
                        </a:rPr>
                        <a:t> (</a:t>
                      </a:r>
                      <a:r>
                        <a:rPr lang="en-US" sz="1400" b="0" dirty="0" err="1">
                          <a:solidFill>
                            <a:schemeClr val="tx1"/>
                          </a:solidFill>
                          <a:effectLst/>
                          <a:latin typeface="Arial Narrow" panose="020B0606020202030204" pitchFamily="34" charset="0"/>
                        </a:rPr>
                        <a:t>GHc</a:t>
                      </a:r>
                      <a:r>
                        <a:rPr lang="en-US" sz="1400" b="0" dirty="0">
                          <a:solidFill>
                            <a:schemeClr val="tx1"/>
                          </a:solidFill>
                          <a:effectLst/>
                          <a:latin typeface="Arial Narrow" panose="020B0606020202030204" pitchFamily="34" charset="0"/>
                        </a:rPr>
                        <a:t>)</a:t>
                      </a:r>
                      <a:endParaRPr lang="en-US" sz="14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b="0" dirty="0">
                          <a:solidFill>
                            <a:schemeClr val="tx1"/>
                          </a:solidFill>
                          <a:effectLst/>
                          <a:latin typeface="Arial Narrow" panose="020B0606020202030204" pitchFamily="34" charset="0"/>
                        </a:rPr>
                        <a:t>Other Donor (</a:t>
                      </a:r>
                      <a:r>
                        <a:rPr lang="en-US" sz="1400" b="0" dirty="0" err="1">
                          <a:solidFill>
                            <a:schemeClr val="tx1"/>
                          </a:solidFill>
                          <a:effectLst/>
                          <a:latin typeface="Arial Narrow" panose="020B0606020202030204" pitchFamily="34" charset="0"/>
                        </a:rPr>
                        <a:t>GHc</a:t>
                      </a:r>
                      <a:r>
                        <a:rPr lang="en-US" sz="1400" b="0" dirty="0">
                          <a:solidFill>
                            <a:schemeClr val="tx1"/>
                          </a:solidFill>
                          <a:effectLst/>
                          <a:latin typeface="Arial Narrow" panose="020B0606020202030204" pitchFamily="34" charset="0"/>
                        </a:rPr>
                        <a:t>)</a:t>
                      </a:r>
                      <a:endParaRPr lang="en-US" sz="14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b="0" dirty="0">
                          <a:solidFill>
                            <a:schemeClr val="tx1"/>
                          </a:solidFill>
                          <a:effectLst/>
                          <a:latin typeface="Arial Narrow" panose="020B0606020202030204" pitchFamily="34" charset="0"/>
                        </a:rPr>
                        <a:t>Total Budget (</a:t>
                      </a:r>
                      <a:r>
                        <a:rPr lang="en-US" sz="1400" b="0" dirty="0" err="1">
                          <a:solidFill>
                            <a:schemeClr val="tx1"/>
                          </a:solidFill>
                          <a:effectLst/>
                          <a:latin typeface="Arial Narrow" panose="020B0606020202030204" pitchFamily="34" charset="0"/>
                        </a:rPr>
                        <a:t>GHc</a:t>
                      </a:r>
                      <a:r>
                        <a:rPr lang="en-US" sz="1400" b="0" dirty="0">
                          <a:solidFill>
                            <a:schemeClr val="tx1"/>
                          </a:solidFill>
                          <a:effectLst/>
                          <a:latin typeface="Arial Narrow" panose="020B0606020202030204" pitchFamily="34" charset="0"/>
                        </a:rPr>
                        <a:t>)</a:t>
                      </a:r>
                      <a:endParaRPr lang="en-US" sz="14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400" b="0" dirty="0">
                          <a:solidFill>
                            <a:schemeClr val="tx1"/>
                          </a:solidFill>
                          <a:effectLst/>
                          <a:latin typeface="Arial Narrow" panose="020B0606020202030204" pitchFamily="34" charset="0"/>
                        </a:rPr>
                        <a:t>Justification- What do you intend to achieve with the </a:t>
                      </a:r>
                      <a:r>
                        <a:rPr lang="en-US" sz="1400" b="0" dirty="0" err="1">
                          <a:solidFill>
                            <a:schemeClr val="tx1"/>
                          </a:solidFill>
                          <a:effectLst/>
                          <a:latin typeface="Arial Narrow" panose="020B0606020202030204" pitchFamily="34" charset="0"/>
                        </a:rPr>
                        <a:t>programmes</a:t>
                      </a:r>
                      <a:r>
                        <a:rPr lang="en-US" sz="1400" b="0" dirty="0">
                          <a:solidFill>
                            <a:schemeClr val="tx1"/>
                          </a:solidFill>
                          <a:effectLst/>
                          <a:latin typeface="Arial Narrow" panose="020B0606020202030204" pitchFamily="34" charset="0"/>
                        </a:rPr>
                        <a:t>/projects and how does this link to your objectives?</a:t>
                      </a:r>
                      <a:endParaRPr lang="en-US" sz="14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254792">
                <a:tc>
                  <a:txBody>
                    <a:bodyPr/>
                    <a:lstStyle/>
                    <a:p>
                      <a:pPr marL="0" marR="0" algn="l">
                        <a:lnSpc>
                          <a:spcPct val="115000"/>
                        </a:lnSpc>
                        <a:spcBef>
                          <a:spcPts val="0"/>
                        </a:spcBef>
                        <a:spcAft>
                          <a:spcPts val="0"/>
                        </a:spcAft>
                      </a:pP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600" b="1" dirty="0">
                          <a:solidFill>
                            <a:schemeClr val="tx1"/>
                          </a:solidFill>
                          <a:effectLst/>
                          <a:latin typeface="Arial Narrow" panose="020B0606020202030204" pitchFamily="34" charset="0"/>
                          <a:ea typeface="Calibri"/>
                          <a:cs typeface="Times New Roman"/>
                        </a:rPr>
                        <a:t>Infrastructure</a:t>
                      </a: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600">
                          <a:solidFill>
                            <a:schemeClr val="tx1"/>
                          </a:solidFill>
                          <a:effectLst/>
                          <a:latin typeface="Arial Narrow" panose="020B0606020202030204" pitchFamily="34" charset="0"/>
                          <a:ea typeface="Calibri"/>
                          <a:cs typeface="Times New Roman"/>
                        </a:rPr>
                        <a:t> </a:t>
                      </a:r>
                      <a:endParaRPr lang="en-US" sz="160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600">
                          <a:solidFill>
                            <a:schemeClr val="tx1"/>
                          </a:solidFill>
                          <a:effectLst/>
                          <a:latin typeface="Arial Narrow" panose="020B0606020202030204" pitchFamily="34" charset="0"/>
                          <a:ea typeface="Calibri"/>
                          <a:cs typeface="Times New Roman"/>
                        </a:rPr>
                        <a:t> </a:t>
                      </a:r>
                      <a:endParaRPr lang="en-US" sz="160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600" dirty="0">
                          <a:solidFill>
                            <a:schemeClr val="tx1"/>
                          </a:solidFill>
                          <a:effectLst/>
                          <a:latin typeface="Arial Narrow" panose="020B0606020202030204" pitchFamily="34" charset="0"/>
                          <a:ea typeface="Calibri"/>
                          <a:cs typeface="Times New Roman"/>
                        </a:rPr>
                        <a:t> </a:t>
                      </a: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600">
                          <a:solidFill>
                            <a:schemeClr val="tx1"/>
                          </a:solidFill>
                          <a:effectLst/>
                          <a:latin typeface="Arial Narrow" panose="020B0606020202030204" pitchFamily="34" charset="0"/>
                          <a:ea typeface="Calibri"/>
                          <a:cs typeface="Times New Roman"/>
                        </a:rPr>
                        <a:t> </a:t>
                      </a:r>
                      <a:endParaRPr lang="en-US" sz="160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600" dirty="0">
                          <a:solidFill>
                            <a:schemeClr val="tx1"/>
                          </a:solidFill>
                          <a:effectLst/>
                          <a:latin typeface="Arial Narrow" panose="020B0606020202030204" pitchFamily="34" charset="0"/>
                          <a:ea typeface="Calibri"/>
                          <a:cs typeface="Times New Roman"/>
                        </a:rPr>
                        <a:t> </a:t>
                      </a: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600" dirty="0">
                          <a:solidFill>
                            <a:schemeClr val="tx1"/>
                          </a:solidFill>
                          <a:effectLst/>
                          <a:latin typeface="Arial Narrow" panose="020B0606020202030204" pitchFamily="34" charset="0"/>
                          <a:ea typeface="Calibri"/>
                          <a:cs typeface="Times New Roman"/>
                        </a:rPr>
                        <a:t> </a:t>
                      </a: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600" dirty="0">
                          <a:solidFill>
                            <a:schemeClr val="tx1"/>
                          </a:solidFill>
                          <a:effectLst/>
                          <a:latin typeface="Arial Narrow" panose="020B0606020202030204" pitchFamily="34" charset="0"/>
                          <a:ea typeface="Calibri"/>
                          <a:cs typeface="Times New Roman"/>
                        </a:rPr>
                        <a:t> </a:t>
                      </a: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600">
                          <a:solidFill>
                            <a:schemeClr val="tx1"/>
                          </a:solidFill>
                          <a:effectLst/>
                          <a:latin typeface="Arial Narrow" panose="020B0606020202030204" pitchFamily="34" charset="0"/>
                          <a:ea typeface="Calibri"/>
                          <a:cs typeface="Times New Roman"/>
                        </a:rPr>
                        <a:t> </a:t>
                      </a:r>
                      <a:endParaRPr lang="en-US" sz="160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r h="1007087">
                <a:tc>
                  <a:txBody>
                    <a:bodyPr/>
                    <a:lstStyle/>
                    <a:p>
                      <a:pPr marL="0" marR="0" algn="l">
                        <a:lnSpc>
                          <a:spcPct val="115000"/>
                        </a:lnSpc>
                        <a:spcBef>
                          <a:spcPts val="0"/>
                        </a:spcBef>
                        <a:spcAft>
                          <a:spcPts val="0"/>
                        </a:spcAft>
                      </a:pPr>
                      <a:r>
                        <a:rPr lang="en-US" sz="1600" dirty="0" smtClean="0">
                          <a:solidFill>
                            <a:schemeClr val="tx1"/>
                          </a:solidFill>
                          <a:effectLst/>
                          <a:latin typeface="Arial Narrow" panose="020B0606020202030204" pitchFamily="34" charset="0"/>
                          <a:ea typeface="Calibri"/>
                          <a:cs typeface="Times New Roman"/>
                        </a:rPr>
                        <a:t>8</a:t>
                      </a: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600" b="0" dirty="0" smtClean="0">
                          <a:solidFill>
                            <a:schemeClr val="tx1"/>
                          </a:solidFill>
                          <a:effectLst/>
                          <a:latin typeface="Arial Narrow" panose="020B0606020202030204" pitchFamily="34" charset="0"/>
                          <a:ea typeface="Calibri"/>
                          <a:cs typeface="Times New Roman"/>
                        </a:rPr>
                        <a:t>Support</a:t>
                      </a:r>
                      <a:r>
                        <a:rPr lang="en-US" sz="1600" b="0" baseline="0" dirty="0" smtClean="0">
                          <a:solidFill>
                            <a:schemeClr val="tx1"/>
                          </a:solidFill>
                          <a:effectLst/>
                          <a:latin typeface="Arial Narrow" panose="020B0606020202030204" pitchFamily="34" charset="0"/>
                          <a:ea typeface="Calibri"/>
                          <a:cs typeface="Times New Roman"/>
                        </a:rPr>
                        <a:t> to community self help project(5%)</a:t>
                      </a:r>
                      <a:endParaRPr lang="en-US" sz="1600" b="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600" b="1"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600" b="1"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600" b="0" dirty="0" smtClean="0">
                          <a:solidFill>
                            <a:schemeClr val="tx1"/>
                          </a:solidFill>
                          <a:effectLst/>
                          <a:latin typeface="Arial Narrow" panose="020B0606020202030204" pitchFamily="34" charset="0"/>
                          <a:ea typeface="Calibri"/>
                          <a:cs typeface="Times New Roman"/>
                        </a:rPr>
                        <a:t>205,318.01</a:t>
                      </a:r>
                      <a:endParaRPr lang="en-US" sz="1600" b="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600" b="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600" b="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600" b="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600" b="0" dirty="0" smtClean="0">
                          <a:solidFill>
                            <a:schemeClr val="tx1"/>
                          </a:solidFill>
                          <a:effectLst/>
                          <a:latin typeface="Arial Narrow" panose="020B0606020202030204" pitchFamily="34" charset="0"/>
                          <a:ea typeface="Calibri"/>
                          <a:cs typeface="Times New Roman"/>
                        </a:rPr>
                        <a:t>205,318.01</a:t>
                      </a:r>
                      <a:endParaRPr lang="en-US" sz="1600" b="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600" dirty="0">
                          <a:solidFill>
                            <a:schemeClr val="tx1"/>
                          </a:solidFill>
                          <a:effectLst/>
                          <a:latin typeface="Arial Narrow" panose="020B0606020202030204" pitchFamily="34" charset="0"/>
                          <a:ea typeface="Calibri"/>
                          <a:cs typeface="Times New Roman"/>
                        </a:rPr>
                        <a:t>To ensure effective service delivery through provision of equipment and tools</a:t>
                      </a: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4"/>
                  </a:ext>
                </a:extLst>
              </a:tr>
              <a:tr h="749616">
                <a:tc>
                  <a:txBody>
                    <a:bodyPr/>
                    <a:lstStyle/>
                    <a:p>
                      <a:pPr marL="0" marR="0" algn="l">
                        <a:lnSpc>
                          <a:spcPct val="115000"/>
                        </a:lnSpc>
                        <a:spcBef>
                          <a:spcPts val="0"/>
                        </a:spcBef>
                        <a:spcAft>
                          <a:spcPts val="0"/>
                        </a:spcAft>
                      </a:pPr>
                      <a:r>
                        <a:rPr lang="en-US" sz="1600" dirty="0" smtClean="0">
                          <a:solidFill>
                            <a:schemeClr val="tx1"/>
                          </a:solidFill>
                          <a:effectLst/>
                          <a:latin typeface="Arial Narrow" panose="020B0606020202030204" pitchFamily="34" charset="0"/>
                          <a:ea typeface="Calibri"/>
                          <a:cs typeface="Times New Roman"/>
                        </a:rPr>
                        <a:t>9</a:t>
                      </a: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600" dirty="0" smtClean="0">
                          <a:solidFill>
                            <a:schemeClr val="tx1"/>
                          </a:solidFill>
                          <a:effectLst/>
                          <a:latin typeface="Arial Narrow" panose="020B0606020202030204" pitchFamily="34" charset="0"/>
                          <a:ea typeface="Calibri"/>
                          <a:cs typeface="Times New Roman"/>
                        </a:rPr>
                        <a:t>Renovation</a:t>
                      </a:r>
                      <a:r>
                        <a:rPr lang="en-US" sz="1600" baseline="0" dirty="0" smtClean="0">
                          <a:solidFill>
                            <a:schemeClr val="tx1"/>
                          </a:solidFill>
                          <a:effectLst/>
                          <a:latin typeface="Arial Narrow" panose="020B0606020202030204" pitchFamily="34" charset="0"/>
                          <a:ea typeface="Calibri"/>
                          <a:cs typeface="Times New Roman"/>
                        </a:rPr>
                        <a:t> of assembly properties</a:t>
                      </a: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600" dirty="0" smtClean="0">
                          <a:solidFill>
                            <a:schemeClr val="tx1"/>
                          </a:solidFill>
                          <a:effectLst/>
                          <a:latin typeface="Arial Narrow" panose="020B0606020202030204" pitchFamily="34" charset="0"/>
                          <a:ea typeface="Calibri"/>
                          <a:cs typeface="Times New Roman"/>
                        </a:rPr>
                        <a:t>100,000.00</a:t>
                      </a: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600" dirty="0" smtClean="0">
                          <a:solidFill>
                            <a:schemeClr val="tx1"/>
                          </a:solidFill>
                          <a:effectLst/>
                          <a:latin typeface="Arial Narrow" panose="020B0606020202030204" pitchFamily="34" charset="0"/>
                          <a:ea typeface="Calibri"/>
                          <a:cs typeface="Times New Roman"/>
                        </a:rPr>
                        <a:t>100,000.00</a:t>
                      </a: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600" dirty="0">
                          <a:solidFill>
                            <a:schemeClr val="tx1"/>
                          </a:solidFill>
                          <a:effectLst/>
                          <a:latin typeface="Arial Narrow" panose="020B0606020202030204" pitchFamily="34" charset="0"/>
                          <a:ea typeface="Calibri"/>
                          <a:cs typeface="Times New Roman"/>
                        </a:rPr>
                        <a:t>To house and equip staff to deliver their service </a:t>
                      </a: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5"/>
                  </a:ext>
                </a:extLst>
              </a:tr>
              <a:tr h="749616">
                <a:tc>
                  <a:txBody>
                    <a:bodyPr/>
                    <a:lstStyle/>
                    <a:p>
                      <a:pPr marL="0" marR="0" algn="l">
                        <a:lnSpc>
                          <a:spcPct val="115000"/>
                        </a:lnSpc>
                        <a:spcBef>
                          <a:spcPts val="0"/>
                        </a:spcBef>
                        <a:spcAft>
                          <a:spcPts val="0"/>
                        </a:spcAft>
                      </a:pPr>
                      <a:r>
                        <a:rPr lang="en-US" sz="1600" dirty="0" smtClean="0">
                          <a:solidFill>
                            <a:schemeClr val="tx1"/>
                          </a:solidFill>
                          <a:effectLst/>
                          <a:latin typeface="Arial Narrow" panose="020B0606020202030204" pitchFamily="34" charset="0"/>
                          <a:ea typeface="Calibri"/>
                          <a:cs typeface="Times New Roman"/>
                        </a:rPr>
                        <a:t>10</a:t>
                      </a: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600" dirty="0" smtClean="0">
                          <a:solidFill>
                            <a:schemeClr val="tx1"/>
                          </a:solidFill>
                          <a:effectLst/>
                          <a:latin typeface="Arial Narrow" panose="020B0606020202030204" pitchFamily="34" charset="0"/>
                          <a:ea typeface="Calibri"/>
                          <a:cs typeface="Times New Roman"/>
                        </a:rPr>
                        <a:t>Procurement of electricity poles and accessories</a:t>
                      </a: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600" dirty="0" smtClean="0">
                          <a:solidFill>
                            <a:schemeClr val="tx1"/>
                          </a:solidFill>
                          <a:effectLst/>
                          <a:latin typeface="Arial Narrow" panose="020B0606020202030204" pitchFamily="34" charset="0"/>
                          <a:ea typeface="Calibri"/>
                          <a:cs typeface="Times New Roman"/>
                        </a:rPr>
                        <a:t>100,000.00</a:t>
                      </a: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600" dirty="0" smtClean="0">
                          <a:solidFill>
                            <a:schemeClr val="tx1"/>
                          </a:solidFill>
                          <a:effectLst/>
                          <a:latin typeface="Arial Narrow" panose="020B0606020202030204" pitchFamily="34" charset="0"/>
                          <a:ea typeface="Calibri"/>
                          <a:cs typeface="Times New Roman"/>
                        </a:rPr>
                        <a:t>100,000.00</a:t>
                      </a: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GB" sz="1600" dirty="0" smtClean="0">
                          <a:solidFill>
                            <a:schemeClr val="tx1"/>
                          </a:solidFill>
                          <a:effectLst/>
                          <a:latin typeface="Arial Narrow" panose="020B0606020202030204" pitchFamily="34" charset="0"/>
                          <a:ea typeface="Calibri"/>
                          <a:cs typeface="Times New Roman"/>
                        </a:rPr>
                        <a:t>To provide adequate power to meet electricity needs</a:t>
                      </a:r>
                      <a:endParaRPr lang="en-US" sz="1600" dirty="0" smtClean="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479025418"/>
                  </a:ext>
                </a:extLst>
              </a:tr>
              <a:tr h="1007087">
                <a:tc>
                  <a:txBody>
                    <a:bodyPr/>
                    <a:lstStyle/>
                    <a:p>
                      <a:pPr marL="0" marR="0" algn="l">
                        <a:lnSpc>
                          <a:spcPct val="115000"/>
                        </a:lnSpc>
                        <a:spcBef>
                          <a:spcPts val="0"/>
                        </a:spcBef>
                        <a:spcAft>
                          <a:spcPts val="0"/>
                        </a:spcAft>
                      </a:pPr>
                      <a:r>
                        <a:rPr lang="en-US" sz="1600" dirty="0" smtClean="0">
                          <a:solidFill>
                            <a:schemeClr val="tx1"/>
                          </a:solidFill>
                          <a:effectLst/>
                          <a:latin typeface="Arial Narrow" panose="020B0606020202030204" pitchFamily="34" charset="0"/>
                          <a:ea typeface="Calibri"/>
                          <a:cs typeface="Times New Roman"/>
                        </a:rPr>
                        <a:t>11</a:t>
                      </a: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600" dirty="0" smtClean="0">
                          <a:solidFill>
                            <a:schemeClr val="tx1"/>
                          </a:solidFill>
                          <a:effectLst/>
                          <a:latin typeface="Arial Narrow" panose="020B0606020202030204" pitchFamily="34" charset="0"/>
                          <a:ea typeface="Calibri"/>
                          <a:cs typeface="Times New Roman"/>
                        </a:rPr>
                        <a:t>Rehabilitation of roads in the municipality</a:t>
                      </a: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600" dirty="0" smtClean="0">
                          <a:solidFill>
                            <a:schemeClr val="tx1"/>
                          </a:solidFill>
                          <a:effectLst/>
                          <a:latin typeface="Arial Narrow" panose="020B0606020202030204" pitchFamily="34" charset="0"/>
                          <a:ea typeface="Calibri"/>
                          <a:cs typeface="Times New Roman"/>
                        </a:rPr>
                        <a:t>100,000.00</a:t>
                      </a: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600" dirty="0" smtClean="0">
                          <a:solidFill>
                            <a:schemeClr val="tx1"/>
                          </a:solidFill>
                          <a:effectLst/>
                          <a:latin typeface="Arial Narrow" panose="020B0606020202030204" pitchFamily="34" charset="0"/>
                          <a:ea typeface="Calibri"/>
                          <a:cs typeface="Times New Roman"/>
                        </a:rPr>
                        <a:t>100,000.00</a:t>
                      </a: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600" dirty="0" smtClean="0">
                          <a:solidFill>
                            <a:schemeClr val="tx1"/>
                          </a:solidFill>
                          <a:effectLst/>
                          <a:latin typeface="Arial Narrow" panose="020B0606020202030204" pitchFamily="34" charset="0"/>
                          <a:ea typeface="Calibri"/>
                          <a:cs typeface="Times New Roman"/>
                        </a:rPr>
                        <a:t>To</a:t>
                      </a:r>
                      <a:r>
                        <a:rPr lang="en-US" sz="1600" baseline="0" dirty="0" smtClean="0">
                          <a:solidFill>
                            <a:schemeClr val="tx1"/>
                          </a:solidFill>
                          <a:effectLst/>
                          <a:latin typeface="Arial Narrow" panose="020B0606020202030204" pitchFamily="34" charset="0"/>
                          <a:ea typeface="Calibri"/>
                          <a:cs typeface="Times New Roman"/>
                        </a:rPr>
                        <a:t> make the roads </a:t>
                      </a:r>
                      <a:r>
                        <a:rPr lang="en-US" sz="1600" baseline="0" dirty="0" err="1" smtClean="0">
                          <a:solidFill>
                            <a:schemeClr val="tx1"/>
                          </a:solidFill>
                          <a:effectLst/>
                          <a:latin typeface="Arial Narrow" panose="020B0606020202030204" pitchFamily="34" charset="0"/>
                          <a:ea typeface="Calibri"/>
                          <a:cs typeface="Times New Roman"/>
                        </a:rPr>
                        <a:t>motorable</a:t>
                      </a:r>
                      <a:r>
                        <a:rPr lang="en-US" sz="1600" baseline="0" dirty="0" smtClean="0">
                          <a:solidFill>
                            <a:schemeClr val="tx1"/>
                          </a:solidFill>
                          <a:effectLst/>
                          <a:latin typeface="Arial Narrow" panose="020B0606020202030204" pitchFamily="34" charset="0"/>
                          <a:ea typeface="Calibri"/>
                          <a:cs typeface="Times New Roman"/>
                        </a:rPr>
                        <a:t> for easy conveyance of goods</a:t>
                      </a: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2485500463"/>
                  </a:ext>
                </a:extLst>
              </a:tr>
              <a:tr h="867962">
                <a:tc>
                  <a:txBody>
                    <a:bodyPr/>
                    <a:lstStyle/>
                    <a:p>
                      <a:pPr marL="0" marR="0" algn="l">
                        <a:lnSpc>
                          <a:spcPct val="115000"/>
                        </a:lnSpc>
                        <a:spcBef>
                          <a:spcPts val="0"/>
                        </a:spcBef>
                        <a:spcAft>
                          <a:spcPts val="0"/>
                        </a:spcAft>
                      </a:pPr>
                      <a:r>
                        <a:rPr lang="en-US" sz="1600" dirty="0" smtClean="0">
                          <a:solidFill>
                            <a:schemeClr val="tx1"/>
                          </a:solidFill>
                          <a:effectLst/>
                          <a:latin typeface="Arial Narrow" panose="020B0606020202030204" pitchFamily="34" charset="0"/>
                          <a:ea typeface="Calibri"/>
                          <a:cs typeface="Times New Roman"/>
                        </a:rPr>
                        <a:t>12</a:t>
                      </a: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600" dirty="0" smtClean="0">
                          <a:solidFill>
                            <a:schemeClr val="tx1"/>
                          </a:solidFill>
                          <a:effectLst/>
                          <a:latin typeface="Arial Narrow" panose="020B0606020202030204" pitchFamily="34" charset="0"/>
                          <a:ea typeface="Calibri"/>
                          <a:cs typeface="Times New Roman"/>
                        </a:rPr>
                        <a:t>Construction</a:t>
                      </a:r>
                      <a:r>
                        <a:rPr lang="en-US" sz="1600" baseline="0" dirty="0" smtClean="0">
                          <a:solidFill>
                            <a:schemeClr val="tx1"/>
                          </a:solidFill>
                          <a:effectLst/>
                          <a:latin typeface="Arial Narrow" panose="020B0606020202030204" pitchFamily="34" charset="0"/>
                          <a:ea typeface="Calibri"/>
                          <a:cs typeface="Times New Roman"/>
                        </a:rPr>
                        <a:t> and mechanization of 4 No borehole</a:t>
                      </a: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600" dirty="0" smtClean="0">
                          <a:solidFill>
                            <a:schemeClr val="tx1"/>
                          </a:solidFill>
                          <a:effectLst/>
                          <a:latin typeface="Arial Narrow" panose="020B0606020202030204" pitchFamily="34" charset="0"/>
                          <a:ea typeface="Calibri"/>
                          <a:cs typeface="Times New Roman"/>
                        </a:rPr>
                        <a:t>151,000.00</a:t>
                      </a: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600" dirty="0" smtClean="0">
                          <a:solidFill>
                            <a:schemeClr val="tx1"/>
                          </a:solidFill>
                          <a:effectLst/>
                          <a:latin typeface="Arial Narrow" panose="020B0606020202030204" pitchFamily="34" charset="0"/>
                          <a:ea typeface="Calibri"/>
                          <a:cs typeface="Times New Roman"/>
                        </a:rPr>
                        <a:t>151,000.00</a:t>
                      </a: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GB" sz="1600" dirty="0" smtClean="0">
                          <a:solidFill>
                            <a:schemeClr val="tx1"/>
                          </a:solidFill>
                          <a:effectLst/>
                          <a:latin typeface="Arial Narrow" panose="020B0606020202030204" pitchFamily="34" charset="0"/>
                          <a:ea typeface="Calibri"/>
                          <a:cs typeface="Times New Roman"/>
                        </a:rPr>
                        <a:t>To provide portable</a:t>
                      </a:r>
                      <a:r>
                        <a:rPr lang="en-GB" sz="1600" baseline="0" dirty="0" smtClean="0">
                          <a:solidFill>
                            <a:schemeClr val="tx1"/>
                          </a:solidFill>
                          <a:effectLst/>
                          <a:latin typeface="Arial Narrow" panose="020B0606020202030204" pitchFamily="34" charset="0"/>
                          <a:ea typeface="Calibri"/>
                          <a:cs typeface="Times New Roman"/>
                        </a:rPr>
                        <a:t> water for these communities</a:t>
                      </a:r>
                      <a:endParaRPr lang="en-US" sz="1600" dirty="0" smtClean="0">
                        <a:solidFill>
                          <a:schemeClr val="tx1"/>
                        </a:solidFill>
                        <a:effectLst/>
                        <a:latin typeface="Arial Narrow" panose="020B0606020202030204" pitchFamily="34" charset="0"/>
                        <a:ea typeface="Calibri"/>
                        <a:cs typeface="Times New Roman"/>
                      </a:endParaRPr>
                    </a:p>
                    <a:p>
                      <a:pPr marL="0" marR="0" algn="l">
                        <a:lnSpc>
                          <a:spcPct val="115000"/>
                        </a:lnSpc>
                        <a:spcBef>
                          <a:spcPts val="0"/>
                        </a:spcBef>
                        <a:spcAft>
                          <a:spcPts val="0"/>
                        </a:spcAft>
                      </a:pPr>
                      <a:endParaRPr lang="en-US" sz="16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3" name="Slide Number Placeholder 2"/>
          <p:cNvSpPr>
            <a:spLocks noGrp="1"/>
          </p:cNvSpPr>
          <p:nvPr>
            <p:ph type="sldNum" sz="quarter" idx="12"/>
          </p:nvPr>
        </p:nvSpPr>
        <p:spPr/>
        <p:txBody>
          <a:bodyPr/>
          <a:lstStyle/>
          <a:p>
            <a:fld id="{571CD3C2-A472-4BA3-88D7-833F7D0C5725}" type="slidenum">
              <a:rPr lang="en-US" smtClean="0"/>
              <a:t>52</a:t>
            </a:fld>
            <a:endParaRPr lang="en-US"/>
          </a:p>
        </p:txBody>
      </p:sp>
    </p:spTree>
    <p:extLst>
      <p:ext uri="{BB962C8B-B14F-4D97-AF65-F5344CB8AC3E}">
        <p14:creationId xmlns:p14="http://schemas.microsoft.com/office/powerpoint/2010/main" val="3164370081"/>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704097118"/>
              </p:ext>
            </p:extLst>
          </p:nvPr>
        </p:nvGraphicFramePr>
        <p:xfrm>
          <a:off x="76201" y="408636"/>
          <a:ext cx="8991599" cy="6376699"/>
        </p:xfrm>
        <a:graphic>
          <a:graphicData uri="http://schemas.openxmlformats.org/drawingml/2006/table">
            <a:tbl>
              <a:tblPr firstRow="1" firstCol="1" bandRow="1">
                <a:tableStyleId>{5C22544A-7EE6-4342-B048-85BDC9FD1C3A}</a:tableStyleId>
              </a:tblPr>
              <a:tblGrid>
                <a:gridCol w="448730"/>
                <a:gridCol w="1508842">
                  <a:extLst>
                    <a:ext uri="{9D8B030D-6E8A-4147-A177-3AD203B41FA5}">
                      <a16:colId xmlns="" xmlns:a16="http://schemas.microsoft.com/office/drawing/2014/main" val="20000"/>
                    </a:ext>
                  </a:extLst>
                </a:gridCol>
                <a:gridCol w="699134">
                  <a:extLst>
                    <a:ext uri="{9D8B030D-6E8A-4147-A177-3AD203B41FA5}">
                      <a16:colId xmlns="" xmlns:a16="http://schemas.microsoft.com/office/drawing/2014/main" val="20001"/>
                    </a:ext>
                  </a:extLst>
                </a:gridCol>
                <a:gridCol w="484405">
                  <a:extLst>
                    <a:ext uri="{9D8B030D-6E8A-4147-A177-3AD203B41FA5}">
                      <a16:colId xmlns="" xmlns:a16="http://schemas.microsoft.com/office/drawing/2014/main" val="20002"/>
                    </a:ext>
                  </a:extLst>
                </a:gridCol>
                <a:gridCol w="1002843">
                  <a:extLst>
                    <a:ext uri="{9D8B030D-6E8A-4147-A177-3AD203B41FA5}">
                      <a16:colId xmlns="" xmlns:a16="http://schemas.microsoft.com/office/drawing/2014/main" val="20003"/>
                    </a:ext>
                  </a:extLst>
                </a:gridCol>
                <a:gridCol w="642500">
                  <a:extLst>
                    <a:ext uri="{9D8B030D-6E8A-4147-A177-3AD203B41FA5}">
                      <a16:colId xmlns="" xmlns:a16="http://schemas.microsoft.com/office/drawing/2014/main" val="20004"/>
                    </a:ext>
                  </a:extLst>
                </a:gridCol>
                <a:gridCol w="526956">
                  <a:extLst>
                    <a:ext uri="{9D8B030D-6E8A-4147-A177-3AD203B41FA5}">
                      <a16:colId xmlns="" xmlns:a16="http://schemas.microsoft.com/office/drawing/2014/main" val="20005"/>
                    </a:ext>
                  </a:extLst>
                </a:gridCol>
                <a:gridCol w="605477">
                  <a:extLst>
                    <a:ext uri="{9D8B030D-6E8A-4147-A177-3AD203B41FA5}">
                      <a16:colId xmlns="" xmlns:a16="http://schemas.microsoft.com/office/drawing/2014/main" val="20006"/>
                    </a:ext>
                  </a:extLst>
                </a:gridCol>
                <a:gridCol w="846875">
                  <a:extLst>
                    <a:ext uri="{9D8B030D-6E8A-4147-A177-3AD203B41FA5}">
                      <a16:colId xmlns="" xmlns:a16="http://schemas.microsoft.com/office/drawing/2014/main" val="20007"/>
                    </a:ext>
                  </a:extLst>
                </a:gridCol>
                <a:gridCol w="2225837">
                  <a:extLst>
                    <a:ext uri="{9D8B030D-6E8A-4147-A177-3AD203B41FA5}">
                      <a16:colId xmlns="" xmlns:a16="http://schemas.microsoft.com/office/drawing/2014/main" val="20008"/>
                    </a:ext>
                  </a:extLst>
                </a:gridCol>
              </a:tblGrid>
              <a:tr h="423473">
                <a:tc gridSpan="10">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800" b="1" dirty="0" smtClean="0">
                          <a:solidFill>
                            <a:srgbClr val="FF0000"/>
                          </a:solidFill>
                          <a:effectLst>
                            <a:outerShdw blurRad="38100" dist="38100" dir="2700000" algn="tl">
                              <a:srgbClr val="000000">
                                <a:alpha val="43137"/>
                              </a:srgbClr>
                            </a:outerShdw>
                          </a:effectLst>
                          <a:latin typeface="Arial Narrow" panose="020B0606020202030204" pitchFamily="34" charset="0"/>
                          <a:ea typeface="Calibri"/>
                          <a:cs typeface="Times New Roman"/>
                        </a:rPr>
                        <a:t>PROJECTS FOR 2019</a:t>
                      </a:r>
                      <a:r>
                        <a:rPr lang="en-US" sz="1800" b="1" baseline="0" dirty="0" smtClean="0">
                          <a:solidFill>
                            <a:srgbClr val="FF0000"/>
                          </a:solidFill>
                          <a:effectLst>
                            <a:outerShdw blurRad="38100" dist="38100" dir="2700000" algn="tl">
                              <a:srgbClr val="000000">
                                <a:alpha val="43137"/>
                              </a:srgbClr>
                            </a:outerShdw>
                          </a:effectLst>
                          <a:latin typeface="Arial Narrow" panose="020B0606020202030204" pitchFamily="34" charset="0"/>
                          <a:ea typeface="Calibri"/>
                          <a:cs typeface="Times New Roman"/>
                        </a:rPr>
                        <a:t> </a:t>
                      </a:r>
                      <a:r>
                        <a:rPr lang="en-US" sz="1800" b="1" dirty="0" smtClean="0">
                          <a:solidFill>
                            <a:srgbClr val="FF0000"/>
                          </a:solidFill>
                          <a:effectLst>
                            <a:outerShdw blurRad="38100" dist="38100" dir="2700000" algn="tl">
                              <a:srgbClr val="000000">
                                <a:alpha val="43137"/>
                              </a:srgbClr>
                            </a:outerShdw>
                          </a:effectLst>
                          <a:latin typeface="Arial Narrow" panose="020B0606020202030204" pitchFamily="34" charset="0"/>
                          <a:ea typeface="Calibri"/>
                          <a:cs typeface="Times New Roman"/>
                        </a:rPr>
                        <a:t>AND CORRESPONDING COST AND JUSTIFICATION </a:t>
                      </a: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295811">
                <a:tc>
                  <a:txBody>
                    <a:bodyPr/>
                    <a:lstStyle/>
                    <a:p>
                      <a:pPr marL="0" marR="0" algn="l">
                        <a:lnSpc>
                          <a:spcPct val="115000"/>
                        </a:lnSpc>
                        <a:spcBef>
                          <a:spcPts val="0"/>
                        </a:spcBef>
                        <a:spcAft>
                          <a:spcPts val="0"/>
                        </a:spcAft>
                      </a:pPr>
                      <a:r>
                        <a:rPr lang="en-US" sz="1500" b="0" dirty="0" smtClean="0">
                          <a:solidFill>
                            <a:schemeClr val="tx1"/>
                          </a:solidFill>
                          <a:effectLst/>
                          <a:latin typeface="Arial Narrow" panose="020B0606020202030204" pitchFamily="34" charset="0"/>
                          <a:ea typeface="Calibri"/>
                          <a:cs typeface="Times New Roman"/>
                        </a:rPr>
                        <a:t>S/N</a:t>
                      </a:r>
                      <a:endParaRPr lang="en-US" sz="15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500" b="0" dirty="0">
                          <a:solidFill>
                            <a:schemeClr val="tx1"/>
                          </a:solidFill>
                          <a:effectLst/>
                          <a:latin typeface="Arial Narrow" panose="020B0606020202030204" pitchFamily="34" charset="0"/>
                        </a:rPr>
                        <a:t>List all </a:t>
                      </a:r>
                    </a:p>
                    <a:p>
                      <a:pPr marL="0" marR="0" algn="l">
                        <a:lnSpc>
                          <a:spcPct val="115000"/>
                        </a:lnSpc>
                        <a:spcBef>
                          <a:spcPts val="0"/>
                        </a:spcBef>
                        <a:spcAft>
                          <a:spcPts val="0"/>
                        </a:spcAft>
                      </a:pPr>
                      <a:r>
                        <a:rPr lang="en-US" sz="1500" b="0" dirty="0">
                          <a:solidFill>
                            <a:schemeClr val="tx1"/>
                          </a:solidFill>
                          <a:effectLst/>
                          <a:latin typeface="Arial Narrow" panose="020B0606020202030204" pitchFamily="34" charset="0"/>
                        </a:rPr>
                        <a:t>Projects</a:t>
                      </a:r>
                      <a:endParaRPr lang="en-US" sz="15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500" b="0" dirty="0" err="1">
                          <a:solidFill>
                            <a:schemeClr val="tx1"/>
                          </a:solidFill>
                          <a:effectLst/>
                          <a:latin typeface="Arial Narrow" panose="020B0606020202030204" pitchFamily="34" charset="0"/>
                        </a:rPr>
                        <a:t>IGF</a:t>
                      </a:r>
                      <a:r>
                        <a:rPr lang="en-US" sz="1500" b="0" dirty="0">
                          <a:solidFill>
                            <a:schemeClr val="tx1"/>
                          </a:solidFill>
                          <a:effectLst/>
                          <a:latin typeface="Arial Narrow" panose="020B0606020202030204" pitchFamily="34" charset="0"/>
                        </a:rPr>
                        <a:t> (</a:t>
                      </a:r>
                      <a:r>
                        <a:rPr lang="en-US" sz="1500" b="0" dirty="0" err="1">
                          <a:solidFill>
                            <a:schemeClr val="tx1"/>
                          </a:solidFill>
                          <a:effectLst/>
                          <a:latin typeface="Arial Narrow" panose="020B0606020202030204" pitchFamily="34" charset="0"/>
                        </a:rPr>
                        <a:t>GHc</a:t>
                      </a:r>
                      <a:r>
                        <a:rPr lang="en-US" sz="1500" b="0" dirty="0">
                          <a:solidFill>
                            <a:schemeClr val="tx1"/>
                          </a:solidFill>
                          <a:effectLst/>
                          <a:latin typeface="Arial Narrow" panose="020B0606020202030204" pitchFamily="34" charset="0"/>
                        </a:rPr>
                        <a:t>)</a:t>
                      </a:r>
                      <a:endParaRPr lang="en-US" sz="15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500" b="0" dirty="0">
                          <a:solidFill>
                            <a:schemeClr val="tx1"/>
                          </a:solidFill>
                          <a:effectLst/>
                          <a:latin typeface="Arial Narrow" panose="020B0606020202030204" pitchFamily="34" charset="0"/>
                        </a:rPr>
                        <a:t>GOG (</a:t>
                      </a:r>
                      <a:r>
                        <a:rPr lang="en-US" sz="1500" b="0" dirty="0" err="1">
                          <a:solidFill>
                            <a:schemeClr val="tx1"/>
                          </a:solidFill>
                          <a:effectLst/>
                          <a:latin typeface="Arial Narrow" panose="020B0606020202030204" pitchFamily="34" charset="0"/>
                        </a:rPr>
                        <a:t>GHc</a:t>
                      </a:r>
                      <a:r>
                        <a:rPr lang="en-US" sz="1500" b="0" dirty="0">
                          <a:solidFill>
                            <a:schemeClr val="tx1"/>
                          </a:solidFill>
                          <a:effectLst/>
                          <a:latin typeface="Arial Narrow" panose="020B0606020202030204" pitchFamily="34" charset="0"/>
                        </a:rPr>
                        <a:t>)</a:t>
                      </a:r>
                      <a:endParaRPr lang="en-US" sz="15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500" b="0" dirty="0" err="1">
                          <a:solidFill>
                            <a:schemeClr val="tx1"/>
                          </a:solidFill>
                          <a:effectLst/>
                          <a:latin typeface="Arial Narrow" panose="020B0606020202030204" pitchFamily="34" charset="0"/>
                        </a:rPr>
                        <a:t>DACF</a:t>
                      </a:r>
                      <a:r>
                        <a:rPr lang="en-US" sz="1500" b="0" dirty="0">
                          <a:solidFill>
                            <a:schemeClr val="tx1"/>
                          </a:solidFill>
                          <a:effectLst/>
                          <a:latin typeface="Arial Narrow" panose="020B0606020202030204" pitchFamily="34" charset="0"/>
                        </a:rPr>
                        <a:t> (</a:t>
                      </a:r>
                      <a:r>
                        <a:rPr lang="en-US" sz="1500" b="0" dirty="0" err="1">
                          <a:solidFill>
                            <a:schemeClr val="tx1"/>
                          </a:solidFill>
                          <a:effectLst/>
                          <a:latin typeface="Arial Narrow" panose="020B0606020202030204" pitchFamily="34" charset="0"/>
                        </a:rPr>
                        <a:t>GHc</a:t>
                      </a:r>
                      <a:r>
                        <a:rPr lang="en-US" sz="1500" b="0" dirty="0">
                          <a:solidFill>
                            <a:schemeClr val="tx1"/>
                          </a:solidFill>
                          <a:effectLst/>
                          <a:latin typeface="Arial Narrow" panose="020B0606020202030204" pitchFamily="34" charset="0"/>
                        </a:rPr>
                        <a:t>)</a:t>
                      </a:r>
                      <a:endParaRPr lang="en-US" sz="15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500" b="0" dirty="0">
                          <a:solidFill>
                            <a:schemeClr val="tx1"/>
                          </a:solidFill>
                          <a:effectLst/>
                          <a:latin typeface="Arial Narrow" panose="020B0606020202030204" pitchFamily="34" charset="0"/>
                        </a:rPr>
                        <a:t>DDF (</a:t>
                      </a:r>
                      <a:r>
                        <a:rPr lang="en-US" sz="1500" b="0" dirty="0" err="1">
                          <a:solidFill>
                            <a:schemeClr val="tx1"/>
                          </a:solidFill>
                          <a:effectLst/>
                          <a:latin typeface="Arial Narrow" panose="020B0606020202030204" pitchFamily="34" charset="0"/>
                        </a:rPr>
                        <a:t>GHc</a:t>
                      </a:r>
                      <a:r>
                        <a:rPr lang="en-US" sz="1500" b="0" dirty="0">
                          <a:solidFill>
                            <a:schemeClr val="tx1"/>
                          </a:solidFill>
                          <a:effectLst/>
                          <a:latin typeface="Arial Narrow" panose="020B0606020202030204" pitchFamily="34" charset="0"/>
                        </a:rPr>
                        <a:t>)</a:t>
                      </a:r>
                      <a:endParaRPr lang="en-US" sz="15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500" b="0" dirty="0" err="1">
                          <a:solidFill>
                            <a:schemeClr val="tx1"/>
                          </a:solidFill>
                          <a:effectLst/>
                          <a:latin typeface="Arial Narrow" panose="020B0606020202030204" pitchFamily="34" charset="0"/>
                        </a:rPr>
                        <a:t>UDG</a:t>
                      </a:r>
                      <a:r>
                        <a:rPr lang="en-US" sz="1500" b="0" dirty="0">
                          <a:solidFill>
                            <a:schemeClr val="tx1"/>
                          </a:solidFill>
                          <a:effectLst/>
                          <a:latin typeface="Arial Narrow" panose="020B0606020202030204" pitchFamily="34" charset="0"/>
                        </a:rPr>
                        <a:t> (</a:t>
                      </a:r>
                      <a:r>
                        <a:rPr lang="en-US" sz="1500" b="0" dirty="0" err="1">
                          <a:solidFill>
                            <a:schemeClr val="tx1"/>
                          </a:solidFill>
                          <a:effectLst/>
                          <a:latin typeface="Arial Narrow" panose="020B0606020202030204" pitchFamily="34" charset="0"/>
                        </a:rPr>
                        <a:t>GHc</a:t>
                      </a:r>
                      <a:r>
                        <a:rPr lang="en-US" sz="1500" b="0" dirty="0">
                          <a:solidFill>
                            <a:schemeClr val="tx1"/>
                          </a:solidFill>
                          <a:effectLst/>
                          <a:latin typeface="Arial Narrow" panose="020B0606020202030204" pitchFamily="34" charset="0"/>
                        </a:rPr>
                        <a:t>)</a:t>
                      </a:r>
                      <a:endParaRPr lang="en-US" sz="15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500" b="0" dirty="0">
                          <a:solidFill>
                            <a:schemeClr val="tx1"/>
                          </a:solidFill>
                          <a:effectLst/>
                          <a:latin typeface="Arial Narrow" panose="020B0606020202030204" pitchFamily="34" charset="0"/>
                        </a:rPr>
                        <a:t>Other Donor (</a:t>
                      </a:r>
                      <a:r>
                        <a:rPr lang="en-US" sz="1500" b="0" dirty="0" err="1">
                          <a:solidFill>
                            <a:schemeClr val="tx1"/>
                          </a:solidFill>
                          <a:effectLst/>
                          <a:latin typeface="Arial Narrow" panose="020B0606020202030204" pitchFamily="34" charset="0"/>
                        </a:rPr>
                        <a:t>GHc</a:t>
                      </a:r>
                      <a:r>
                        <a:rPr lang="en-US" sz="1500" b="0" dirty="0">
                          <a:solidFill>
                            <a:schemeClr val="tx1"/>
                          </a:solidFill>
                          <a:effectLst/>
                          <a:latin typeface="Arial Narrow" panose="020B0606020202030204" pitchFamily="34" charset="0"/>
                        </a:rPr>
                        <a:t>)</a:t>
                      </a:r>
                      <a:endParaRPr lang="en-US" sz="15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500" b="0" dirty="0">
                          <a:solidFill>
                            <a:schemeClr val="tx1"/>
                          </a:solidFill>
                          <a:effectLst/>
                          <a:latin typeface="Arial Narrow" panose="020B0606020202030204" pitchFamily="34" charset="0"/>
                        </a:rPr>
                        <a:t>Total Budget (</a:t>
                      </a:r>
                      <a:r>
                        <a:rPr lang="en-US" sz="1500" b="0" dirty="0" err="1">
                          <a:solidFill>
                            <a:schemeClr val="tx1"/>
                          </a:solidFill>
                          <a:effectLst/>
                          <a:latin typeface="Arial Narrow" panose="020B0606020202030204" pitchFamily="34" charset="0"/>
                        </a:rPr>
                        <a:t>GHc</a:t>
                      </a:r>
                      <a:r>
                        <a:rPr lang="en-US" sz="1500" b="0" dirty="0">
                          <a:solidFill>
                            <a:schemeClr val="tx1"/>
                          </a:solidFill>
                          <a:effectLst/>
                          <a:latin typeface="Arial Narrow" panose="020B0606020202030204" pitchFamily="34" charset="0"/>
                        </a:rPr>
                        <a:t>)</a:t>
                      </a:r>
                      <a:endParaRPr lang="en-US" sz="15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500" b="0" dirty="0">
                          <a:solidFill>
                            <a:schemeClr val="tx1"/>
                          </a:solidFill>
                          <a:effectLst/>
                          <a:latin typeface="Arial Narrow" panose="020B0606020202030204" pitchFamily="34" charset="0"/>
                        </a:rPr>
                        <a:t>Justification- What do you intend to achieve with the </a:t>
                      </a:r>
                      <a:r>
                        <a:rPr lang="en-US" sz="1500" b="0" dirty="0" err="1">
                          <a:solidFill>
                            <a:schemeClr val="tx1"/>
                          </a:solidFill>
                          <a:effectLst/>
                          <a:latin typeface="Arial Narrow" panose="020B0606020202030204" pitchFamily="34" charset="0"/>
                        </a:rPr>
                        <a:t>programmes</a:t>
                      </a:r>
                      <a:r>
                        <a:rPr lang="en-US" sz="1500" b="0" dirty="0">
                          <a:solidFill>
                            <a:schemeClr val="tx1"/>
                          </a:solidFill>
                          <a:effectLst/>
                          <a:latin typeface="Arial Narrow" panose="020B0606020202030204" pitchFamily="34" charset="0"/>
                        </a:rPr>
                        <a:t>/projects and how does this link to your objectives?</a:t>
                      </a:r>
                      <a:endParaRPr lang="en-US" sz="15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525836">
                <a:tc>
                  <a:txBody>
                    <a:bodyPr/>
                    <a:lstStyle/>
                    <a:p>
                      <a:pPr marL="0" marR="0" algn="l">
                        <a:lnSpc>
                          <a:spcPct val="115000"/>
                        </a:lnSpc>
                        <a:spcBef>
                          <a:spcPts val="0"/>
                        </a:spcBef>
                        <a:spcAft>
                          <a:spcPts val="0"/>
                        </a:spcAft>
                      </a:pP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500" b="1" dirty="0">
                          <a:solidFill>
                            <a:schemeClr val="tx1"/>
                          </a:solidFill>
                          <a:effectLst/>
                          <a:latin typeface="Arial Narrow" panose="020B0606020202030204" pitchFamily="34" charset="0"/>
                          <a:ea typeface="Calibri"/>
                          <a:cs typeface="Times New Roman"/>
                        </a:rPr>
                        <a:t>Economic</a:t>
                      </a: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500" dirty="0">
                          <a:solidFill>
                            <a:schemeClr val="tx1"/>
                          </a:solidFill>
                          <a:effectLst/>
                          <a:latin typeface="Arial Narrow" panose="020B0606020202030204" pitchFamily="34" charset="0"/>
                          <a:ea typeface="Calibri"/>
                          <a:cs typeface="Times New Roman"/>
                        </a:rPr>
                        <a:t> </a:t>
                      </a: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500" dirty="0">
                          <a:solidFill>
                            <a:schemeClr val="tx1"/>
                          </a:solidFill>
                          <a:effectLst/>
                          <a:latin typeface="Arial Narrow" panose="020B0606020202030204" pitchFamily="34" charset="0"/>
                          <a:ea typeface="Calibri"/>
                          <a:cs typeface="Times New Roman"/>
                        </a:rPr>
                        <a:t> </a:t>
                      </a: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500">
                          <a:solidFill>
                            <a:schemeClr val="tx1"/>
                          </a:solidFill>
                          <a:effectLst/>
                          <a:latin typeface="Arial Narrow" panose="020B0606020202030204" pitchFamily="34" charset="0"/>
                          <a:ea typeface="Calibri"/>
                          <a:cs typeface="Times New Roman"/>
                        </a:rPr>
                        <a:t> </a:t>
                      </a:r>
                      <a:endParaRPr lang="en-US" sz="150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500">
                          <a:solidFill>
                            <a:schemeClr val="tx1"/>
                          </a:solidFill>
                          <a:effectLst/>
                          <a:latin typeface="Arial Narrow" panose="020B0606020202030204" pitchFamily="34" charset="0"/>
                          <a:ea typeface="Calibri"/>
                          <a:cs typeface="Times New Roman"/>
                        </a:rPr>
                        <a:t> </a:t>
                      </a:r>
                      <a:endParaRPr lang="en-US" sz="150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500" dirty="0">
                          <a:solidFill>
                            <a:schemeClr val="tx1"/>
                          </a:solidFill>
                          <a:effectLst/>
                          <a:latin typeface="Arial Narrow" panose="020B0606020202030204" pitchFamily="34" charset="0"/>
                          <a:ea typeface="Calibri"/>
                          <a:cs typeface="Times New Roman"/>
                        </a:rPr>
                        <a:t> </a:t>
                      </a: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500" dirty="0">
                          <a:solidFill>
                            <a:schemeClr val="tx1"/>
                          </a:solidFill>
                          <a:effectLst/>
                          <a:latin typeface="Arial Narrow" panose="020B0606020202030204" pitchFamily="34" charset="0"/>
                          <a:ea typeface="Calibri"/>
                          <a:cs typeface="Times New Roman"/>
                        </a:rPr>
                        <a:t> </a:t>
                      </a: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500" dirty="0">
                          <a:solidFill>
                            <a:schemeClr val="tx1"/>
                          </a:solidFill>
                          <a:effectLst/>
                          <a:latin typeface="Arial Narrow" panose="020B0606020202030204" pitchFamily="34" charset="0"/>
                          <a:ea typeface="Calibri"/>
                          <a:cs typeface="Times New Roman"/>
                        </a:rPr>
                        <a:t> </a:t>
                      </a: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GB" sz="1500" dirty="0">
                          <a:solidFill>
                            <a:schemeClr val="tx1"/>
                          </a:solidFill>
                          <a:effectLst/>
                          <a:latin typeface="Arial Narrow" panose="020B0606020202030204" pitchFamily="34" charset="0"/>
                          <a:ea typeface="Calibri"/>
                          <a:cs typeface="Times New Roman"/>
                        </a:rPr>
                        <a:t> </a:t>
                      </a: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923970">
                <a:tc>
                  <a:txBody>
                    <a:bodyPr/>
                    <a:lstStyle/>
                    <a:p>
                      <a:pPr marL="0" marR="0" algn="l">
                        <a:lnSpc>
                          <a:spcPct val="115000"/>
                        </a:lnSpc>
                        <a:spcBef>
                          <a:spcPts val="0"/>
                        </a:spcBef>
                        <a:spcAft>
                          <a:spcPts val="0"/>
                        </a:spcAft>
                      </a:pPr>
                      <a:r>
                        <a:rPr lang="en-US" sz="1500" dirty="0" smtClean="0">
                          <a:solidFill>
                            <a:schemeClr val="tx1"/>
                          </a:solidFill>
                          <a:effectLst/>
                          <a:latin typeface="Arial Narrow" panose="020B0606020202030204" pitchFamily="34" charset="0"/>
                          <a:ea typeface="Calibri"/>
                          <a:cs typeface="Times New Roman"/>
                        </a:rPr>
                        <a:t>12</a:t>
                      </a: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500" dirty="0" smtClean="0">
                          <a:solidFill>
                            <a:schemeClr val="tx1"/>
                          </a:solidFill>
                          <a:effectLst/>
                          <a:latin typeface="Arial Narrow" panose="020B0606020202030204" pitchFamily="34" charset="0"/>
                          <a:ea typeface="Calibri"/>
                          <a:cs typeface="Times New Roman"/>
                        </a:rPr>
                        <a:t>Implementation of one district one factory</a:t>
                      </a: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500" dirty="0" smtClean="0">
                          <a:solidFill>
                            <a:schemeClr val="tx1"/>
                          </a:solidFill>
                          <a:effectLst/>
                          <a:latin typeface="Arial Narrow" panose="020B0606020202030204" pitchFamily="34" charset="0"/>
                          <a:ea typeface="Calibri"/>
                          <a:cs typeface="Times New Roman"/>
                        </a:rPr>
                        <a:t>100,000.00</a:t>
                      </a: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500" dirty="0" smtClean="0">
                          <a:solidFill>
                            <a:schemeClr val="tx1"/>
                          </a:solidFill>
                          <a:effectLst/>
                          <a:latin typeface="Arial Narrow" panose="020B0606020202030204" pitchFamily="34" charset="0"/>
                          <a:ea typeface="Calibri"/>
                          <a:cs typeface="Times New Roman"/>
                        </a:rPr>
                        <a:t>100,000.00</a:t>
                      </a: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GB" sz="1500" dirty="0" smtClean="0">
                          <a:solidFill>
                            <a:schemeClr val="tx1"/>
                          </a:solidFill>
                          <a:effectLst/>
                          <a:latin typeface="Arial Narrow" panose="020B0606020202030204" pitchFamily="34" charset="0"/>
                          <a:ea typeface="Calibri"/>
                          <a:cs typeface="Times New Roman"/>
                        </a:rPr>
                        <a:t>To promote</a:t>
                      </a:r>
                      <a:r>
                        <a:rPr lang="en-GB" sz="1500" baseline="0" dirty="0" smtClean="0">
                          <a:solidFill>
                            <a:schemeClr val="tx1"/>
                          </a:solidFill>
                          <a:effectLst/>
                          <a:latin typeface="Arial Narrow" panose="020B0606020202030204" pitchFamily="34" charset="0"/>
                          <a:ea typeface="Calibri"/>
                          <a:cs typeface="Times New Roman"/>
                        </a:rPr>
                        <a:t> commercial activities and improve revenue generation</a:t>
                      </a:r>
                      <a:endParaRPr lang="en-US" sz="1500" dirty="0" smtClean="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r h="1036649">
                <a:tc>
                  <a:txBody>
                    <a:bodyPr/>
                    <a:lstStyle/>
                    <a:p>
                      <a:pPr marL="0" marR="0" algn="l">
                        <a:lnSpc>
                          <a:spcPct val="115000"/>
                        </a:lnSpc>
                        <a:spcBef>
                          <a:spcPts val="0"/>
                        </a:spcBef>
                        <a:spcAft>
                          <a:spcPts val="0"/>
                        </a:spcAft>
                      </a:pPr>
                      <a:r>
                        <a:rPr lang="en-US" sz="1500" dirty="0" smtClean="0">
                          <a:solidFill>
                            <a:schemeClr val="tx1"/>
                          </a:solidFill>
                          <a:effectLst/>
                          <a:latin typeface="Arial Narrow" panose="020B0606020202030204" pitchFamily="34" charset="0"/>
                          <a:ea typeface="Calibri"/>
                          <a:cs typeface="Times New Roman"/>
                        </a:rPr>
                        <a:t>13</a:t>
                      </a: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500" dirty="0" smtClean="0">
                          <a:solidFill>
                            <a:schemeClr val="tx1"/>
                          </a:solidFill>
                          <a:effectLst/>
                          <a:latin typeface="Arial Narrow" panose="020B0606020202030204" pitchFamily="34" charset="0"/>
                          <a:ea typeface="Calibri"/>
                          <a:cs typeface="Times New Roman"/>
                        </a:rPr>
                        <a:t>Support</a:t>
                      </a:r>
                      <a:r>
                        <a:rPr lang="en-US" sz="1500" baseline="0" dirty="0" smtClean="0">
                          <a:solidFill>
                            <a:schemeClr val="tx1"/>
                          </a:solidFill>
                          <a:effectLst/>
                          <a:latin typeface="Arial Narrow" panose="020B0606020202030204" pitchFamily="34" charset="0"/>
                          <a:ea typeface="Calibri"/>
                          <a:cs typeface="Times New Roman"/>
                        </a:rPr>
                        <a:t> to business advisory </a:t>
                      </a:r>
                      <a:r>
                        <a:rPr lang="en-US" sz="1500" baseline="0" dirty="0" err="1" smtClean="0">
                          <a:solidFill>
                            <a:schemeClr val="tx1"/>
                          </a:solidFill>
                          <a:effectLst/>
                          <a:latin typeface="Arial Narrow" panose="020B0606020202030204" pitchFamily="34" charset="0"/>
                          <a:ea typeface="Calibri"/>
                          <a:cs typeface="Times New Roman"/>
                        </a:rPr>
                        <a:t>centre</a:t>
                      </a:r>
                      <a:r>
                        <a:rPr lang="en-US" sz="1500" baseline="0" dirty="0" smtClean="0">
                          <a:solidFill>
                            <a:schemeClr val="tx1"/>
                          </a:solidFill>
                          <a:effectLst/>
                          <a:latin typeface="Arial Narrow" panose="020B0606020202030204" pitchFamily="34" charset="0"/>
                          <a:ea typeface="Calibri"/>
                          <a:cs typeface="Times New Roman"/>
                        </a:rPr>
                        <a:t>/rural technology facility</a:t>
                      </a: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500" dirty="0" smtClean="0">
                          <a:solidFill>
                            <a:schemeClr val="tx1"/>
                          </a:solidFill>
                          <a:effectLst/>
                          <a:latin typeface="Arial Narrow" panose="020B0606020202030204" pitchFamily="34" charset="0"/>
                          <a:ea typeface="Calibri"/>
                          <a:cs typeface="Times New Roman"/>
                        </a:rPr>
                        <a:t>20000.00</a:t>
                      </a: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500" dirty="0" smtClean="0">
                          <a:solidFill>
                            <a:schemeClr val="tx1"/>
                          </a:solidFill>
                          <a:effectLst/>
                          <a:latin typeface="Arial Narrow" panose="020B0606020202030204" pitchFamily="34" charset="0"/>
                          <a:ea typeface="Calibri"/>
                          <a:cs typeface="Times New Roman"/>
                        </a:rPr>
                        <a:t>20000.00</a:t>
                      </a: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GB" sz="1500" dirty="0" smtClean="0">
                          <a:solidFill>
                            <a:schemeClr val="tx1"/>
                          </a:solidFill>
                          <a:effectLst/>
                          <a:latin typeface="Arial Narrow" panose="020B0606020202030204" pitchFamily="34" charset="0"/>
                          <a:ea typeface="Calibri"/>
                          <a:cs typeface="Times New Roman"/>
                        </a:rPr>
                        <a:t>To promote</a:t>
                      </a:r>
                      <a:r>
                        <a:rPr lang="en-GB" sz="1500" baseline="0" dirty="0" smtClean="0">
                          <a:solidFill>
                            <a:schemeClr val="tx1"/>
                          </a:solidFill>
                          <a:effectLst/>
                          <a:latin typeface="Arial Narrow" panose="020B0606020202030204" pitchFamily="34" charset="0"/>
                          <a:ea typeface="Calibri"/>
                          <a:cs typeface="Times New Roman"/>
                        </a:rPr>
                        <a:t> commercial activities and improve revenue generation</a:t>
                      </a:r>
                      <a:endParaRPr lang="en-US" sz="1500" dirty="0" smtClean="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777487">
                <a:tc>
                  <a:txBody>
                    <a:bodyPr/>
                    <a:lstStyle/>
                    <a:p>
                      <a:pPr marL="0" marR="0" algn="l">
                        <a:lnSpc>
                          <a:spcPct val="115000"/>
                        </a:lnSpc>
                        <a:spcBef>
                          <a:spcPts val="0"/>
                        </a:spcBef>
                        <a:spcAft>
                          <a:spcPts val="0"/>
                        </a:spcAft>
                      </a:pP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500" dirty="0" smtClean="0">
                          <a:solidFill>
                            <a:schemeClr val="tx1"/>
                          </a:solidFill>
                          <a:effectLst/>
                          <a:latin typeface="Arial Narrow" panose="020B0606020202030204" pitchFamily="34" charset="0"/>
                          <a:ea typeface="Calibri"/>
                          <a:cs typeface="Times New Roman"/>
                        </a:rPr>
                        <a:t>Public education</a:t>
                      </a:r>
                      <a:r>
                        <a:rPr lang="en-US" sz="1500" baseline="0" dirty="0" smtClean="0">
                          <a:solidFill>
                            <a:schemeClr val="tx1"/>
                          </a:solidFill>
                          <a:effectLst/>
                          <a:latin typeface="Arial Narrow" panose="020B0606020202030204" pitchFamily="34" charset="0"/>
                          <a:ea typeface="Calibri"/>
                          <a:cs typeface="Times New Roman"/>
                        </a:rPr>
                        <a:t> on revenue mobilization </a:t>
                      </a: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500" dirty="0" smtClean="0">
                          <a:solidFill>
                            <a:schemeClr val="tx1"/>
                          </a:solidFill>
                          <a:effectLst/>
                          <a:latin typeface="Arial Narrow" panose="020B0606020202030204" pitchFamily="34" charset="0"/>
                          <a:ea typeface="Calibri"/>
                          <a:cs typeface="Times New Roman"/>
                        </a:rPr>
                        <a:t>30,000.00</a:t>
                      </a: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500" dirty="0" smtClean="0">
                          <a:solidFill>
                            <a:schemeClr val="tx1"/>
                          </a:solidFill>
                          <a:effectLst/>
                          <a:latin typeface="Arial Narrow" panose="020B0606020202030204" pitchFamily="34" charset="0"/>
                          <a:ea typeface="Calibri"/>
                          <a:cs typeface="Times New Roman"/>
                        </a:rPr>
                        <a:t>30,000.00</a:t>
                      </a: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GB" sz="1500" baseline="0" dirty="0" smtClean="0">
                          <a:solidFill>
                            <a:schemeClr val="tx1"/>
                          </a:solidFill>
                          <a:effectLst/>
                          <a:latin typeface="Arial Narrow" panose="020B0606020202030204" pitchFamily="34" charset="0"/>
                          <a:ea typeface="Calibri"/>
                          <a:cs typeface="Times New Roman"/>
                        </a:rPr>
                        <a:t>Improve revenue generation</a:t>
                      </a:r>
                      <a:endParaRPr lang="en-US" sz="1500" dirty="0" smtClean="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811290">
                <a:tc>
                  <a:txBody>
                    <a:bodyPr/>
                    <a:lstStyle/>
                    <a:p>
                      <a:pPr marL="0" marR="0" algn="l">
                        <a:lnSpc>
                          <a:spcPct val="115000"/>
                        </a:lnSpc>
                        <a:spcBef>
                          <a:spcPts val="0"/>
                        </a:spcBef>
                        <a:spcAft>
                          <a:spcPts val="0"/>
                        </a:spcAft>
                      </a:pP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dirty="0" err="1" smtClean="0"/>
                        <a:t>Mechanised</a:t>
                      </a:r>
                      <a:r>
                        <a:rPr lang="en-US" baseline="0" dirty="0" smtClean="0"/>
                        <a:t> Agriculture</a:t>
                      </a:r>
                      <a:endParaRPr lang="en-US" dirty="0"/>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dirty="0" smtClean="0"/>
                        <a:t>172,948.66</a:t>
                      </a:r>
                      <a:endParaRPr lang="en-US" dirty="0"/>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172,948.66</a:t>
                      </a:r>
                    </a:p>
                    <a:p>
                      <a:endParaRPr lang="en-US" dirty="0"/>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dirty="0" smtClean="0"/>
                        <a:t>Improve</a:t>
                      </a:r>
                      <a:r>
                        <a:rPr lang="en-US" baseline="0" dirty="0" smtClean="0"/>
                        <a:t> crop yield</a:t>
                      </a:r>
                      <a:endParaRPr lang="en-US" dirty="0"/>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18324">
                <a:tc>
                  <a:txBody>
                    <a:bodyPr/>
                    <a:lstStyle/>
                    <a:p>
                      <a:pPr marL="0" marR="0" algn="l">
                        <a:lnSpc>
                          <a:spcPct val="115000"/>
                        </a:lnSpc>
                        <a:spcBef>
                          <a:spcPts val="0"/>
                        </a:spcBef>
                        <a:spcAft>
                          <a:spcPts val="0"/>
                        </a:spcAft>
                      </a:pP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500" dirty="0" smtClean="0">
                          <a:solidFill>
                            <a:schemeClr val="tx1"/>
                          </a:solidFill>
                          <a:effectLst/>
                          <a:latin typeface="Arial Narrow" panose="020B0606020202030204" pitchFamily="34" charset="0"/>
                          <a:ea typeface="Calibri"/>
                          <a:cs typeface="Times New Roman"/>
                        </a:rPr>
                        <a:t>Support to</a:t>
                      </a:r>
                      <a:r>
                        <a:rPr lang="en-US" sz="1500" baseline="0" dirty="0" smtClean="0">
                          <a:solidFill>
                            <a:schemeClr val="tx1"/>
                          </a:solidFill>
                          <a:effectLst/>
                          <a:latin typeface="Arial Narrow" panose="020B0606020202030204" pitchFamily="34" charset="0"/>
                          <a:ea typeface="Calibri"/>
                          <a:cs typeface="Times New Roman"/>
                        </a:rPr>
                        <a:t> </a:t>
                      </a:r>
                      <a:r>
                        <a:rPr lang="en-US" sz="1500" dirty="0" smtClean="0">
                          <a:solidFill>
                            <a:schemeClr val="tx1"/>
                          </a:solidFill>
                          <a:effectLst/>
                          <a:latin typeface="Arial Narrow" panose="020B0606020202030204" pitchFamily="34" charset="0"/>
                          <a:ea typeface="Calibri"/>
                          <a:cs typeface="Times New Roman"/>
                        </a:rPr>
                        <a:t>Planting for food and jobs</a:t>
                      </a: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500" dirty="0" smtClean="0">
                          <a:solidFill>
                            <a:schemeClr val="tx1"/>
                          </a:solidFill>
                          <a:effectLst/>
                          <a:latin typeface="Arial Narrow" panose="020B0606020202030204" pitchFamily="34" charset="0"/>
                          <a:ea typeface="Calibri"/>
                          <a:cs typeface="Times New Roman"/>
                        </a:rPr>
                        <a:t>100,000.00</a:t>
                      </a: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500" dirty="0" smtClean="0">
                          <a:solidFill>
                            <a:schemeClr val="tx1"/>
                          </a:solidFill>
                          <a:effectLst/>
                          <a:latin typeface="Arial Narrow" panose="020B0606020202030204" pitchFamily="34" charset="0"/>
                          <a:ea typeface="Calibri"/>
                          <a:cs typeface="Times New Roman"/>
                        </a:rPr>
                        <a:t>100,000.00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endParaRPr lang="en-US" sz="1500" dirty="0" smtClean="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3" name="Slide Number Placeholder 2"/>
          <p:cNvSpPr>
            <a:spLocks noGrp="1"/>
          </p:cNvSpPr>
          <p:nvPr>
            <p:ph type="sldNum" sz="quarter" idx="12"/>
          </p:nvPr>
        </p:nvSpPr>
        <p:spPr/>
        <p:txBody>
          <a:bodyPr/>
          <a:lstStyle/>
          <a:p>
            <a:fld id="{571CD3C2-A472-4BA3-88D7-833F7D0C5725}" type="slidenum">
              <a:rPr lang="en-US" smtClean="0"/>
              <a:t>53</a:t>
            </a:fld>
            <a:endParaRPr lang="en-US"/>
          </a:p>
        </p:txBody>
      </p:sp>
    </p:spTree>
    <p:extLst>
      <p:ext uri="{BB962C8B-B14F-4D97-AF65-F5344CB8AC3E}">
        <p14:creationId xmlns:p14="http://schemas.microsoft.com/office/powerpoint/2010/main" val="905532252"/>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032290918"/>
              </p:ext>
            </p:extLst>
          </p:nvPr>
        </p:nvGraphicFramePr>
        <p:xfrm>
          <a:off x="105771" y="12510"/>
          <a:ext cx="8885829" cy="6887514"/>
        </p:xfrm>
        <a:graphic>
          <a:graphicData uri="http://schemas.openxmlformats.org/drawingml/2006/table">
            <a:tbl>
              <a:tblPr firstRow="1" firstCol="1" bandRow="1">
                <a:tableStyleId>{5C22544A-7EE6-4342-B048-85BDC9FD1C3A}</a:tableStyleId>
              </a:tblPr>
              <a:tblGrid>
                <a:gridCol w="449249"/>
                <a:gridCol w="1510586">
                  <a:extLst>
                    <a:ext uri="{9D8B030D-6E8A-4147-A177-3AD203B41FA5}">
                      <a16:colId xmlns="" xmlns:a16="http://schemas.microsoft.com/office/drawing/2014/main" val="20000"/>
                    </a:ext>
                  </a:extLst>
                </a:gridCol>
                <a:gridCol w="699942">
                  <a:extLst>
                    <a:ext uri="{9D8B030D-6E8A-4147-A177-3AD203B41FA5}">
                      <a16:colId xmlns="" xmlns:a16="http://schemas.microsoft.com/office/drawing/2014/main" val="20001"/>
                    </a:ext>
                  </a:extLst>
                </a:gridCol>
                <a:gridCol w="484965">
                  <a:extLst>
                    <a:ext uri="{9D8B030D-6E8A-4147-A177-3AD203B41FA5}">
                      <a16:colId xmlns="" xmlns:a16="http://schemas.microsoft.com/office/drawing/2014/main" val="20002"/>
                    </a:ext>
                  </a:extLst>
                </a:gridCol>
                <a:gridCol w="823622">
                  <a:extLst>
                    <a:ext uri="{9D8B030D-6E8A-4147-A177-3AD203B41FA5}">
                      <a16:colId xmlns="" xmlns:a16="http://schemas.microsoft.com/office/drawing/2014/main" val="20003"/>
                    </a:ext>
                  </a:extLst>
                </a:gridCol>
                <a:gridCol w="823622">
                  <a:extLst>
                    <a:ext uri="{9D8B030D-6E8A-4147-A177-3AD203B41FA5}">
                      <a16:colId xmlns="" xmlns:a16="http://schemas.microsoft.com/office/drawing/2014/main" val="20004"/>
                    </a:ext>
                  </a:extLst>
                </a:gridCol>
                <a:gridCol w="527565">
                  <a:extLst>
                    <a:ext uri="{9D8B030D-6E8A-4147-A177-3AD203B41FA5}">
                      <a16:colId xmlns="" xmlns:a16="http://schemas.microsoft.com/office/drawing/2014/main" val="20005"/>
                    </a:ext>
                  </a:extLst>
                </a:gridCol>
                <a:gridCol w="606177">
                  <a:extLst>
                    <a:ext uri="{9D8B030D-6E8A-4147-A177-3AD203B41FA5}">
                      <a16:colId xmlns="" xmlns:a16="http://schemas.microsoft.com/office/drawing/2014/main" val="20006"/>
                    </a:ext>
                  </a:extLst>
                </a:gridCol>
                <a:gridCol w="847853">
                  <a:extLst>
                    <a:ext uri="{9D8B030D-6E8A-4147-A177-3AD203B41FA5}">
                      <a16:colId xmlns="" xmlns:a16="http://schemas.microsoft.com/office/drawing/2014/main" val="20007"/>
                    </a:ext>
                  </a:extLst>
                </a:gridCol>
                <a:gridCol w="2112248">
                  <a:extLst>
                    <a:ext uri="{9D8B030D-6E8A-4147-A177-3AD203B41FA5}">
                      <a16:colId xmlns="" xmlns:a16="http://schemas.microsoft.com/office/drawing/2014/main" val="20008"/>
                    </a:ext>
                  </a:extLst>
                </a:gridCol>
              </a:tblGrid>
              <a:tr h="429564">
                <a:tc gridSpan="10">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800" b="1" dirty="0" smtClean="0">
                          <a:solidFill>
                            <a:srgbClr val="FF0000"/>
                          </a:solidFill>
                          <a:effectLst>
                            <a:outerShdw blurRad="38100" dist="38100" dir="2700000" algn="tl">
                              <a:srgbClr val="000000">
                                <a:alpha val="43137"/>
                              </a:srgbClr>
                            </a:outerShdw>
                          </a:effectLst>
                          <a:latin typeface="Arial Narrow" panose="020B0606020202030204" pitchFamily="34" charset="0"/>
                          <a:ea typeface="Calibri"/>
                          <a:cs typeface="Times New Roman"/>
                        </a:rPr>
                        <a:t>PROJECTS FOR 2019</a:t>
                      </a:r>
                      <a:r>
                        <a:rPr lang="en-US" sz="1800" b="1" baseline="0" dirty="0" smtClean="0">
                          <a:solidFill>
                            <a:srgbClr val="FF0000"/>
                          </a:solidFill>
                          <a:effectLst>
                            <a:outerShdw blurRad="38100" dist="38100" dir="2700000" algn="tl">
                              <a:srgbClr val="000000">
                                <a:alpha val="43137"/>
                              </a:srgbClr>
                            </a:outerShdw>
                          </a:effectLst>
                          <a:latin typeface="Arial Narrow" panose="020B0606020202030204" pitchFamily="34" charset="0"/>
                          <a:ea typeface="Calibri"/>
                          <a:cs typeface="Times New Roman"/>
                        </a:rPr>
                        <a:t> </a:t>
                      </a:r>
                      <a:r>
                        <a:rPr lang="en-US" sz="1800" b="1" dirty="0" smtClean="0">
                          <a:solidFill>
                            <a:srgbClr val="FF0000"/>
                          </a:solidFill>
                          <a:effectLst>
                            <a:outerShdw blurRad="38100" dist="38100" dir="2700000" algn="tl">
                              <a:srgbClr val="000000">
                                <a:alpha val="43137"/>
                              </a:srgbClr>
                            </a:outerShdw>
                          </a:effectLst>
                          <a:latin typeface="Arial Narrow" panose="020B0606020202030204" pitchFamily="34" charset="0"/>
                          <a:ea typeface="Calibri"/>
                          <a:cs typeface="Times New Roman"/>
                        </a:rPr>
                        <a:t>AND CORRESPONDING COST AND JUSTIFICATION </a:t>
                      </a: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algn="l">
                        <a:lnSpc>
                          <a:spcPct val="115000"/>
                        </a:lnSpc>
                        <a:spcBef>
                          <a:spcPts val="0"/>
                        </a:spcBef>
                        <a:spcAft>
                          <a:spcPts val="0"/>
                        </a:spcAft>
                      </a:pPr>
                      <a:endParaRPr lang="en-US" sz="12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915054">
                <a:tc>
                  <a:txBody>
                    <a:bodyPr/>
                    <a:lstStyle/>
                    <a:p>
                      <a:pPr marL="0" marR="0" algn="l">
                        <a:lnSpc>
                          <a:spcPct val="115000"/>
                        </a:lnSpc>
                        <a:spcBef>
                          <a:spcPts val="0"/>
                        </a:spcBef>
                        <a:spcAft>
                          <a:spcPts val="0"/>
                        </a:spcAft>
                      </a:pPr>
                      <a:r>
                        <a:rPr lang="en-US" sz="1500" b="0" dirty="0" smtClean="0">
                          <a:solidFill>
                            <a:schemeClr val="tx1"/>
                          </a:solidFill>
                          <a:effectLst/>
                          <a:latin typeface="Arial Narrow" panose="020B0606020202030204" pitchFamily="34" charset="0"/>
                          <a:ea typeface="Calibri"/>
                          <a:cs typeface="Times New Roman"/>
                        </a:rPr>
                        <a:t>S/N</a:t>
                      </a:r>
                      <a:endParaRPr lang="en-US" sz="15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500" b="0" dirty="0">
                          <a:solidFill>
                            <a:schemeClr val="tx1"/>
                          </a:solidFill>
                          <a:effectLst/>
                          <a:latin typeface="Arial Narrow" panose="020B0606020202030204" pitchFamily="34" charset="0"/>
                        </a:rPr>
                        <a:t>List all </a:t>
                      </a:r>
                    </a:p>
                    <a:p>
                      <a:pPr marL="0" marR="0" algn="l">
                        <a:lnSpc>
                          <a:spcPct val="115000"/>
                        </a:lnSpc>
                        <a:spcBef>
                          <a:spcPts val="0"/>
                        </a:spcBef>
                        <a:spcAft>
                          <a:spcPts val="0"/>
                        </a:spcAft>
                      </a:pPr>
                      <a:r>
                        <a:rPr lang="en-US" sz="1500" b="0" dirty="0">
                          <a:solidFill>
                            <a:schemeClr val="tx1"/>
                          </a:solidFill>
                          <a:effectLst/>
                          <a:latin typeface="Arial Narrow" panose="020B0606020202030204" pitchFamily="34" charset="0"/>
                        </a:rPr>
                        <a:t>Projects</a:t>
                      </a:r>
                      <a:endParaRPr lang="en-US" sz="15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500" b="0" dirty="0" err="1">
                          <a:solidFill>
                            <a:schemeClr val="tx1"/>
                          </a:solidFill>
                          <a:effectLst/>
                          <a:latin typeface="Arial Narrow" panose="020B0606020202030204" pitchFamily="34" charset="0"/>
                        </a:rPr>
                        <a:t>IGF</a:t>
                      </a:r>
                      <a:r>
                        <a:rPr lang="en-US" sz="1500" b="0" dirty="0">
                          <a:solidFill>
                            <a:schemeClr val="tx1"/>
                          </a:solidFill>
                          <a:effectLst/>
                          <a:latin typeface="Arial Narrow" panose="020B0606020202030204" pitchFamily="34" charset="0"/>
                        </a:rPr>
                        <a:t> (</a:t>
                      </a:r>
                      <a:r>
                        <a:rPr lang="en-US" sz="1500" b="0" dirty="0" err="1">
                          <a:solidFill>
                            <a:schemeClr val="tx1"/>
                          </a:solidFill>
                          <a:effectLst/>
                          <a:latin typeface="Arial Narrow" panose="020B0606020202030204" pitchFamily="34" charset="0"/>
                        </a:rPr>
                        <a:t>GHc</a:t>
                      </a:r>
                      <a:r>
                        <a:rPr lang="en-US" sz="1500" b="0" dirty="0">
                          <a:solidFill>
                            <a:schemeClr val="tx1"/>
                          </a:solidFill>
                          <a:effectLst/>
                          <a:latin typeface="Arial Narrow" panose="020B0606020202030204" pitchFamily="34" charset="0"/>
                        </a:rPr>
                        <a:t>)</a:t>
                      </a:r>
                      <a:endParaRPr lang="en-US" sz="15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500" b="0" dirty="0">
                          <a:solidFill>
                            <a:schemeClr val="tx1"/>
                          </a:solidFill>
                          <a:effectLst/>
                          <a:latin typeface="Arial Narrow" panose="020B0606020202030204" pitchFamily="34" charset="0"/>
                        </a:rPr>
                        <a:t>GOG (</a:t>
                      </a:r>
                      <a:r>
                        <a:rPr lang="en-US" sz="1500" b="0" dirty="0" err="1">
                          <a:solidFill>
                            <a:schemeClr val="tx1"/>
                          </a:solidFill>
                          <a:effectLst/>
                          <a:latin typeface="Arial Narrow" panose="020B0606020202030204" pitchFamily="34" charset="0"/>
                        </a:rPr>
                        <a:t>GHc</a:t>
                      </a:r>
                      <a:r>
                        <a:rPr lang="en-US" sz="1500" b="0" dirty="0">
                          <a:solidFill>
                            <a:schemeClr val="tx1"/>
                          </a:solidFill>
                          <a:effectLst/>
                          <a:latin typeface="Arial Narrow" panose="020B0606020202030204" pitchFamily="34" charset="0"/>
                        </a:rPr>
                        <a:t>)</a:t>
                      </a:r>
                      <a:endParaRPr lang="en-US" sz="15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500" b="0" dirty="0" err="1">
                          <a:solidFill>
                            <a:schemeClr val="tx1"/>
                          </a:solidFill>
                          <a:effectLst/>
                          <a:latin typeface="Arial Narrow" panose="020B0606020202030204" pitchFamily="34" charset="0"/>
                        </a:rPr>
                        <a:t>DACF</a:t>
                      </a:r>
                      <a:r>
                        <a:rPr lang="en-US" sz="1500" b="0" dirty="0">
                          <a:solidFill>
                            <a:schemeClr val="tx1"/>
                          </a:solidFill>
                          <a:effectLst/>
                          <a:latin typeface="Arial Narrow" panose="020B0606020202030204" pitchFamily="34" charset="0"/>
                        </a:rPr>
                        <a:t> (</a:t>
                      </a:r>
                      <a:r>
                        <a:rPr lang="en-US" sz="1500" b="0" dirty="0" err="1">
                          <a:solidFill>
                            <a:schemeClr val="tx1"/>
                          </a:solidFill>
                          <a:effectLst/>
                          <a:latin typeface="Arial Narrow" panose="020B0606020202030204" pitchFamily="34" charset="0"/>
                        </a:rPr>
                        <a:t>GHc</a:t>
                      </a:r>
                      <a:r>
                        <a:rPr lang="en-US" sz="1500" b="0" dirty="0">
                          <a:solidFill>
                            <a:schemeClr val="tx1"/>
                          </a:solidFill>
                          <a:effectLst/>
                          <a:latin typeface="Arial Narrow" panose="020B0606020202030204" pitchFamily="34" charset="0"/>
                        </a:rPr>
                        <a:t>)</a:t>
                      </a:r>
                      <a:endParaRPr lang="en-US" sz="15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500" b="0" dirty="0">
                          <a:solidFill>
                            <a:schemeClr val="tx1"/>
                          </a:solidFill>
                          <a:effectLst/>
                          <a:latin typeface="Arial Narrow" panose="020B0606020202030204" pitchFamily="34" charset="0"/>
                        </a:rPr>
                        <a:t>DDF (</a:t>
                      </a:r>
                      <a:r>
                        <a:rPr lang="en-US" sz="1500" b="0" dirty="0" err="1">
                          <a:solidFill>
                            <a:schemeClr val="tx1"/>
                          </a:solidFill>
                          <a:effectLst/>
                          <a:latin typeface="Arial Narrow" panose="020B0606020202030204" pitchFamily="34" charset="0"/>
                        </a:rPr>
                        <a:t>GHc</a:t>
                      </a:r>
                      <a:r>
                        <a:rPr lang="en-US" sz="1500" b="0" dirty="0">
                          <a:solidFill>
                            <a:schemeClr val="tx1"/>
                          </a:solidFill>
                          <a:effectLst/>
                          <a:latin typeface="Arial Narrow" panose="020B0606020202030204" pitchFamily="34" charset="0"/>
                        </a:rPr>
                        <a:t>)</a:t>
                      </a:r>
                      <a:endParaRPr lang="en-US" sz="15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500" b="0" dirty="0" err="1">
                          <a:solidFill>
                            <a:schemeClr val="tx1"/>
                          </a:solidFill>
                          <a:effectLst/>
                          <a:latin typeface="Arial Narrow" panose="020B0606020202030204" pitchFamily="34" charset="0"/>
                        </a:rPr>
                        <a:t>UDG</a:t>
                      </a:r>
                      <a:r>
                        <a:rPr lang="en-US" sz="1500" b="0" dirty="0">
                          <a:solidFill>
                            <a:schemeClr val="tx1"/>
                          </a:solidFill>
                          <a:effectLst/>
                          <a:latin typeface="Arial Narrow" panose="020B0606020202030204" pitchFamily="34" charset="0"/>
                        </a:rPr>
                        <a:t> (</a:t>
                      </a:r>
                      <a:r>
                        <a:rPr lang="en-US" sz="1500" b="0" dirty="0" err="1">
                          <a:solidFill>
                            <a:schemeClr val="tx1"/>
                          </a:solidFill>
                          <a:effectLst/>
                          <a:latin typeface="Arial Narrow" panose="020B0606020202030204" pitchFamily="34" charset="0"/>
                        </a:rPr>
                        <a:t>GHc</a:t>
                      </a:r>
                      <a:r>
                        <a:rPr lang="en-US" sz="1500" b="0" dirty="0">
                          <a:solidFill>
                            <a:schemeClr val="tx1"/>
                          </a:solidFill>
                          <a:effectLst/>
                          <a:latin typeface="Arial Narrow" panose="020B0606020202030204" pitchFamily="34" charset="0"/>
                        </a:rPr>
                        <a:t>)</a:t>
                      </a:r>
                      <a:endParaRPr lang="en-US" sz="15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500" b="0" dirty="0">
                          <a:solidFill>
                            <a:schemeClr val="tx1"/>
                          </a:solidFill>
                          <a:effectLst/>
                          <a:latin typeface="Arial Narrow" panose="020B0606020202030204" pitchFamily="34" charset="0"/>
                        </a:rPr>
                        <a:t>Other Donor (</a:t>
                      </a:r>
                      <a:r>
                        <a:rPr lang="en-US" sz="1500" b="0" dirty="0" err="1">
                          <a:solidFill>
                            <a:schemeClr val="tx1"/>
                          </a:solidFill>
                          <a:effectLst/>
                          <a:latin typeface="Arial Narrow" panose="020B0606020202030204" pitchFamily="34" charset="0"/>
                        </a:rPr>
                        <a:t>GHc</a:t>
                      </a:r>
                      <a:r>
                        <a:rPr lang="en-US" sz="1500" b="0" dirty="0">
                          <a:solidFill>
                            <a:schemeClr val="tx1"/>
                          </a:solidFill>
                          <a:effectLst/>
                          <a:latin typeface="Arial Narrow" panose="020B0606020202030204" pitchFamily="34" charset="0"/>
                        </a:rPr>
                        <a:t>)</a:t>
                      </a:r>
                      <a:endParaRPr lang="en-US" sz="15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500" b="0" dirty="0">
                          <a:solidFill>
                            <a:schemeClr val="tx1"/>
                          </a:solidFill>
                          <a:effectLst/>
                          <a:latin typeface="Arial Narrow" panose="020B0606020202030204" pitchFamily="34" charset="0"/>
                        </a:rPr>
                        <a:t>Total Budget (</a:t>
                      </a:r>
                      <a:r>
                        <a:rPr lang="en-US" sz="1500" b="0" dirty="0" err="1">
                          <a:solidFill>
                            <a:schemeClr val="tx1"/>
                          </a:solidFill>
                          <a:effectLst/>
                          <a:latin typeface="Arial Narrow" panose="020B0606020202030204" pitchFamily="34" charset="0"/>
                        </a:rPr>
                        <a:t>GHc</a:t>
                      </a:r>
                      <a:r>
                        <a:rPr lang="en-US" sz="1500" b="0" dirty="0">
                          <a:solidFill>
                            <a:schemeClr val="tx1"/>
                          </a:solidFill>
                          <a:effectLst/>
                          <a:latin typeface="Arial Narrow" panose="020B0606020202030204" pitchFamily="34" charset="0"/>
                        </a:rPr>
                        <a:t>)</a:t>
                      </a:r>
                      <a:endParaRPr lang="en-US" sz="15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500" b="0" dirty="0">
                          <a:solidFill>
                            <a:schemeClr val="tx1"/>
                          </a:solidFill>
                          <a:effectLst/>
                          <a:latin typeface="Arial Narrow" panose="020B0606020202030204" pitchFamily="34" charset="0"/>
                        </a:rPr>
                        <a:t>Justification- What do you intend to achieve with the </a:t>
                      </a:r>
                      <a:r>
                        <a:rPr lang="en-US" sz="1500" b="0" dirty="0" err="1">
                          <a:solidFill>
                            <a:schemeClr val="tx1"/>
                          </a:solidFill>
                          <a:effectLst/>
                          <a:latin typeface="Arial Narrow" panose="020B0606020202030204" pitchFamily="34" charset="0"/>
                        </a:rPr>
                        <a:t>programmes</a:t>
                      </a:r>
                      <a:r>
                        <a:rPr lang="en-US" sz="1500" b="0" dirty="0">
                          <a:solidFill>
                            <a:schemeClr val="tx1"/>
                          </a:solidFill>
                          <a:effectLst/>
                          <a:latin typeface="Arial Narrow" panose="020B0606020202030204" pitchFamily="34" charset="0"/>
                        </a:rPr>
                        <a:t>/projects and how does this link to your objectives?</a:t>
                      </a:r>
                      <a:endParaRPr lang="en-US" sz="1500" b="0" dirty="0">
                        <a:solidFill>
                          <a:schemeClr val="tx1"/>
                        </a:solidFill>
                        <a:effectLst/>
                        <a:latin typeface="Arial Narrow" panose="020B0606020202030204" pitchFamily="34" charset="0"/>
                        <a:ea typeface="Calibri"/>
                        <a:cs typeface="Times New Roman"/>
                      </a:endParaRPr>
                    </a:p>
                  </a:txBody>
                  <a:tcPr marL="49195" marR="491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533400">
                <a:tc>
                  <a:txBody>
                    <a:bodyPr/>
                    <a:lstStyle/>
                    <a:p>
                      <a:pPr marL="0" marR="0" algn="l">
                        <a:lnSpc>
                          <a:spcPct val="115000"/>
                        </a:lnSpc>
                        <a:spcBef>
                          <a:spcPts val="0"/>
                        </a:spcBef>
                        <a:spcAft>
                          <a:spcPts val="0"/>
                        </a:spcAft>
                      </a:pP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500" b="1" dirty="0" smtClean="0">
                          <a:solidFill>
                            <a:schemeClr val="tx1"/>
                          </a:solidFill>
                          <a:effectLst/>
                          <a:latin typeface="Arial Narrow" panose="020B0606020202030204" pitchFamily="34" charset="0"/>
                          <a:ea typeface="Calibri"/>
                          <a:cs typeface="Times New Roman"/>
                        </a:rPr>
                        <a:t>GOVERNANCE</a:t>
                      </a:r>
                    </a:p>
                    <a:p>
                      <a:pPr marL="0" marR="0" algn="l">
                        <a:lnSpc>
                          <a:spcPct val="115000"/>
                        </a:lnSpc>
                        <a:spcBef>
                          <a:spcPts val="0"/>
                        </a:spcBef>
                        <a:spcAft>
                          <a:spcPts val="0"/>
                        </a:spcAft>
                      </a:pPr>
                      <a:r>
                        <a:rPr lang="en-US" sz="1500" b="0" dirty="0" smtClean="0">
                          <a:solidFill>
                            <a:schemeClr val="tx1"/>
                          </a:solidFill>
                          <a:effectLst/>
                          <a:latin typeface="Arial Narrow" panose="020B0606020202030204" pitchFamily="34" charset="0"/>
                          <a:ea typeface="Calibri"/>
                          <a:cs typeface="Times New Roman"/>
                        </a:rPr>
                        <a:t>National day</a:t>
                      </a:r>
                      <a:r>
                        <a:rPr lang="en-US" sz="1500" b="0" baseline="0" dirty="0" smtClean="0">
                          <a:solidFill>
                            <a:schemeClr val="tx1"/>
                          </a:solidFill>
                          <a:effectLst/>
                          <a:latin typeface="Arial Narrow" panose="020B0606020202030204" pitchFamily="34" charset="0"/>
                          <a:ea typeface="Calibri"/>
                          <a:cs typeface="Times New Roman"/>
                        </a:rPr>
                        <a:t> Celebrations</a:t>
                      </a:r>
                      <a:endParaRPr lang="en-US" sz="1500" b="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50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50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500" dirty="0" smtClean="0">
                          <a:solidFill>
                            <a:schemeClr val="tx1"/>
                          </a:solidFill>
                          <a:effectLst/>
                          <a:latin typeface="Arial Narrow" panose="020B0606020202030204" pitchFamily="34" charset="0"/>
                          <a:ea typeface="Calibri"/>
                          <a:cs typeface="Times New Roman"/>
                        </a:rPr>
                        <a:t>100,000.00</a:t>
                      </a: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50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500" dirty="0" smtClean="0">
                          <a:solidFill>
                            <a:schemeClr val="tx1"/>
                          </a:solidFill>
                          <a:effectLst/>
                          <a:latin typeface="Arial Narrow" panose="020B0606020202030204" pitchFamily="34" charset="0"/>
                          <a:ea typeface="Calibri"/>
                          <a:cs typeface="Times New Roman"/>
                        </a:rPr>
                        <a:t>100,000.00</a:t>
                      </a: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500" dirty="0" smtClean="0">
                          <a:solidFill>
                            <a:schemeClr val="tx1"/>
                          </a:solidFill>
                          <a:effectLst/>
                          <a:latin typeface="Arial Narrow" panose="020B0606020202030204" pitchFamily="34" charset="0"/>
                          <a:ea typeface="Calibri"/>
                          <a:cs typeface="Times New Roman"/>
                        </a:rPr>
                        <a:t>To</a:t>
                      </a:r>
                      <a:r>
                        <a:rPr lang="en-US" sz="1500" baseline="0" dirty="0" smtClean="0">
                          <a:solidFill>
                            <a:schemeClr val="tx1"/>
                          </a:solidFill>
                          <a:effectLst/>
                          <a:latin typeface="Arial Narrow" panose="020B0606020202030204" pitchFamily="34" charset="0"/>
                          <a:ea typeface="Calibri"/>
                          <a:cs typeface="Times New Roman"/>
                        </a:rPr>
                        <a:t> provide support to National </a:t>
                      </a:r>
                      <a:r>
                        <a:rPr lang="en-US" sz="1500" baseline="0" dirty="0" err="1" smtClean="0">
                          <a:solidFill>
                            <a:schemeClr val="tx1"/>
                          </a:solidFill>
                          <a:effectLst/>
                          <a:latin typeface="Arial Narrow" panose="020B0606020202030204" pitchFamily="34" charset="0"/>
                          <a:ea typeface="Calibri"/>
                          <a:cs typeface="Times New Roman"/>
                        </a:rPr>
                        <a:t>programmes</a:t>
                      </a: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937260">
                <a:tc>
                  <a:txBody>
                    <a:bodyPr/>
                    <a:lstStyle/>
                    <a:p>
                      <a:pPr marL="0" marR="0" algn="l">
                        <a:lnSpc>
                          <a:spcPct val="115000"/>
                        </a:lnSpc>
                        <a:spcBef>
                          <a:spcPts val="0"/>
                        </a:spcBef>
                        <a:spcAft>
                          <a:spcPts val="0"/>
                        </a:spcAft>
                      </a:pPr>
                      <a:r>
                        <a:rPr lang="en-US" sz="1500" dirty="0" smtClean="0">
                          <a:solidFill>
                            <a:schemeClr val="tx1"/>
                          </a:solidFill>
                          <a:effectLst/>
                          <a:latin typeface="Arial Narrow" panose="020B0606020202030204" pitchFamily="34" charset="0"/>
                          <a:ea typeface="Calibri"/>
                          <a:cs typeface="Times New Roman"/>
                        </a:rPr>
                        <a:t>12</a:t>
                      </a: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500" dirty="0" smtClean="0">
                          <a:solidFill>
                            <a:schemeClr val="tx1"/>
                          </a:solidFill>
                          <a:effectLst/>
                          <a:latin typeface="Arial Narrow" panose="020B0606020202030204" pitchFamily="34" charset="0"/>
                          <a:ea typeface="Calibri"/>
                          <a:cs typeface="Times New Roman"/>
                        </a:rPr>
                        <a:t>Support</a:t>
                      </a:r>
                      <a:r>
                        <a:rPr lang="en-US" sz="1500" baseline="0" dirty="0" smtClean="0">
                          <a:solidFill>
                            <a:schemeClr val="tx1"/>
                          </a:solidFill>
                          <a:effectLst/>
                          <a:latin typeface="Arial Narrow" panose="020B0606020202030204" pitchFamily="34" charset="0"/>
                          <a:ea typeface="Calibri"/>
                          <a:cs typeface="Times New Roman"/>
                        </a:rPr>
                        <a:t> to sub municipal structures (2%)</a:t>
                      </a: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500" dirty="0" smtClean="0">
                          <a:solidFill>
                            <a:schemeClr val="tx1"/>
                          </a:solidFill>
                          <a:effectLst/>
                          <a:latin typeface="Arial Narrow" panose="020B0606020202030204" pitchFamily="34" charset="0"/>
                          <a:ea typeface="Calibri"/>
                          <a:cs typeface="Times New Roman"/>
                        </a:rPr>
                        <a:t>82,127.20</a:t>
                      </a: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500" dirty="0" smtClean="0">
                          <a:solidFill>
                            <a:schemeClr val="tx1"/>
                          </a:solidFill>
                          <a:effectLst/>
                          <a:latin typeface="Arial Narrow" panose="020B0606020202030204" pitchFamily="34" charset="0"/>
                          <a:ea typeface="Calibri"/>
                          <a:cs typeface="Times New Roman"/>
                        </a:rPr>
                        <a:t>82,127.20</a:t>
                      </a: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US" sz="1500" dirty="0" smtClean="0">
                          <a:solidFill>
                            <a:schemeClr val="tx1"/>
                          </a:solidFill>
                          <a:effectLst/>
                          <a:latin typeface="Arial Narrow" panose="020B0606020202030204" pitchFamily="34" charset="0"/>
                          <a:ea typeface="Calibri"/>
                          <a:cs typeface="Times New Roman"/>
                        </a:rPr>
                        <a:t>To</a:t>
                      </a:r>
                      <a:r>
                        <a:rPr lang="en-US" sz="1500" baseline="0" dirty="0" smtClean="0">
                          <a:solidFill>
                            <a:schemeClr val="tx1"/>
                          </a:solidFill>
                          <a:effectLst/>
                          <a:latin typeface="Arial Narrow" panose="020B0606020202030204" pitchFamily="34" charset="0"/>
                          <a:ea typeface="Calibri"/>
                          <a:cs typeface="Times New Roman"/>
                        </a:rPr>
                        <a:t> strengthen sub-</a:t>
                      </a:r>
                      <a:r>
                        <a:rPr lang="en-US" sz="1500" baseline="0" dirty="0" err="1" smtClean="0">
                          <a:solidFill>
                            <a:schemeClr val="tx1"/>
                          </a:solidFill>
                          <a:effectLst/>
                          <a:latin typeface="Arial Narrow" panose="020B0606020202030204" pitchFamily="34" charset="0"/>
                          <a:ea typeface="Calibri"/>
                          <a:cs typeface="Times New Roman"/>
                        </a:rPr>
                        <a:t>strutures</a:t>
                      </a:r>
                      <a:r>
                        <a:rPr lang="en-US" sz="1500" baseline="0" dirty="0" smtClean="0">
                          <a:solidFill>
                            <a:schemeClr val="tx1"/>
                          </a:solidFill>
                          <a:effectLst/>
                          <a:latin typeface="Arial Narrow" panose="020B0606020202030204" pitchFamily="34" charset="0"/>
                          <a:ea typeface="Calibri"/>
                          <a:cs typeface="Times New Roman"/>
                        </a:rPr>
                        <a:t> to function efficiently.</a:t>
                      </a:r>
                      <a:endParaRPr lang="en-US" sz="1500" dirty="0" smtClean="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r h="459276">
                <a:tc>
                  <a:txBody>
                    <a:bodyPr/>
                    <a:lstStyle/>
                    <a:p>
                      <a:pPr marL="0" marR="0" algn="l">
                        <a:lnSpc>
                          <a:spcPct val="115000"/>
                        </a:lnSpc>
                        <a:spcBef>
                          <a:spcPts val="0"/>
                        </a:spcBef>
                        <a:spcAft>
                          <a:spcPts val="0"/>
                        </a:spcAft>
                      </a:pPr>
                      <a:r>
                        <a:rPr lang="en-US" sz="1500" dirty="0" smtClean="0">
                          <a:solidFill>
                            <a:schemeClr val="tx1"/>
                          </a:solidFill>
                          <a:effectLst/>
                          <a:latin typeface="Arial Narrow" panose="020B0606020202030204" pitchFamily="34" charset="0"/>
                          <a:ea typeface="Calibri"/>
                          <a:cs typeface="Times New Roman"/>
                        </a:rPr>
                        <a:t>13</a:t>
                      </a: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500" dirty="0" smtClean="0">
                          <a:solidFill>
                            <a:schemeClr val="tx1"/>
                          </a:solidFill>
                          <a:effectLst/>
                          <a:latin typeface="Arial Narrow" panose="020B0606020202030204" pitchFamily="34" charset="0"/>
                          <a:ea typeface="Calibri"/>
                          <a:cs typeface="Times New Roman"/>
                        </a:rPr>
                        <a:t>Public</a:t>
                      </a:r>
                      <a:r>
                        <a:rPr lang="en-US" sz="1500" baseline="0" dirty="0" smtClean="0">
                          <a:solidFill>
                            <a:schemeClr val="tx1"/>
                          </a:solidFill>
                          <a:effectLst/>
                          <a:latin typeface="Arial Narrow" panose="020B0606020202030204" pitchFamily="34" charset="0"/>
                          <a:ea typeface="Calibri"/>
                          <a:cs typeface="Times New Roman"/>
                        </a:rPr>
                        <a:t> fora</a:t>
                      </a: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500" dirty="0" smtClean="0">
                          <a:solidFill>
                            <a:schemeClr val="tx1"/>
                          </a:solidFill>
                          <a:effectLst/>
                          <a:latin typeface="Arial Narrow" panose="020B0606020202030204" pitchFamily="34" charset="0"/>
                          <a:ea typeface="Calibri"/>
                          <a:cs typeface="Times New Roman"/>
                        </a:rPr>
                        <a:t>100,000.00</a:t>
                      </a: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500" dirty="0" smtClean="0">
                          <a:solidFill>
                            <a:schemeClr val="tx1"/>
                          </a:solidFill>
                          <a:effectLst/>
                          <a:latin typeface="Arial Narrow" panose="020B0606020202030204" pitchFamily="34" charset="0"/>
                          <a:ea typeface="Calibri"/>
                          <a:cs typeface="Times New Roman"/>
                        </a:rPr>
                        <a:t>100,000.00</a:t>
                      </a: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US" sz="1500" dirty="0" smtClean="0">
                          <a:solidFill>
                            <a:schemeClr val="tx1"/>
                          </a:solidFill>
                          <a:effectLst/>
                          <a:latin typeface="Arial Narrow" panose="020B0606020202030204" pitchFamily="34" charset="0"/>
                          <a:ea typeface="Calibri"/>
                          <a:cs typeface="Times New Roman"/>
                        </a:rPr>
                        <a:t>To increase stakeholders</a:t>
                      </a:r>
                      <a:r>
                        <a:rPr lang="en-US" sz="1500" baseline="0" dirty="0" smtClean="0">
                          <a:solidFill>
                            <a:schemeClr val="tx1"/>
                          </a:solidFill>
                          <a:effectLst/>
                          <a:latin typeface="Arial Narrow" panose="020B0606020202030204" pitchFamily="34" charset="0"/>
                          <a:ea typeface="Calibri"/>
                          <a:cs typeface="Times New Roman"/>
                        </a:rPr>
                        <a:t> participation in local governance</a:t>
                      </a:r>
                      <a:endParaRPr lang="en-US" sz="1500" dirty="0" smtClean="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59276">
                <a:tc>
                  <a:txBody>
                    <a:bodyPr/>
                    <a:lstStyle/>
                    <a:p>
                      <a:pPr marL="0" marR="0" algn="l">
                        <a:lnSpc>
                          <a:spcPct val="115000"/>
                        </a:lnSpc>
                        <a:spcBef>
                          <a:spcPts val="0"/>
                        </a:spcBef>
                        <a:spcAft>
                          <a:spcPts val="0"/>
                        </a:spcAft>
                      </a:pP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500" dirty="0" smtClean="0">
                          <a:solidFill>
                            <a:schemeClr val="tx1"/>
                          </a:solidFill>
                          <a:effectLst/>
                          <a:latin typeface="Arial Narrow" panose="020B0606020202030204" pitchFamily="34" charset="0"/>
                          <a:ea typeface="Calibri"/>
                          <a:cs typeface="Times New Roman"/>
                        </a:rPr>
                        <a:t>Support</a:t>
                      </a:r>
                      <a:r>
                        <a:rPr lang="en-US" sz="1500" baseline="0" dirty="0" smtClean="0">
                          <a:solidFill>
                            <a:schemeClr val="tx1"/>
                          </a:solidFill>
                          <a:effectLst/>
                          <a:latin typeface="Arial Narrow" panose="020B0606020202030204" pitchFamily="34" charset="0"/>
                          <a:ea typeface="Calibri"/>
                          <a:cs typeface="Times New Roman"/>
                        </a:rPr>
                        <a:t> to security services</a:t>
                      </a: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500" dirty="0" smtClean="0">
                          <a:solidFill>
                            <a:schemeClr val="tx1"/>
                          </a:solidFill>
                          <a:effectLst/>
                          <a:latin typeface="Arial Narrow" panose="020B0606020202030204" pitchFamily="34" charset="0"/>
                          <a:ea typeface="Calibri"/>
                          <a:cs typeface="Times New Roman"/>
                        </a:rPr>
                        <a:t>300,00.00</a:t>
                      </a: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500" dirty="0" smtClean="0">
                          <a:solidFill>
                            <a:schemeClr val="tx1"/>
                          </a:solidFill>
                          <a:effectLst/>
                          <a:latin typeface="Arial Narrow" panose="020B0606020202030204" pitchFamily="34" charset="0"/>
                          <a:ea typeface="Calibri"/>
                          <a:cs typeface="Times New Roman"/>
                        </a:rPr>
                        <a:t>300,00.00</a:t>
                      </a: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US" sz="1500" dirty="0" smtClean="0">
                          <a:solidFill>
                            <a:schemeClr val="tx1"/>
                          </a:solidFill>
                          <a:effectLst/>
                          <a:latin typeface="Arial Narrow" panose="020B0606020202030204" pitchFamily="34" charset="0"/>
                          <a:ea typeface="Calibri"/>
                          <a:cs typeface="Times New Roman"/>
                        </a:rPr>
                        <a:t>To provide safety</a:t>
                      </a:r>
                      <a:r>
                        <a:rPr lang="en-US" sz="1500" baseline="0" dirty="0" smtClean="0">
                          <a:solidFill>
                            <a:schemeClr val="tx1"/>
                          </a:solidFill>
                          <a:effectLst/>
                          <a:latin typeface="Arial Narrow" panose="020B0606020202030204" pitchFamily="34" charset="0"/>
                          <a:ea typeface="Calibri"/>
                          <a:cs typeface="Times New Roman"/>
                        </a:rPr>
                        <a:t> and security</a:t>
                      </a:r>
                      <a:endParaRPr lang="en-US" sz="1500" dirty="0" smtClean="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59276">
                <a:tc>
                  <a:txBody>
                    <a:bodyPr/>
                    <a:lstStyle/>
                    <a:p>
                      <a:pPr marL="0" marR="0" algn="l">
                        <a:lnSpc>
                          <a:spcPct val="115000"/>
                        </a:lnSpc>
                        <a:spcBef>
                          <a:spcPts val="0"/>
                        </a:spcBef>
                        <a:spcAft>
                          <a:spcPts val="0"/>
                        </a:spcAft>
                      </a:pP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500" dirty="0" smtClean="0">
                          <a:solidFill>
                            <a:schemeClr val="tx1"/>
                          </a:solidFill>
                          <a:effectLst/>
                          <a:latin typeface="Arial Narrow" panose="020B0606020202030204" pitchFamily="34" charset="0"/>
                          <a:ea typeface="Calibri"/>
                          <a:cs typeface="Times New Roman"/>
                        </a:rPr>
                        <a:t>Local training </a:t>
                      </a:r>
                      <a:r>
                        <a:rPr lang="en-US" sz="1500" dirty="0" err="1" smtClean="0">
                          <a:solidFill>
                            <a:schemeClr val="tx1"/>
                          </a:solidFill>
                          <a:effectLst/>
                          <a:latin typeface="Arial Narrow" panose="020B0606020202030204" pitchFamily="34" charset="0"/>
                          <a:ea typeface="Calibri"/>
                          <a:cs typeface="Times New Roman"/>
                        </a:rPr>
                        <a:t>programmes</a:t>
                      </a: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500" dirty="0" smtClean="0">
                          <a:solidFill>
                            <a:schemeClr val="tx1"/>
                          </a:solidFill>
                          <a:effectLst/>
                          <a:latin typeface="Arial Narrow" panose="020B0606020202030204" pitchFamily="34" charset="0"/>
                          <a:ea typeface="Calibri"/>
                          <a:cs typeface="Times New Roman"/>
                        </a:rPr>
                        <a:t>40,000.00</a:t>
                      </a: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500" dirty="0" smtClean="0">
                          <a:solidFill>
                            <a:schemeClr val="tx1"/>
                          </a:solidFill>
                          <a:effectLst/>
                          <a:latin typeface="Arial Narrow" panose="020B0606020202030204" pitchFamily="34" charset="0"/>
                          <a:ea typeface="Calibri"/>
                          <a:cs typeface="Times New Roman"/>
                        </a:rPr>
                        <a:t>40,000.00</a:t>
                      </a: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500" dirty="0" smtClean="0">
                          <a:solidFill>
                            <a:schemeClr val="tx1"/>
                          </a:solidFill>
                          <a:effectLst/>
                          <a:latin typeface="Arial Narrow" panose="020B0606020202030204" pitchFamily="34" charset="0"/>
                          <a:ea typeface="Calibri"/>
                          <a:cs typeface="Times New Roman"/>
                        </a:rPr>
                        <a:t>34,615.389</a:t>
                      </a: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500" dirty="0" smtClean="0">
                          <a:solidFill>
                            <a:schemeClr val="tx1"/>
                          </a:solidFill>
                          <a:effectLst/>
                          <a:latin typeface="Arial Narrow" panose="020B0606020202030204" pitchFamily="34" charset="0"/>
                          <a:ea typeface="Calibri"/>
                          <a:cs typeface="Times New Roman"/>
                        </a:rPr>
                        <a:t>114,615.89</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US" sz="1500" dirty="0" smtClean="0">
                          <a:solidFill>
                            <a:schemeClr val="tx1"/>
                          </a:solidFill>
                          <a:effectLst/>
                          <a:latin typeface="Arial Narrow" panose="020B0606020202030204" pitchFamily="34" charset="0"/>
                          <a:ea typeface="Calibri"/>
                          <a:cs typeface="Times New Roman"/>
                        </a:rPr>
                        <a:t>To boost the capacity</a:t>
                      </a:r>
                      <a:r>
                        <a:rPr lang="en-US" sz="1500" baseline="0" dirty="0" smtClean="0">
                          <a:solidFill>
                            <a:schemeClr val="tx1"/>
                          </a:solidFill>
                          <a:effectLst/>
                          <a:latin typeface="Arial Narrow" panose="020B0606020202030204" pitchFamily="34" charset="0"/>
                          <a:ea typeface="Calibri"/>
                          <a:cs typeface="Times New Roman"/>
                        </a:rPr>
                        <a:t> of Staff and Assembly members</a:t>
                      </a:r>
                      <a:endParaRPr lang="en-US" sz="1500" dirty="0" smtClean="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59276">
                <a:tc>
                  <a:txBody>
                    <a:bodyPr/>
                    <a:lstStyle/>
                    <a:p>
                      <a:pPr marL="0" marR="0" algn="l">
                        <a:lnSpc>
                          <a:spcPct val="115000"/>
                        </a:lnSpc>
                        <a:spcBef>
                          <a:spcPts val="0"/>
                        </a:spcBef>
                        <a:spcAft>
                          <a:spcPts val="0"/>
                        </a:spcAft>
                      </a:pP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500" dirty="0" smtClean="0">
                          <a:solidFill>
                            <a:schemeClr val="tx1"/>
                          </a:solidFill>
                          <a:effectLst/>
                          <a:latin typeface="Arial Narrow" panose="020B0606020202030204" pitchFamily="34" charset="0"/>
                          <a:ea typeface="Calibri"/>
                          <a:cs typeface="Times New Roman"/>
                        </a:rPr>
                        <a:t>Project</a:t>
                      </a:r>
                      <a:r>
                        <a:rPr lang="en-US" sz="1500" baseline="0" dirty="0" smtClean="0">
                          <a:solidFill>
                            <a:schemeClr val="tx1"/>
                          </a:solidFill>
                          <a:effectLst/>
                          <a:latin typeface="Arial Narrow" panose="020B0606020202030204" pitchFamily="34" charset="0"/>
                          <a:ea typeface="Calibri"/>
                          <a:cs typeface="Times New Roman"/>
                        </a:rPr>
                        <a:t> management and support to MPCU and composite Budget preparation</a:t>
                      </a: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1500" dirty="0" smtClean="0">
                          <a:solidFill>
                            <a:schemeClr val="tx1"/>
                          </a:solidFill>
                          <a:effectLst/>
                          <a:latin typeface="Arial Narrow" panose="020B0606020202030204" pitchFamily="34" charset="0"/>
                          <a:ea typeface="Calibri"/>
                          <a:cs typeface="Times New Roman"/>
                        </a:rPr>
                        <a:t>80,000.00</a:t>
                      </a: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endParaRPr lang="en-US" sz="1500" dirty="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500" dirty="0" smtClean="0">
                          <a:solidFill>
                            <a:schemeClr val="tx1"/>
                          </a:solidFill>
                          <a:effectLst/>
                          <a:latin typeface="Arial Narrow" panose="020B0606020202030204" pitchFamily="34" charset="0"/>
                          <a:ea typeface="Calibri"/>
                          <a:cs typeface="Times New Roman"/>
                        </a:rPr>
                        <a:t>80,000.00</a:t>
                      </a:r>
                    </a:p>
                    <a:p>
                      <a:pPr marL="0" marR="0" algn="l">
                        <a:lnSpc>
                          <a:spcPct val="115000"/>
                        </a:lnSpc>
                        <a:spcBef>
                          <a:spcPts val="0"/>
                        </a:spcBef>
                        <a:spcAft>
                          <a:spcPts val="0"/>
                        </a:spcAft>
                      </a:pPr>
                      <a:endParaRPr lang="en-US" sz="1500" dirty="0" smtClean="0">
                        <a:solidFill>
                          <a:schemeClr val="tx1"/>
                        </a:solidFill>
                        <a:effectLst/>
                        <a:latin typeface="Arial Narrow" panose="020B0606020202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US" sz="1500" dirty="0" smtClean="0">
                          <a:solidFill>
                            <a:schemeClr val="tx1"/>
                          </a:solidFill>
                          <a:effectLst/>
                          <a:latin typeface="Arial Narrow" panose="020B0606020202030204" pitchFamily="34" charset="0"/>
                          <a:ea typeface="Calibri"/>
                          <a:cs typeface="Times New Roman"/>
                        </a:rPr>
                        <a:t>To support planning and budgeting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3" name="Slide Number Placeholder 2"/>
          <p:cNvSpPr>
            <a:spLocks noGrp="1"/>
          </p:cNvSpPr>
          <p:nvPr>
            <p:ph type="sldNum" sz="quarter" idx="12"/>
          </p:nvPr>
        </p:nvSpPr>
        <p:spPr/>
        <p:txBody>
          <a:bodyPr/>
          <a:lstStyle/>
          <a:p>
            <a:fld id="{571CD3C2-A472-4BA3-88D7-833F7D0C5725}" type="slidenum">
              <a:rPr lang="en-US" smtClean="0"/>
              <a:t>54</a:t>
            </a:fld>
            <a:endParaRPr lang="en-US"/>
          </a:p>
        </p:txBody>
      </p:sp>
    </p:spTree>
    <p:extLst>
      <p:ext uri="{BB962C8B-B14F-4D97-AF65-F5344CB8AC3E}">
        <p14:creationId xmlns:p14="http://schemas.microsoft.com/office/powerpoint/2010/main" val="3967702586"/>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562"/>
            <a:ext cx="8229600" cy="533400"/>
          </a:xfrm>
        </p:spPr>
        <p:txBody>
          <a:bodyPr>
            <a:normAutofit/>
          </a:bodyPr>
          <a:lstStyle/>
          <a:p>
            <a:pPr algn="l"/>
            <a:r>
              <a:rPr lang="en-US" sz="2800" b="1" dirty="0" smtClean="0">
                <a:solidFill>
                  <a:srgbClr val="C00000"/>
                </a:solidFill>
                <a:effectLst>
                  <a:outerShdw blurRad="38100" dist="38100" dir="2700000" algn="tl">
                    <a:srgbClr val="000000">
                      <a:alpha val="43137"/>
                    </a:srgbClr>
                  </a:outerShdw>
                </a:effectLst>
              </a:rPr>
              <a:t>SANITATION BUDGET</a:t>
            </a:r>
            <a:endParaRPr lang="en-US" sz="2800" b="1" dirty="0">
              <a:solidFill>
                <a:srgbClr val="C00000"/>
              </a:solidFill>
              <a:effectLst>
                <a:outerShdw blurRad="38100" dist="38100" dir="2700000" algn="tl">
                  <a:srgbClr val="000000">
                    <a:alpha val="43137"/>
                  </a:srgbClr>
                </a:outerShdw>
              </a:effectLst>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899380194"/>
              </p:ext>
            </p:extLst>
          </p:nvPr>
        </p:nvGraphicFramePr>
        <p:xfrm>
          <a:off x="114300" y="631814"/>
          <a:ext cx="9029700" cy="5845185"/>
        </p:xfrm>
        <a:graphic>
          <a:graphicData uri="http://schemas.openxmlformats.org/drawingml/2006/table">
            <a:tbl>
              <a:tblPr firstRow="1" bandRow="1">
                <a:tableStyleId>{5940675A-B579-460E-94D1-54222C63F5DA}</a:tableStyleId>
              </a:tblPr>
              <a:tblGrid>
                <a:gridCol w="1076936"/>
                <a:gridCol w="5633208"/>
                <a:gridCol w="2319556"/>
              </a:tblGrid>
              <a:tr h="1186391">
                <a:tc>
                  <a:txBody>
                    <a:bodyPr/>
                    <a:lstStyle/>
                    <a:p>
                      <a:pPr algn="ctr"/>
                      <a:r>
                        <a:rPr lang="en-US" sz="3200" b="1" dirty="0" smtClean="0">
                          <a:effectLst>
                            <a:outerShdw blurRad="38100" dist="38100" dir="2700000" algn="tl">
                              <a:srgbClr val="000000">
                                <a:alpha val="43137"/>
                              </a:srgbClr>
                            </a:outerShdw>
                          </a:effectLst>
                        </a:rPr>
                        <a:t>No.</a:t>
                      </a:r>
                      <a:endParaRPr lang="en-US" sz="3200" b="1" dirty="0">
                        <a:effectLst>
                          <a:outerShdw blurRad="38100" dist="38100" dir="2700000" algn="tl">
                            <a:srgbClr val="000000">
                              <a:alpha val="43137"/>
                            </a:srgbClr>
                          </a:outerShdw>
                        </a:effectLst>
                      </a:endParaRPr>
                    </a:p>
                  </a:txBody>
                  <a:tcPr/>
                </a:tc>
                <a:tc>
                  <a:txBody>
                    <a:bodyPr/>
                    <a:lstStyle/>
                    <a:p>
                      <a:pPr algn="ctr"/>
                      <a:r>
                        <a:rPr lang="en-US" sz="2400" b="1" dirty="0" smtClean="0">
                          <a:effectLst>
                            <a:outerShdw blurRad="38100" dist="38100" dir="2700000" algn="tl">
                              <a:srgbClr val="000000">
                                <a:alpha val="43137"/>
                              </a:srgbClr>
                            </a:outerShdw>
                          </a:effectLst>
                        </a:rPr>
                        <a:t>Name of Activity/Project</a:t>
                      </a:r>
                    </a:p>
                    <a:p>
                      <a:pPr algn="ctr"/>
                      <a:r>
                        <a:rPr lang="en-US" sz="2400" b="1" dirty="0" smtClean="0">
                          <a:effectLst>
                            <a:outerShdw blurRad="38100" dist="38100" dir="2700000" algn="tl">
                              <a:srgbClr val="000000">
                                <a:alpha val="43137"/>
                              </a:srgbClr>
                            </a:outerShdw>
                          </a:effectLst>
                        </a:rPr>
                        <a:t>SOLID WASTE</a:t>
                      </a:r>
                      <a:endParaRPr lang="en-US" sz="2400" b="1" dirty="0">
                        <a:effectLst>
                          <a:outerShdw blurRad="38100" dist="38100" dir="2700000" algn="tl">
                            <a:srgbClr val="000000">
                              <a:alpha val="43137"/>
                            </a:srgbClr>
                          </a:outerShdw>
                        </a:effectLst>
                      </a:endParaRPr>
                    </a:p>
                  </a:txBody>
                  <a:tcPr anchor="ctr"/>
                </a:tc>
                <a:tc>
                  <a:txBody>
                    <a:bodyPr/>
                    <a:lstStyle/>
                    <a:p>
                      <a:pPr algn="ctr"/>
                      <a:r>
                        <a:rPr lang="en-US" sz="2400" b="1" dirty="0" smtClean="0">
                          <a:effectLst>
                            <a:outerShdw blurRad="38100" dist="38100" dir="2700000" algn="tl">
                              <a:srgbClr val="000000">
                                <a:alpha val="43137"/>
                              </a:srgbClr>
                            </a:outerShdw>
                          </a:effectLst>
                        </a:rPr>
                        <a:t>Budget</a:t>
                      </a:r>
                      <a:endParaRPr lang="en-US" sz="2400" b="1" dirty="0">
                        <a:effectLst>
                          <a:outerShdw blurRad="38100" dist="38100" dir="2700000" algn="tl">
                            <a:srgbClr val="000000">
                              <a:alpha val="43137"/>
                            </a:srgbClr>
                          </a:outerShdw>
                        </a:effectLst>
                      </a:endParaRPr>
                    </a:p>
                  </a:txBody>
                  <a:tcPr anchor="ctr"/>
                </a:tc>
              </a:tr>
              <a:tr h="1186391">
                <a:tc>
                  <a:txBody>
                    <a:bodyPr/>
                    <a:lstStyle/>
                    <a:p>
                      <a:r>
                        <a:rPr lang="en-US" sz="3200" dirty="0" smtClean="0"/>
                        <a:t>1</a:t>
                      </a:r>
                      <a:endParaRPr lang="en-US" sz="3200" dirty="0"/>
                    </a:p>
                  </a:txBody>
                  <a:tcPr/>
                </a:tc>
                <a:tc>
                  <a:txBody>
                    <a:bodyPr/>
                    <a:lstStyle/>
                    <a:p>
                      <a:r>
                        <a:rPr lang="en-US" sz="2400" dirty="0" smtClean="0"/>
                        <a:t>Education on Environmental Sanitation</a:t>
                      </a:r>
                      <a:endParaRPr lang="en-US" sz="2400" dirty="0"/>
                    </a:p>
                  </a:txBody>
                  <a:tcPr anchor="ctr"/>
                </a:tc>
                <a:tc>
                  <a:txBody>
                    <a:bodyPr/>
                    <a:lstStyle/>
                    <a:p>
                      <a:pPr algn="r"/>
                      <a:r>
                        <a:rPr lang="en-US" sz="2400" dirty="0" smtClean="0"/>
                        <a:t>46,000.00</a:t>
                      </a:r>
                      <a:endParaRPr lang="en-US" sz="2400" dirty="0"/>
                    </a:p>
                  </a:txBody>
                  <a:tcPr anchor="ctr"/>
                </a:tc>
              </a:tr>
              <a:tr h="684624">
                <a:tc>
                  <a:txBody>
                    <a:bodyPr/>
                    <a:lstStyle/>
                    <a:p>
                      <a:r>
                        <a:rPr lang="en-US" sz="3200" dirty="0" smtClean="0"/>
                        <a:t>2</a:t>
                      </a:r>
                      <a:endParaRPr lang="en-US" sz="3200" dirty="0"/>
                    </a:p>
                  </a:txBody>
                  <a:tcPr/>
                </a:tc>
                <a:tc>
                  <a:txBody>
                    <a:bodyPr/>
                    <a:lstStyle/>
                    <a:p>
                      <a:r>
                        <a:rPr lang="en-US" sz="2400" dirty="0" smtClean="0"/>
                        <a:t>Fumigation</a:t>
                      </a:r>
                      <a:endParaRPr lang="en-US" sz="2400" dirty="0"/>
                    </a:p>
                  </a:txBody>
                  <a:tcPr anchor="ctr"/>
                </a:tc>
                <a:tc>
                  <a:txBody>
                    <a:bodyPr/>
                    <a:lstStyle/>
                    <a:p>
                      <a:pPr algn="r"/>
                      <a:r>
                        <a:rPr lang="en-US" sz="2400" dirty="0" smtClean="0"/>
                        <a:t>184,000.00</a:t>
                      </a:r>
                    </a:p>
                  </a:txBody>
                  <a:tcPr anchor="ctr"/>
                </a:tc>
              </a:tr>
              <a:tr h="916764">
                <a:tc>
                  <a:txBody>
                    <a:bodyPr/>
                    <a:lstStyle/>
                    <a:p>
                      <a:r>
                        <a:rPr lang="en-US" sz="3200" dirty="0" smtClean="0"/>
                        <a:t>3</a:t>
                      </a:r>
                      <a:endParaRPr lang="en-US" sz="3200" dirty="0"/>
                    </a:p>
                  </a:txBody>
                  <a:tcPr/>
                </a:tc>
                <a:tc>
                  <a:txBody>
                    <a:bodyPr/>
                    <a:lstStyle/>
                    <a:p>
                      <a:r>
                        <a:rPr lang="en-US" sz="2400" dirty="0" smtClean="0"/>
                        <a:t>Refuse</a:t>
                      </a:r>
                      <a:r>
                        <a:rPr lang="en-US" sz="2400" baseline="0" dirty="0" smtClean="0"/>
                        <a:t> Collections &amp; Disposal (Sanitation Improvement Package)</a:t>
                      </a:r>
                      <a:endParaRPr lang="en-US" sz="2400" dirty="0"/>
                    </a:p>
                  </a:txBody>
                  <a:tcPr anchor="ctr"/>
                </a:tc>
                <a:tc>
                  <a:txBody>
                    <a:bodyPr/>
                    <a:lstStyle/>
                    <a:p>
                      <a:pPr algn="r"/>
                      <a:r>
                        <a:rPr lang="en-US" sz="2400" dirty="0" smtClean="0"/>
                        <a:t>230,000.00</a:t>
                      </a:r>
                    </a:p>
                    <a:p>
                      <a:pPr algn="r"/>
                      <a:endParaRPr lang="en-US" sz="2400" dirty="0"/>
                    </a:p>
                  </a:txBody>
                  <a:tcPr anchor="ctr"/>
                </a:tc>
              </a:tr>
              <a:tr h="684624">
                <a:tc>
                  <a:txBody>
                    <a:bodyPr/>
                    <a:lstStyle/>
                    <a:p>
                      <a:endParaRPr lang="en-US" sz="3200" dirty="0"/>
                    </a:p>
                  </a:txBody>
                  <a:tcPr/>
                </a:tc>
                <a:tc>
                  <a:txBody>
                    <a:bodyPr/>
                    <a:lstStyle/>
                    <a:p>
                      <a:r>
                        <a:rPr lang="en-US" sz="2400" dirty="0" smtClean="0"/>
                        <a:t>LIQUID</a:t>
                      </a:r>
                      <a:r>
                        <a:rPr lang="en-US" sz="2400" baseline="0" dirty="0" smtClean="0"/>
                        <a:t> WASTE</a:t>
                      </a:r>
                      <a:endParaRPr lang="en-US" sz="2400" dirty="0"/>
                    </a:p>
                  </a:txBody>
                  <a:tcPr anchor="ctr"/>
                </a:tc>
                <a:tc>
                  <a:txBody>
                    <a:bodyPr/>
                    <a:lstStyle/>
                    <a:p>
                      <a:pPr algn="r"/>
                      <a:endParaRPr lang="en-US" sz="2400" dirty="0"/>
                    </a:p>
                  </a:txBody>
                  <a:tcPr anchor="ctr"/>
                </a:tc>
              </a:tr>
              <a:tr h="1186391">
                <a:tc>
                  <a:txBody>
                    <a:bodyPr/>
                    <a:lstStyle/>
                    <a:p>
                      <a:endParaRPr lang="en-US" sz="3200" dirty="0"/>
                    </a:p>
                  </a:txBody>
                  <a:tcPr/>
                </a:tc>
                <a:tc>
                  <a:txBody>
                    <a:bodyPr/>
                    <a:lstStyle/>
                    <a:p>
                      <a:r>
                        <a:rPr lang="en-US" sz="2400" dirty="0" smtClean="0"/>
                        <a:t>Dislodging</a:t>
                      </a:r>
                      <a:r>
                        <a:rPr lang="en-US" sz="2400" baseline="0" dirty="0" smtClean="0"/>
                        <a:t> of Office and Residential toilets</a:t>
                      </a:r>
                      <a:endParaRPr lang="en-US" sz="2400" dirty="0"/>
                    </a:p>
                  </a:txBody>
                  <a:tcPr anchor="ctr"/>
                </a:tc>
                <a:tc>
                  <a:txBody>
                    <a:bodyPr/>
                    <a:lstStyle/>
                    <a:p>
                      <a:pPr algn="r"/>
                      <a:r>
                        <a:rPr lang="en-US" sz="2400" dirty="0" smtClean="0"/>
                        <a:t>50,000.00</a:t>
                      </a:r>
                      <a:endParaRPr lang="en-US" sz="2400" dirty="0"/>
                    </a:p>
                  </a:txBody>
                  <a:tcPr anchor="ctr"/>
                </a:tc>
              </a:tr>
            </a:tbl>
          </a:graphicData>
        </a:graphic>
      </p:graphicFrame>
      <p:sp>
        <p:nvSpPr>
          <p:cNvPr id="3" name="Slide Number Placeholder 2"/>
          <p:cNvSpPr>
            <a:spLocks noGrp="1"/>
          </p:cNvSpPr>
          <p:nvPr>
            <p:ph type="sldNum" sz="quarter" idx="12"/>
          </p:nvPr>
        </p:nvSpPr>
        <p:spPr/>
        <p:txBody>
          <a:bodyPr/>
          <a:lstStyle/>
          <a:p>
            <a:fld id="{571CD3C2-A472-4BA3-88D7-833F7D0C5725}" type="slidenum">
              <a:rPr lang="en-US" smtClean="0"/>
              <a:t>55</a:t>
            </a:fld>
            <a:endParaRPr lang="en-US"/>
          </a:p>
        </p:txBody>
      </p:sp>
    </p:spTree>
    <p:extLst>
      <p:ext uri="{BB962C8B-B14F-4D97-AF65-F5344CB8AC3E}">
        <p14:creationId xmlns:p14="http://schemas.microsoft.com/office/powerpoint/2010/main" val="328623911"/>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077200" cy="304800"/>
          </a:xfrm>
        </p:spPr>
        <p:txBody>
          <a:bodyPr>
            <a:noAutofit/>
          </a:bodyPr>
          <a:lstStyle/>
          <a:p>
            <a:r>
              <a:rPr lang="en-US" sz="2400" b="1" dirty="0" smtClean="0">
                <a:solidFill>
                  <a:srgbClr val="C00000"/>
                </a:solidFill>
                <a:effectLst>
                  <a:outerShdw blurRad="38100" dist="38100" dir="2700000" algn="tl">
                    <a:srgbClr val="000000">
                      <a:alpha val="43137"/>
                    </a:srgbClr>
                  </a:outerShdw>
                </a:effectLst>
              </a:rPr>
              <a:t>NOMINAL ROLL BY GRADE-CENTRAL ADMINISTRATION</a:t>
            </a:r>
            <a:endParaRPr lang="en-US" sz="2400" b="1" dirty="0">
              <a:solidFill>
                <a:srgbClr val="C00000"/>
              </a:solidFill>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33983032"/>
              </p:ext>
            </p:extLst>
          </p:nvPr>
        </p:nvGraphicFramePr>
        <p:xfrm>
          <a:off x="76201" y="762001"/>
          <a:ext cx="9067798" cy="5959478"/>
        </p:xfrm>
        <a:graphic>
          <a:graphicData uri="http://schemas.openxmlformats.org/drawingml/2006/table">
            <a:tbl>
              <a:tblPr firstRow="1" bandRow="1">
                <a:tableStyleId>{5940675A-B579-460E-94D1-54222C63F5DA}</a:tableStyleId>
              </a:tblPr>
              <a:tblGrid>
                <a:gridCol w="708631"/>
                <a:gridCol w="2313968"/>
                <a:gridCol w="1431758"/>
                <a:gridCol w="954505"/>
                <a:gridCol w="709022"/>
                <a:gridCol w="1294607"/>
                <a:gridCol w="1655307"/>
              </a:tblGrid>
              <a:tr h="627220">
                <a:tc>
                  <a:txBody>
                    <a:bodyPr/>
                    <a:lstStyle/>
                    <a:p>
                      <a:pPr algn="ctr" fontAlgn="b"/>
                      <a:r>
                        <a:rPr lang="en-US" sz="1600" b="1" u="none" strike="noStrike" dirty="0">
                          <a:effectLst>
                            <a:outerShdw blurRad="38100" dist="38100" dir="2700000" algn="tl">
                              <a:srgbClr val="000000">
                                <a:alpha val="43137"/>
                              </a:srgbClr>
                            </a:outerShdw>
                          </a:effectLst>
                        </a:rPr>
                        <a:t>S/N</a:t>
                      </a:r>
                      <a:endParaRPr lang="en-US" sz="16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nchor="ctr"/>
                </a:tc>
                <a:tc>
                  <a:txBody>
                    <a:bodyPr/>
                    <a:lstStyle/>
                    <a:p>
                      <a:pPr algn="ctr" fontAlgn="b"/>
                      <a:r>
                        <a:rPr lang="en-US" sz="1600" b="1" u="none" strike="noStrike" dirty="0" smtClean="0">
                          <a:effectLst>
                            <a:outerShdw blurRad="38100" dist="38100" dir="2700000" algn="tl">
                              <a:srgbClr val="000000">
                                <a:alpha val="43137"/>
                              </a:srgbClr>
                            </a:outerShdw>
                          </a:effectLst>
                        </a:rPr>
                        <a:t>POSITION</a:t>
                      </a:r>
                      <a:endParaRPr lang="en-US" sz="16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nchor="ct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600" b="1" u="none" strike="noStrike" dirty="0" smtClean="0">
                          <a:effectLst>
                            <a:outerShdw blurRad="38100" dist="38100" dir="2700000" algn="tl">
                              <a:srgbClr val="000000">
                                <a:alpha val="43137"/>
                              </a:srgbClr>
                            </a:outerShdw>
                          </a:effectLst>
                        </a:rPr>
                        <a:t>NO</a:t>
                      </a:r>
                      <a:r>
                        <a:rPr lang="en-US" sz="1600" b="1" u="none" strike="noStrike" baseline="0" dirty="0" smtClean="0">
                          <a:effectLst>
                            <a:outerShdw blurRad="38100" dist="38100" dir="2700000" algn="tl">
                              <a:srgbClr val="000000">
                                <a:alpha val="43137"/>
                              </a:srgbClr>
                            </a:outerShdw>
                          </a:effectLst>
                        </a:rPr>
                        <a:t> AT POST</a:t>
                      </a:r>
                      <a:endParaRPr lang="en-US" sz="1600" b="1" u="none" strike="noStrike" dirty="0" smtClean="0">
                        <a:effectLst>
                          <a:outerShdw blurRad="38100" dist="38100" dir="2700000" algn="tl">
                            <a:srgbClr val="000000">
                              <a:alpha val="43137"/>
                            </a:srgbClr>
                          </a:outerShdw>
                        </a:effectLst>
                      </a:endParaRPr>
                    </a:p>
                  </a:txBody>
                  <a:tcPr marL="9525" marR="9525" marT="9525" marB="0" anchor="ct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600" b="1" u="none" strike="noStrike" dirty="0" smtClean="0">
                          <a:effectLst>
                            <a:outerShdw blurRad="38100" dist="38100" dir="2700000" algn="tl">
                              <a:srgbClr val="000000">
                                <a:alpha val="43137"/>
                              </a:srgbClr>
                            </a:outerShdw>
                          </a:effectLst>
                        </a:rPr>
                        <a:t>GRADE </a:t>
                      </a:r>
                    </a:p>
                    <a:p>
                      <a:pPr algn="ctr" fontAlgn="b"/>
                      <a:endParaRPr lang="en-US" sz="16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nchor="ct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600" b="1" u="none" strike="noStrike" dirty="0" smtClean="0">
                          <a:effectLst>
                            <a:outerShdw blurRad="38100" dist="38100" dir="2700000" algn="tl">
                              <a:srgbClr val="000000">
                                <a:alpha val="43137"/>
                              </a:srgbClr>
                            </a:outerShdw>
                          </a:effectLst>
                        </a:rPr>
                        <a:t>STEP </a:t>
                      </a:r>
                      <a:endParaRPr lang="en-US" sz="16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nchor="ctr"/>
                </a:tc>
                <a:tc>
                  <a:txBody>
                    <a:bodyPr/>
                    <a:lstStyle/>
                    <a:p>
                      <a:pPr algn="ctr" fontAlgn="b"/>
                      <a:r>
                        <a:rPr lang="en-US" sz="1600" b="1" u="none" strike="noStrike" dirty="0" smtClean="0">
                          <a:effectLst>
                            <a:outerShdw blurRad="38100" dist="38100" dir="2700000" algn="tl">
                              <a:srgbClr val="000000">
                                <a:alpha val="43137"/>
                              </a:srgbClr>
                            </a:outerShdw>
                          </a:effectLst>
                        </a:rPr>
                        <a:t>MONTHLY SALARY</a:t>
                      </a:r>
                      <a:endParaRPr lang="en-US" sz="16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nchor="ctr"/>
                </a:tc>
                <a:tc>
                  <a:txBody>
                    <a:bodyPr/>
                    <a:lstStyle/>
                    <a:p>
                      <a:pPr algn="ctr" fontAlgn="b"/>
                      <a:r>
                        <a:rPr lang="en-US" sz="1600" b="1" u="none" strike="noStrike" dirty="0" smtClean="0">
                          <a:effectLst>
                            <a:outerShdw blurRad="38100" dist="38100" dir="2700000" algn="tl">
                              <a:srgbClr val="000000">
                                <a:alpha val="43137"/>
                              </a:srgbClr>
                            </a:outerShdw>
                          </a:effectLst>
                        </a:rPr>
                        <a:t>PROVISION</a:t>
                      </a:r>
                      <a:r>
                        <a:rPr lang="en-US" sz="1600" b="1" u="none" strike="noStrike" baseline="0" dirty="0" smtClean="0">
                          <a:effectLst>
                            <a:outerShdw blurRad="38100" dist="38100" dir="2700000" algn="tl">
                              <a:srgbClr val="000000">
                                <a:alpha val="43137"/>
                              </a:srgbClr>
                            </a:outerShdw>
                          </a:effectLst>
                        </a:rPr>
                        <a:t> FOR 2020</a:t>
                      </a:r>
                    </a:p>
                  </a:txBody>
                  <a:tcPr marL="9525" marR="9525" marT="9525" marB="0" anchor="ctr"/>
                </a:tc>
              </a:tr>
              <a:tr h="648326">
                <a:tc>
                  <a:txBody>
                    <a:bodyPr/>
                    <a:lstStyle/>
                    <a:p>
                      <a:pPr algn="ctr" fontAlgn="b"/>
                      <a:r>
                        <a:rPr lang="en-US" sz="1800" u="none" strike="noStrike" dirty="0">
                          <a:effectLst/>
                        </a:rPr>
                        <a:t>1</a:t>
                      </a:r>
                      <a:endParaRPr lang="en-US" sz="1800" b="0" i="0" u="none" strike="noStrike" dirty="0">
                        <a:solidFill>
                          <a:srgbClr val="000000"/>
                        </a:solidFill>
                        <a:effectLst/>
                        <a:latin typeface="+mj-lt"/>
                      </a:endParaRPr>
                    </a:p>
                  </a:txBody>
                  <a:tcPr marL="9525" marR="9525" marT="9525" marB="0"/>
                </a:tc>
                <a:tc>
                  <a:txBody>
                    <a:bodyPr/>
                    <a:lstStyle/>
                    <a:p>
                      <a:pPr algn="l" fontAlgn="ctr"/>
                      <a:r>
                        <a:rPr lang="en-US" sz="1800" b="0" i="0" u="none" strike="noStrike" dirty="0">
                          <a:solidFill>
                            <a:srgbClr val="000000"/>
                          </a:solidFill>
                          <a:effectLst/>
                          <a:latin typeface="Times New Roman" panose="02020603050405020304" pitchFamily="18" charset="0"/>
                        </a:rPr>
                        <a:t>Co-</a:t>
                      </a:r>
                      <a:r>
                        <a:rPr lang="en-US" sz="1800" b="0" i="0" u="none" strike="noStrike" dirty="0" err="1">
                          <a:solidFill>
                            <a:srgbClr val="000000"/>
                          </a:solidFill>
                          <a:effectLst/>
                          <a:latin typeface="Times New Roman" panose="02020603050405020304" pitchFamily="18" charset="0"/>
                        </a:rPr>
                        <a:t>ordinating</a:t>
                      </a:r>
                      <a:r>
                        <a:rPr lang="en-US" sz="1800" b="0" i="0" u="none" strike="noStrike" dirty="0">
                          <a:solidFill>
                            <a:srgbClr val="000000"/>
                          </a:solidFill>
                          <a:effectLst/>
                          <a:latin typeface="Times New Roman" panose="02020603050405020304" pitchFamily="18" charset="0"/>
                        </a:rPr>
                        <a:t> Director</a:t>
                      </a:r>
                    </a:p>
                  </a:txBody>
                  <a:tcPr marL="0" marR="0" marT="0" marB="0" anchor="ctr"/>
                </a:tc>
                <a:tc>
                  <a:txBody>
                    <a:bodyPr/>
                    <a:lstStyle/>
                    <a:p>
                      <a:pPr algn="ctr" fontAlgn="ctr"/>
                      <a:r>
                        <a:rPr lang="en-US" sz="1800" b="0" i="0" u="none" strike="noStrike" dirty="0">
                          <a:solidFill>
                            <a:srgbClr val="000000"/>
                          </a:solidFill>
                          <a:effectLst/>
                          <a:latin typeface="Times New Roman" panose="02020603050405020304" pitchFamily="18" charset="0"/>
                        </a:rPr>
                        <a:t>1</a:t>
                      </a:r>
                    </a:p>
                  </a:txBody>
                  <a:tcPr marL="0" marR="0" marT="0" marB="0" anchor="ctr"/>
                </a:tc>
                <a:tc>
                  <a:txBody>
                    <a:bodyPr/>
                    <a:lstStyle/>
                    <a:p>
                      <a:pPr algn="ctr" fontAlgn="ctr"/>
                      <a:r>
                        <a:rPr lang="en-US" sz="1800" b="0" i="0" u="none" strike="noStrike" dirty="0">
                          <a:solidFill>
                            <a:srgbClr val="000000"/>
                          </a:solidFill>
                          <a:effectLst/>
                          <a:latin typeface="Times New Roman" panose="02020603050405020304" pitchFamily="18" charset="0"/>
                        </a:rPr>
                        <a:t>24</a:t>
                      </a:r>
                    </a:p>
                  </a:txBody>
                  <a:tcPr marL="0" marR="0" marT="0" marB="0" anchor="ctr"/>
                </a:tc>
                <a:tc>
                  <a:txBody>
                    <a:bodyPr/>
                    <a:lstStyle/>
                    <a:p>
                      <a:pPr algn="ctr" fontAlgn="b"/>
                      <a:r>
                        <a:rPr lang="en-US" sz="1800" b="0" i="0" u="none" strike="noStrike">
                          <a:solidFill>
                            <a:srgbClr val="000000"/>
                          </a:solidFill>
                          <a:effectLst/>
                          <a:latin typeface="Times New Roman" panose="02020603050405020304" pitchFamily="18" charset="0"/>
                        </a:rPr>
                        <a:t>6</a:t>
                      </a:r>
                    </a:p>
                  </a:txBody>
                  <a:tcPr marL="0" marR="0" marT="0" marB="0" anchor="b"/>
                </a:tc>
                <a:tc>
                  <a:txBody>
                    <a:bodyPr/>
                    <a:lstStyle/>
                    <a:p>
                      <a:pPr algn="ctr" fontAlgn="ctr"/>
                      <a:r>
                        <a:rPr lang="en-US" sz="1800" b="0" i="0" u="none" strike="noStrike">
                          <a:solidFill>
                            <a:srgbClr val="000000"/>
                          </a:solidFill>
                          <a:effectLst/>
                          <a:latin typeface="Times New Roman" panose="02020603050405020304" pitchFamily="18" charset="0"/>
                        </a:rPr>
                        <a:t>            5,104.54 </a:t>
                      </a:r>
                    </a:p>
                  </a:txBody>
                  <a:tcPr marL="0" marR="0" marT="0" marB="0" anchor="ctr"/>
                </a:tc>
                <a:tc>
                  <a:txBody>
                    <a:bodyPr/>
                    <a:lstStyle/>
                    <a:p>
                      <a:pPr algn="ctr" fontAlgn="b"/>
                      <a:r>
                        <a:rPr lang="en-US" sz="1800" b="0" i="0" u="none" strike="noStrike">
                          <a:solidFill>
                            <a:srgbClr val="000000"/>
                          </a:solidFill>
                          <a:effectLst/>
                          <a:latin typeface="Times New Roman" panose="02020603050405020304" pitchFamily="18" charset="0"/>
                        </a:rPr>
                        <a:t>61,254.49</a:t>
                      </a:r>
                    </a:p>
                  </a:txBody>
                  <a:tcPr marL="0" marR="0" marT="0" marB="0" anchor="b"/>
                </a:tc>
              </a:tr>
              <a:tr h="648326">
                <a:tc>
                  <a:txBody>
                    <a:bodyPr/>
                    <a:lstStyle/>
                    <a:p>
                      <a:pPr algn="ctr" fontAlgn="b"/>
                      <a:r>
                        <a:rPr lang="en-US" sz="1800" u="none" strike="noStrike" dirty="0">
                          <a:effectLst/>
                        </a:rPr>
                        <a:t>2</a:t>
                      </a:r>
                      <a:endParaRPr lang="en-US" sz="1800" b="0" i="0" u="none" strike="noStrike" dirty="0">
                        <a:solidFill>
                          <a:srgbClr val="000000"/>
                        </a:solidFill>
                        <a:effectLst/>
                        <a:latin typeface="+mj-lt"/>
                      </a:endParaRPr>
                    </a:p>
                  </a:txBody>
                  <a:tcPr marL="9525" marR="9525" marT="9525" marB="0"/>
                </a:tc>
                <a:tc>
                  <a:txBody>
                    <a:bodyPr/>
                    <a:lstStyle/>
                    <a:p>
                      <a:pPr algn="l" fontAlgn="ctr"/>
                      <a:r>
                        <a:rPr lang="en-US" sz="1800" b="0" i="0" u="none" strike="noStrike" dirty="0">
                          <a:solidFill>
                            <a:srgbClr val="000000"/>
                          </a:solidFill>
                          <a:effectLst/>
                          <a:latin typeface="Times New Roman" panose="02020603050405020304" pitchFamily="18" charset="0"/>
                        </a:rPr>
                        <a:t>Asst. Director IIA</a:t>
                      </a:r>
                    </a:p>
                  </a:txBody>
                  <a:tcPr marL="0" marR="0" marT="0" marB="0" anchor="ctr"/>
                </a:tc>
                <a:tc>
                  <a:txBody>
                    <a:bodyPr/>
                    <a:lstStyle/>
                    <a:p>
                      <a:pPr algn="ctr" fontAlgn="b"/>
                      <a:r>
                        <a:rPr lang="en-US" sz="1800" b="0" i="0" u="none" strike="noStrike">
                          <a:solidFill>
                            <a:srgbClr val="000000"/>
                          </a:solidFill>
                          <a:effectLst/>
                          <a:latin typeface="Times New Roman" panose="02020603050405020304" pitchFamily="18" charset="0"/>
                        </a:rPr>
                        <a:t>3</a:t>
                      </a:r>
                    </a:p>
                  </a:txBody>
                  <a:tcPr marL="0" marR="0" marT="0" marB="0" anchor="b"/>
                </a:tc>
                <a:tc>
                  <a:txBody>
                    <a:bodyPr/>
                    <a:lstStyle/>
                    <a:p>
                      <a:pPr algn="ctr" fontAlgn="b"/>
                      <a:r>
                        <a:rPr lang="en-US" sz="1800" b="0" i="0" u="none" strike="noStrike">
                          <a:solidFill>
                            <a:srgbClr val="000000"/>
                          </a:solidFill>
                          <a:effectLst/>
                          <a:latin typeface="Times New Roman" panose="02020603050405020304" pitchFamily="18" charset="0"/>
                        </a:rPr>
                        <a:t>18</a:t>
                      </a:r>
                    </a:p>
                  </a:txBody>
                  <a:tcPr marL="0" marR="0" marT="0" marB="0" anchor="b"/>
                </a:tc>
                <a:tc>
                  <a:txBody>
                    <a:bodyPr/>
                    <a:lstStyle/>
                    <a:p>
                      <a:pPr algn="ctr" fontAlgn="b"/>
                      <a:r>
                        <a:rPr lang="en-US" sz="1800" b="0" i="0" u="none" strike="noStrike">
                          <a:solidFill>
                            <a:srgbClr val="000000"/>
                          </a:solidFill>
                          <a:effectLst/>
                          <a:latin typeface="Times New Roman" panose="02020603050405020304" pitchFamily="18" charset="0"/>
                        </a:rPr>
                        <a:t>2</a:t>
                      </a:r>
                    </a:p>
                  </a:txBody>
                  <a:tcPr marL="0" marR="0" marT="0" marB="0" anchor="b"/>
                </a:tc>
                <a:tc>
                  <a:txBody>
                    <a:bodyPr/>
                    <a:lstStyle/>
                    <a:p>
                      <a:pPr algn="ctr" fontAlgn="ctr"/>
                      <a:r>
                        <a:rPr lang="en-US" sz="1800" b="0" i="0" u="none" strike="noStrike" dirty="0">
                          <a:solidFill>
                            <a:srgbClr val="000000"/>
                          </a:solidFill>
                          <a:effectLst/>
                          <a:latin typeface="Times New Roman" panose="02020603050405020304" pitchFamily="18" charset="0"/>
                        </a:rPr>
                        <a:t>            6,373.65 </a:t>
                      </a:r>
                    </a:p>
                  </a:txBody>
                  <a:tcPr marL="0" marR="0" marT="0" marB="0" anchor="ctr"/>
                </a:tc>
                <a:tc>
                  <a:txBody>
                    <a:bodyPr/>
                    <a:lstStyle/>
                    <a:p>
                      <a:pPr algn="ctr" fontAlgn="b"/>
                      <a:r>
                        <a:rPr lang="en-US" sz="1800" b="0" i="0" u="none" strike="noStrike">
                          <a:solidFill>
                            <a:srgbClr val="000000"/>
                          </a:solidFill>
                          <a:effectLst/>
                          <a:latin typeface="Times New Roman" panose="02020603050405020304" pitchFamily="18" charset="0"/>
                        </a:rPr>
                        <a:t>76,483.83</a:t>
                      </a:r>
                    </a:p>
                  </a:txBody>
                  <a:tcPr marL="0" marR="0" marT="0" marB="0" anchor="b"/>
                </a:tc>
              </a:tr>
              <a:tr h="648326">
                <a:tc>
                  <a:txBody>
                    <a:bodyPr/>
                    <a:lstStyle/>
                    <a:p>
                      <a:pPr algn="ctr" fontAlgn="b"/>
                      <a:r>
                        <a:rPr lang="en-US" sz="1800" u="none" strike="noStrike" dirty="0">
                          <a:effectLst/>
                        </a:rPr>
                        <a:t>3</a:t>
                      </a:r>
                      <a:endParaRPr lang="en-US" sz="1800" b="0" i="0" u="none" strike="noStrike" dirty="0">
                        <a:solidFill>
                          <a:srgbClr val="000000"/>
                        </a:solidFill>
                        <a:effectLst/>
                        <a:latin typeface="+mj-lt"/>
                      </a:endParaRPr>
                    </a:p>
                  </a:txBody>
                  <a:tcPr marL="9525" marR="9525" marT="9525" marB="0"/>
                </a:tc>
                <a:tc>
                  <a:txBody>
                    <a:bodyPr/>
                    <a:lstStyle/>
                    <a:p>
                      <a:pPr algn="l" fontAlgn="ctr"/>
                      <a:r>
                        <a:rPr lang="en-US" sz="1800" b="0" i="0" u="none" strike="noStrike" dirty="0">
                          <a:solidFill>
                            <a:srgbClr val="000000"/>
                          </a:solidFill>
                          <a:effectLst/>
                          <a:latin typeface="Times New Roman" panose="02020603050405020304" pitchFamily="18" charset="0"/>
                        </a:rPr>
                        <a:t>Asst. Director IIB</a:t>
                      </a:r>
                    </a:p>
                  </a:txBody>
                  <a:tcPr marL="0" marR="0" marT="0" marB="0" anchor="ctr"/>
                </a:tc>
                <a:tc>
                  <a:txBody>
                    <a:bodyPr/>
                    <a:lstStyle/>
                    <a:p>
                      <a:pPr algn="ctr" fontAlgn="b"/>
                      <a:r>
                        <a:rPr lang="en-US" sz="1800" b="0" i="0" u="none" strike="noStrike" dirty="0">
                          <a:solidFill>
                            <a:srgbClr val="000000"/>
                          </a:solidFill>
                          <a:effectLst/>
                          <a:latin typeface="Times New Roman" panose="02020603050405020304" pitchFamily="18" charset="0"/>
                        </a:rPr>
                        <a:t>1</a:t>
                      </a:r>
                    </a:p>
                  </a:txBody>
                  <a:tcPr marL="0" marR="0" marT="0" marB="0" anchor="b"/>
                </a:tc>
                <a:tc>
                  <a:txBody>
                    <a:bodyPr/>
                    <a:lstStyle/>
                    <a:p>
                      <a:pPr algn="ctr" fontAlgn="b"/>
                      <a:r>
                        <a:rPr lang="en-US" sz="1800" b="0" i="0" u="none" strike="noStrike" dirty="0">
                          <a:solidFill>
                            <a:srgbClr val="000000"/>
                          </a:solidFill>
                          <a:effectLst/>
                          <a:latin typeface="Times New Roman" panose="02020603050405020304" pitchFamily="18" charset="0"/>
                        </a:rPr>
                        <a:t>16</a:t>
                      </a:r>
                    </a:p>
                  </a:txBody>
                  <a:tcPr marL="0" marR="0" marT="0" marB="0" anchor="b"/>
                </a:tc>
                <a:tc>
                  <a:txBody>
                    <a:bodyPr/>
                    <a:lstStyle/>
                    <a:p>
                      <a:pPr algn="ctr" fontAlgn="b"/>
                      <a:r>
                        <a:rPr lang="en-US" sz="1800" b="0" i="0" u="none" strike="noStrike">
                          <a:solidFill>
                            <a:srgbClr val="000000"/>
                          </a:solidFill>
                          <a:effectLst/>
                          <a:latin typeface="Times New Roman" panose="02020603050405020304" pitchFamily="18" charset="0"/>
                        </a:rPr>
                        <a:t>1</a:t>
                      </a:r>
                    </a:p>
                  </a:txBody>
                  <a:tcPr marL="0" marR="0" marT="0" marB="0" anchor="b"/>
                </a:tc>
                <a:tc>
                  <a:txBody>
                    <a:bodyPr/>
                    <a:lstStyle/>
                    <a:p>
                      <a:pPr algn="ctr" fontAlgn="ctr"/>
                      <a:r>
                        <a:rPr lang="en-US" sz="1800" b="0" i="0" u="none" strike="noStrike" dirty="0">
                          <a:solidFill>
                            <a:srgbClr val="000000"/>
                          </a:solidFill>
                          <a:effectLst/>
                          <a:latin typeface="Times New Roman" panose="02020603050405020304" pitchFamily="18" charset="0"/>
                        </a:rPr>
                        <a:t>            1,706.45 </a:t>
                      </a:r>
                    </a:p>
                  </a:txBody>
                  <a:tcPr marL="0" marR="0" marT="0" marB="0" anchor="ctr"/>
                </a:tc>
                <a:tc>
                  <a:txBody>
                    <a:bodyPr/>
                    <a:lstStyle/>
                    <a:p>
                      <a:pPr algn="ctr" fontAlgn="b"/>
                      <a:r>
                        <a:rPr lang="en-US" sz="1800" b="0" i="0" u="none" strike="noStrike">
                          <a:solidFill>
                            <a:srgbClr val="000000"/>
                          </a:solidFill>
                          <a:effectLst/>
                          <a:latin typeface="Times New Roman" panose="02020603050405020304" pitchFamily="18" charset="0"/>
                        </a:rPr>
                        <a:t>20,477.45</a:t>
                      </a:r>
                    </a:p>
                  </a:txBody>
                  <a:tcPr marL="0" marR="0" marT="0" marB="0" anchor="b"/>
                </a:tc>
              </a:tr>
              <a:tr h="648326">
                <a:tc>
                  <a:txBody>
                    <a:bodyPr/>
                    <a:lstStyle/>
                    <a:p>
                      <a:pPr algn="ctr" fontAlgn="b"/>
                      <a:r>
                        <a:rPr lang="en-US" sz="1800" u="none" strike="noStrike" dirty="0">
                          <a:effectLst/>
                        </a:rPr>
                        <a:t>4</a:t>
                      </a:r>
                      <a:endParaRPr lang="en-US" sz="1800" b="0" i="0" u="none" strike="noStrike" dirty="0">
                        <a:solidFill>
                          <a:srgbClr val="000000"/>
                        </a:solidFill>
                        <a:effectLst/>
                        <a:latin typeface="+mj-lt"/>
                      </a:endParaRPr>
                    </a:p>
                  </a:txBody>
                  <a:tcPr marL="9525" marR="9525" marT="9525" marB="0"/>
                </a:tc>
                <a:tc>
                  <a:txBody>
                    <a:bodyPr/>
                    <a:lstStyle/>
                    <a:p>
                      <a:pPr algn="l" fontAlgn="ctr"/>
                      <a:r>
                        <a:rPr lang="en-US" sz="1800" b="0" i="0" u="none" strike="noStrike">
                          <a:solidFill>
                            <a:srgbClr val="000000"/>
                          </a:solidFill>
                          <a:effectLst/>
                          <a:latin typeface="Times New Roman" panose="02020603050405020304" pitchFamily="18" charset="0"/>
                        </a:rPr>
                        <a:t> Budget Analyst</a:t>
                      </a:r>
                    </a:p>
                  </a:txBody>
                  <a:tcPr marL="0" marR="0" marT="0" marB="0" anchor="ctr"/>
                </a:tc>
                <a:tc>
                  <a:txBody>
                    <a:bodyPr/>
                    <a:lstStyle/>
                    <a:p>
                      <a:pPr algn="ctr" fontAlgn="b"/>
                      <a:r>
                        <a:rPr lang="en-US" sz="1800" b="0" i="0" u="none" strike="noStrike">
                          <a:solidFill>
                            <a:srgbClr val="000000"/>
                          </a:solidFill>
                          <a:effectLst/>
                          <a:latin typeface="Times New Roman" panose="02020603050405020304" pitchFamily="18" charset="0"/>
                        </a:rPr>
                        <a:t>1</a:t>
                      </a:r>
                    </a:p>
                  </a:txBody>
                  <a:tcPr marL="0" marR="0" marT="0" marB="0" anchor="b"/>
                </a:tc>
                <a:tc>
                  <a:txBody>
                    <a:bodyPr/>
                    <a:lstStyle/>
                    <a:p>
                      <a:pPr algn="ctr" fontAlgn="b"/>
                      <a:r>
                        <a:rPr lang="en-US" sz="1800" b="0" i="0" u="none" strike="noStrike" dirty="0">
                          <a:solidFill>
                            <a:srgbClr val="000000"/>
                          </a:solidFill>
                          <a:effectLst/>
                          <a:latin typeface="Times New Roman" panose="02020603050405020304" pitchFamily="18" charset="0"/>
                        </a:rPr>
                        <a:t>18</a:t>
                      </a:r>
                    </a:p>
                  </a:txBody>
                  <a:tcPr marL="0" marR="0" marT="0" marB="0" anchor="b"/>
                </a:tc>
                <a:tc>
                  <a:txBody>
                    <a:bodyPr/>
                    <a:lstStyle/>
                    <a:p>
                      <a:pPr algn="ctr" fontAlgn="b"/>
                      <a:r>
                        <a:rPr lang="en-US" sz="1800" b="0" i="0" u="none" strike="noStrike" dirty="0">
                          <a:solidFill>
                            <a:srgbClr val="000000"/>
                          </a:solidFill>
                          <a:effectLst/>
                          <a:latin typeface="Times New Roman" panose="02020603050405020304" pitchFamily="18" charset="0"/>
                        </a:rPr>
                        <a:t>2</a:t>
                      </a:r>
                    </a:p>
                  </a:txBody>
                  <a:tcPr marL="0" marR="0" marT="0" marB="0" anchor="b"/>
                </a:tc>
                <a:tc>
                  <a:txBody>
                    <a:bodyPr/>
                    <a:lstStyle/>
                    <a:p>
                      <a:pPr algn="ctr" fontAlgn="ctr"/>
                      <a:r>
                        <a:rPr lang="en-US" sz="1800" b="0" i="0" u="none" strike="noStrike" dirty="0">
                          <a:solidFill>
                            <a:srgbClr val="000000"/>
                          </a:solidFill>
                          <a:effectLst/>
                          <a:latin typeface="Times New Roman" panose="02020603050405020304" pitchFamily="18" charset="0"/>
                        </a:rPr>
                        <a:t>            2,124.55 </a:t>
                      </a:r>
                    </a:p>
                  </a:txBody>
                  <a:tcPr marL="0" marR="0" marT="0" marB="0" anchor="ctr"/>
                </a:tc>
                <a:tc>
                  <a:txBody>
                    <a:bodyPr/>
                    <a:lstStyle/>
                    <a:p>
                      <a:pPr algn="ctr" fontAlgn="b"/>
                      <a:r>
                        <a:rPr lang="en-US" sz="1800" b="0" i="0" u="none" strike="noStrike">
                          <a:solidFill>
                            <a:srgbClr val="000000"/>
                          </a:solidFill>
                          <a:effectLst/>
                          <a:latin typeface="Times New Roman" panose="02020603050405020304" pitchFamily="18" charset="0"/>
                        </a:rPr>
                        <a:t>25,494.61</a:t>
                      </a:r>
                    </a:p>
                  </a:txBody>
                  <a:tcPr marL="0" marR="0" marT="0" marB="0" anchor="b"/>
                </a:tc>
              </a:tr>
              <a:tr h="648326">
                <a:tc>
                  <a:txBody>
                    <a:bodyPr/>
                    <a:lstStyle/>
                    <a:p>
                      <a:pPr algn="ctr" fontAlgn="b"/>
                      <a:r>
                        <a:rPr lang="en-US" sz="1800" u="none" strike="noStrike" dirty="0">
                          <a:effectLst/>
                        </a:rPr>
                        <a:t>5</a:t>
                      </a:r>
                      <a:endParaRPr lang="en-US" sz="1800" b="0" i="0" u="none" strike="noStrike" dirty="0">
                        <a:solidFill>
                          <a:srgbClr val="000000"/>
                        </a:solidFill>
                        <a:effectLst/>
                        <a:latin typeface="+mj-lt"/>
                      </a:endParaRPr>
                    </a:p>
                  </a:txBody>
                  <a:tcPr marL="9525" marR="9525" marT="9525" marB="0"/>
                </a:tc>
                <a:tc>
                  <a:txBody>
                    <a:bodyPr/>
                    <a:lstStyle/>
                    <a:p>
                      <a:pPr algn="l" fontAlgn="ctr"/>
                      <a:r>
                        <a:rPr lang="en-US" sz="1800" b="0" i="0" u="none" strike="noStrike">
                          <a:solidFill>
                            <a:srgbClr val="000000"/>
                          </a:solidFill>
                          <a:effectLst/>
                          <a:latin typeface="Times New Roman" panose="02020603050405020304" pitchFamily="18" charset="0"/>
                        </a:rPr>
                        <a:t>Asst. Budget Analyst</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1</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16</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4</a:t>
                      </a:r>
                    </a:p>
                  </a:txBody>
                  <a:tcPr marL="0" marR="0" marT="0" marB="0" anchor="ctr"/>
                </a:tc>
                <a:tc>
                  <a:txBody>
                    <a:bodyPr/>
                    <a:lstStyle/>
                    <a:p>
                      <a:pPr algn="ctr" fontAlgn="ctr"/>
                      <a:r>
                        <a:rPr lang="en-US" sz="1800" b="0" i="0" u="none" strike="noStrike" dirty="0">
                          <a:solidFill>
                            <a:srgbClr val="000000"/>
                          </a:solidFill>
                          <a:effectLst/>
                          <a:latin typeface="Times New Roman" panose="02020603050405020304" pitchFamily="18" charset="0"/>
                        </a:rPr>
                        <a:t>            1,794.97 </a:t>
                      </a:r>
                    </a:p>
                  </a:txBody>
                  <a:tcPr marL="0" marR="0" marT="0" marB="0" anchor="ctr"/>
                </a:tc>
                <a:tc>
                  <a:txBody>
                    <a:bodyPr/>
                    <a:lstStyle/>
                    <a:p>
                      <a:pPr algn="ctr" fontAlgn="b"/>
                      <a:r>
                        <a:rPr lang="en-US" sz="1800" b="0" i="0" u="none" strike="noStrike" dirty="0">
                          <a:solidFill>
                            <a:srgbClr val="000000"/>
                          </a:solidFill>
                          <a:effectLst/>
                          <a:latin typeface="Times New Roman" panose="02020603050405020304" pitchFamily="18" charset="0"/>
                        </a:rPr>
                        <a:t>21,539.66</a:t>
                      </a:r>
                    </a:p>
                  </a:txBody>
                  <a:tcPr marL="0" marR="0" marT="0" marB="0" anchor="b"/>
                </a:tc>
              </a:tr>
              <a:tr h="648326">
                <a:tc>
                  <a:txBody>
                    <a:bodyPr/>
                    <a:lstStyle/>
                    <a:p>
                      <a:pPr algn="ctr" fontAlgn="b"/>
                      <a:r>
                        <a:rPr lang="en-US" sz="1800" u="none" strike="noStrike" dirty="0">
                          <a:effectLst/>
                        </a:rPr>
                        <a:t>6</a:t>
                      </a:r>
                      <a:endParaRPr lang="en-US" sz="1800" b="0" i="0" u="none" strike="noStrike" dirty="0">
                        <a:solidFill>
                          <a:srgbClr val="000000"/>
                        </a:solidFill>
                        <a:effectLst/>
                        <a:latin typeface="+mj-lt"/>
                      </a:endParaRPr>
                    </a:p>
                  </a:txBody>
                  <a:tcPr marL="9525" marR="9525" marT="9525" marB="0"/>
                </a:tc>
                <a:tc>
                  <a:txBody>
                    <a:bodyPr/>
                    <a:lstStyle/>
                    <a:p>
                      <a:pPr algn="l" fontAlgn="ctr"/>
                      <a:r>
                        <a:rPr lang="en-US" sz="1800" b="0" i="0" u="none" strike="noStrike">
                          <a:solidFill>
                            <a:srgbClr val="000000"/>
                          </a:solidFill>
                          <a:effectLst/>
                          <a:latin typeface="Times New Roman" panose="02020603050405020304" pitchFamily="18" charset="0"/>
                        </a:rPr>
                        <a:t>Prin. Dev. Plan. Officer</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1</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21</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2</a:t>
                      </a:r>
                    </a:p>
                  </a:txBody>
                  <a:tcPr marL="0" marR="0" marT="0" marB="0" anchor="ctr"/>
                </a:tc>
                <a:tc>
                  <a:txBody>
                    <a:bodyPr/>
                    <a:lstStyle/>
                    <a:p>
                      <a:pPr algn="ctr" fontAlgn="ctr"/>
                      <a:r>
                        <a:rPr lang="en-US" sz="1800" b="0" i="0" u="none" strike="noStrike" dirty="0">
                          <a:solidFill>
                            <a:srgbClr val="000000"/>
                          </a:solidFill>
                          <a:effectLst/>
                          <a:latin typeface="Times New Roman" panose="02020603050405020304" pitchFamily="18" charset="0"/>
                        </a:rPr>
                        <a:t>            3,183.98 </a:t>
                      </a:r>
                    </a:p>
                  </a:txBody>
                  <a:tcPr marL="0" marR="0" marT="0" marB="0" anchor="ctr"/>
                </a:tc>
                <a:tc>
                  <a:txBody>
                    <a:bodyPr/>
                    <a:lstStyle/>
                    <a:p>
                      <a:pPr algn="ctr" fontAlgn="b"/>
                      <a:r>
                        <a:rPr lang="en-US" sz="1800" b="0" i="0" u="none" strike="noStrike" dirty="0">
                          <a:solidFill>
                            <a:srgbClr val="000000"/>
                          </a:solidFill>
                          <a:effectLst/>
                          <a:latin typeface="Times New Roman" panose="02020603050405020304" pitchFamily="18" charset="0"/>
                        </a:rPr>
                        <a:t>38,207.73</a:t>
                      </a:r>
                    </a:p>
                  </a:txBody>
                  <a:tcPr marL="0" marR="0" marT="0" marB="0" anchor="b"/>
                </a:tc>
              </a:tr>
              <a:tr h="648326">
                <a:tc>
                  <a:txBody>
                    <a:bodyPr/>
                    <a:lstStyle/>
                    <a:p>
                      <a:pPr algn="ctr" fontAlgn="b"/>
                      <a:r>
                        <a:rPr lang="en-US" sz="1800" u="none" strike="noStrike" dirty="0">
                          <a:effectLst/>
                        </a:rPr>
                        <a:t>7</a:t>
                      </a:r>
                      <a:endParaRPr lang="en-US" sz="1800" b="0" i="0" u="none" strike="noStrike" dirty="0">
                        <a:solidFill>
                          <a:srgbClr val="000000"/>
                        </a:solidFill>
                        <a:effectLst/>
                        <a:latin typeface="+mj-lt"/>
                      </a:endParaRPr>
                    </a:p>
                  </a:txBody>
                  <a:tcPr marL="9525" marR="9525" marT="9525" marB="0"/>
                </a:tc>
                <a:tc>
                  <a:txBody>
                    <a:bodyPr/>
                    <a:lstStyle/>
                    <a:p>
                      <a:pPr algn="l" fontAlgn="ctr"/>
                      <a:r>
                        <a:rPr lang="en-US" sz="1800" b="0" i="0" u="none" strike="noStrike">
                          <a:solidFill>
                            <a:srgbClr val="000000"/>
                          </a:solidFill>
                          <a:effectLst/>
                          <a:latin typeface="Times New Roman" panose="02020603050405020304" pitchFamily="18" charset="0"/>
                        </a:rPr>
                        <a:t>Dev. Planning Officer</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1</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18</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2</a:t>
                      </a:r>
                    </a:p>
                  </a:txBody>
                  <a:tcPr marL="0" marR="0" marT="0" marB="0" anchor="ctr"/>
                </a:tc>
                <a:tc>
                  <a:txBody>
                    <a:bodyPr/>
                    <a:lstStyle/>
                    <a:p>
                      <a:pPr algn="ctr" fontAlgn="ctr"/>
                      <a:r>
                        <a:rPr lang="en-US" sz="1800" b="0" i="0" u="none" strike="noStrike" dirty="0">
                          <a:solidFill>
                            <a:srgbClr val="000000"/>
                          </a:solidFill>
                          <a:effectLst/>
                          <a:latin typeface="Times New Roman" panose="02020603050405020304" pitchFamily="18" charset="0"/>
                        </a:rPr>
                        <a:t>            2,124.55 </a:t>
                      </a:r>
                    </a:p>
                  </a:txBody>
                  <a:tcPr marL="0" marR="0" marT="0" marB="0" anchor="ctr"/>
                </a:tc>
                <a:tc>
                  <a:txBody>
                    <a:bodyPr/>
                    <a:lstStyle/>
                    <a:p>
                      <a:pPr algn="ctr" fontAlgn="b"/>
                      <a:r>
                        <a:rPr lang="en-US" sz="1800" b="0" i="0" u="none" strike="noStrike" dirty="0">
                          <a:solidFill>
                            <a:srgbClr val="000000"/>
                          </a:solidFill>
                          <a:effectLst/>
                          <a:latin typeface="Times New Roman" panose="02020603050405020304" pitchFamily="18" charset="0"/>
                        </a:rPr>
                        <a:t>25,494.61</a:t>
                      </a:r>
                    </a:p>
                  </a:txBody>
                  <a:tcPr marL="0" marR="0" marT="0" marB="0" anchor="b"/>
                </a:tc>
              </a:tr>
              <a:tr h="793976">
                <a:tc>
                  <a:txBody>
                    <a:bodyPr/>
                    <a:lstStyle/>
                    <a:p>
                      <a:pPr algn="ctr" fontAlgn="b"/>
                      <a:r>
                        <a:rPr lang="en-US" sz="1800" u="none" strike="noStrike" dirty="0">
                          <a:effectLst/>
                        </a:rPr>
                        <a:t>8</a:t>
                      </a:r>
                      <a:endParaRPr lang="en-US" sz="1800" b="0" i="0" u="none" strike="noStrike" dirty="0">
                        <a:solidFill>
                          <a:srgbClr val="000000"/>
                        </a:solidFill>
                        <a:effectLst/>
                        <a:latin typeface="+mj-lt"/>
                      </a:endParaRPr>
                    </a:p>
                  </a:txBody>
                  <a:tcPr marL="9525" marR="9525" marT="9525" marB="0"/>
                </a:tc>
                <a:tc>
                  <a:txBody>
                    <a:bodyPr/>
                    <a:lstStyle/>
                    <a:p>
                      <a:pPr algn="l" fontAlgn="ctr"/>
                      <a:r>
                        <a:rPr lang="en-US" sz="1800" b="0" i="0" u="none" strike="noStrike">
                          <a:solidFill>
                            <a:srgbClr val="000000"/>
                          </a:solidFill>
                          <a:effectLst/>
                          <a:latin typeface="Times New Roman" panose="02020603050405020304" pitchFamily="18" charset="0"/>
                        </a:rPr>
                        <a:t> Human Resource Man.</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1</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18</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2</a:t>
                      </a:r>
                    </a:p>
                  </a:txBody>
                  <a:tcPr marL="0" marR="0" marT="0" marB="0" anchor="ctr"/>
                </a:tc>
                <a:tc>
                  <a:txBody>
                    <a:bodyPr/>
                    <a:lstStyle/>
                    <a:p>
                      <a:pPr algn="ctr" fontAlgn="ctr"/>
                      <a:r>
                        <a:rPr lang="en-US" sz="1800" b="0" i="0" u="none" strike="noStrike" dirty="0">
                          <a:solidFill>
                            <a:srgbClr val="000000"/>
                          </a:solidFill>
                          <a:effectLst/>
                          <a:latin typeface="Times New Roman" panose="02020603050405020304" pitchFamily="18" charset="0"/>
                        </a:rPr>
                        <a:t>            2,124.55 </a:t>
                      </a:r>
                    </a:p>
                  </a:txBody>
                  <a:tcPr marL="0" marR="0" marT="0" marB="0" anchor="ctr"/>
                </a:tc>
                <a:tc>
                  <a:txBody>
                    <a:bodyPr/>
                    <a:lstStyle/>
                    <a:p>
                      <a:pPr algn="ctr" fontAlgn="b"/>
                      <a:r>
                        <a:rPr lang="en-US" sz="1800" b="0" i="0" u="none" strike="noStrike" dirty="0">
                          <a:solidFill>
                            <a:srgbClr val="000000"/>
                          </a:solidFill>
                          <a:effectLst/>
                          <a:latin typeface="Times New Roman" panose="02020603050405020304" pitchFamily="18" charset="0"/>
                        </a:rPr>
                        <a:t>25,494.61</a:t>
                      </a:r>
                    </a:p>
                  </a:txBody>
                  <a:tcPr marL="0" marR="0" marT="0" marB="0" anchor="b"/>
                </a:tc>
              </a:tr>
            </a:tbl>
          </a:graphicData>
        </a:graphic>
      </p:graphicFrame>
      <p:sp>
        <p:nvSpPr>
          <p:cNvPr id="3" name="Slide Number Placeholder 2"/>
          <p:cNvSpPr>
            <a:spLocks noGrp="1"/>
          </p:cNvSpPr>
          <p:nvPr>
            <p:ph type="sldNum" sz="quarter" idx="12"/>
          </p:nvPr>
        </p:nvSpPr>
        <p:spPr/>
        <p:txBody>
          <a:bodyPr/>
          <a:lstStyle/>
          <a:p>
            <a:fld id="{571CD3C2-A472-4BA3-88D7-833F7D0C5725}" type="slidenum">
              <a:rPr lang="en-US" smtClean="0"/>
              <a:t>56</a:t>
            </a:fld>
            <a:endParaRPr lang="en-US"/>
          </a:p>
        </p:txBody>
      </p:sp>
    </p:spTree>
    <p:extLst>
      <p:ext uri="{BB962C8B-B14F-4D97-AF65-F5344CB8AC3E}">
        <p14:creationId xmlns:p14="http://schemas.microsoft.com/office/powerpoint/2010/main" val="1079479910"/>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152400"/>
            <a:ext cx="6172200" cy="304800"/>
          </a:xfrm>
        </p:spPr>
        <p:txBody>
          <a:bodyPr>
            <a:noAutofit/>
          </a:bodyPr>
          <a:lstStyle/>
          <a:p>
            <a:r>
              <a:rPr lang="en-US" sz="2000" b="1" dirty="0" smtClean="0">
                <a:solidFill>
                  <a:srgbClr val="C00000"/>
                </a:solidFill>
                <a:effectLst>
                  <a:outerShdw blurRad="38100" dist="38100" dir="2700000" algn="tl">
                    <a:srgbClr val="000000">
                      <a:alpha val="43137"/>
                    </a:srgbClr>
                  </a:outerShdw>
                </a:effectLst>
              </a:rPr>
              <a:t>NOMINAL ROLL BY GRADE-CENTRAL ADMINISTRATION</a:t>
            </a:r>
            <a:endParaRPr lang="en-US" sz="2000" b="1" dirty="0">
              <a:solidFill>
                <a:srgbClr val="C00000"/>
              </a:solidFill>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4769101"/>
              </p:ext>
            </p:extLst>
          </p:nvPr>
        </p:nvGraphicFramePr>
        <p:xfrm>
          <a:off x="76201" y="531887"/>
          <a:ext cx="8915400" cy="6189593"/>
        </p:xfrm>
        <a:graphic>
          <a:graphicData uri="http://schemas.openxmlformats.org/drawingml/2006/table">
            <a:tbl>
              <a:tblPr firstRow="1" bandRow="1">
                <a:tableStyleId>{5940675A-B579-460E-94D1-54222C63F5DA}</a:tableStyleId>
              </a:tblPr>
              <a:tblGrid>
                <a:gridCol w="516562"/>
                <a:gridCol w="2505608"/>
                <a:gridCol w="1140864"/>
                <a:gridCol w="723188"/>
                <a:gridCol w="1033124"/>
                <a:gridCol w="1446373"/>
                <a:gridCol w="1549681"/>
              </a:tblGrid>
              <a:tr h="525209">
                <a:tc>
                  <a:txBody>
                    <a:bodyPr/>
                    <a:lstStyle/>
                    <a:p>
                      <a:pPr algn="ctr" fontAlgn="b"/>
                      <a:r>
                        <a:rPr lang="en-US" sz="1600" b="1" u="none" strike="noStrike" dirty="0">
                          <a:effectLst>
                            <a:outerShdw blurRad="38100" dist="38100" dir="2700000" algn="tl">
                              <a:srgbClr val="000000">
                                <a:alpha val="43137"/>
                              </a:srgbClr>
                            </a:outerShdw>
                          </a:effectLst>
                        </a:rPr>
                        <a:t>S/N</a:t>
                      </a:r>
                      <a:endParaRPr lang="en-US" sz="16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tc>
                <a:tc>
                  <a:txBody>
                    <a:bodyPr/>
                    <a:lstStyle/>
                    <a:p>
                      <a:pPr algn="ctr" fontAlgn="b"/>
                      <a:r>
                        <a:rPr lang="en-US" sz="1600" b="1" u="none" strike="noStrike" dirty="0" smtClean="0">
                          <a:effectLst>
                            <a:outerShdw blurRad="38100" dist="38100" dir="2700000" algn="tl">
                              <a:srgbClr val="000000">
                                <a:alpha val="43137"/>
                              </a:srgbClr>
                            </a:outerShdw>
                          </a:effectLst>
                        </a:rPr>
                        <a:t>POSITION</a:t>
                      </a:r>
                      <a:endParaRPr lang="en-US" sz="16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tc>
                <a:tc>
                  <a:txBody>
                    <a:bodyPr/>
                    <a:lstStyle/>
                    <a:p>
                      <a:pPr algn="ctr" fontAlgn="b"/>
                      <a:r>
                        <a:rPr lang="en-US" sz="1600" b="1" u="none" strike="noStrike" dirty="0" smtClean="0">
                          <a:effectLst>
                            <a:outerShdw blurRad="38100" dist="38100" dir="2700000" algn="tl">
                              <a:srgbClr val="000000">
                                <a:alpha val="43137"/>
                              </a:srgbClr>
                            </a:outerShdw>
                          </a:effectLst>
                        </a:rPr>
                        <a:t>NO</a:t>
                      </a:r>
                      <a:r>
                        <a:rPr lang="en-US" sz="1600" b="1" u="none" strike="noStrike" baseline="0" dirty="0" smtClean="0">
                          <a:effectLst>
                            <a:outerShdw blurRad="38100" dist="38100" dir="2700000" algn="tl">
                              <a:srgbClr val="000000">
                                <a:alpha val="43137"/>
                              </a:srgbClr>
                            </a:outerShdw>
                          </a:effectLst>
                        </a:rPr>
                        <a:t> AT POST</a:t>
                      </a:r>
                      <a:endParaRPr lang="en-US" sz="16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tc>
                <a:tc>
                  <a:txBody>
                    <a:bodyPr/>
                    <a:lstStyle/>
                    <a:p>
                      <a:pPr algn="ctr" fontAlgn="b"/>
                      <a:r>
                        <a:rPr lang="en-US" sz="1600" b="1" u="none" strike="noStrike" dirty="0" smtClean="0">
                          <a:effectLst>
                            <a:outerShdw blurRad="38100" dist="38100" dir="2700000" algn="tl">
                              <a:srgbClr val="000000">
                                <a:alpha val="43137"/>
                              </a:srgbClr>
                            </a:outerShdw>
                          </a:effectLst>
                        </a:rPr>
                        <a:t> </a:t>
                      </a:r>
                      <a:r>
                        <a:rPr lang="en-US" sz="1600" b="1" u="none" strike="noStrike" dirty="0">
                          <a:effectLst>
                            <a:outerShdw blurRad="38100" dist="38100" dir="2700000" algn="tl">
                              <a:srgbClr val="000000">
                                <a:alpha val="43137"/>
                              </a:srgbClr>
                            </a:outerShdw>
                          </a:effectLst>
                        </a:rPr>
                        <a:t>GRADE </a:t>
                      </a:r>
                      <a:endParaRPr lang="en-US" sz="16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tc>
                <a:tc>
                  <a:txBody>
                    <a:bodyPr/>
                    <a:lstStyle/>
                    <a:p>
                      <a:pPr algn="r" fontAlgn="b"/>
                      <a:r>
                        <a:rPr lang="en-US" sz="1600" b="1" u="none" strike="noStrike" dirty="0">
                          <a:effectLst>
                            <a:outerShdw blurRad="38100" dist="38100" dir="2700000" algn="tl">
                              <a:srgbClr val="000000">
                                <a:alpha val="43137"/>
                              </a:srgbClr>
                            </a:outerShdw>
                          </a:effectLst>
                        </a:rPr>
                        <a:t> </a:t>
                      </a:r>
                      <a:r>
                        <a:rPr lang="en-US" sz="1600" b="1" u="none" strike="noStrike" dirty="0" smtClean="0">
                          <a:effectLst>
                            <a:outerShdw blurRad="38100" dist="38100" dir="2700000" algn="tl">
                              <a:srgbClr val="000000">
                                <a:alpha val="43137"/>
                              </a:srgbClr>
                            </a:outerShdw>
                          </a:effectLst>
                        </a:rPr>
                        <a:t>STEP</a:t>
                      </a:r>
                      <a:endParaRPr lang="en-US" sz="16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tc>
                <a:tc>
                  <a:txBody>
                    <a:bodyPr/>
                    <a:lstStyle/>
                    <a:p>
                      <a:pPr algn="ctr" fontAlgn="b"/>
                      <a:r>
                        <a:rPr lang="en-US" sz="1600" b="1" u="none" strike="noStrike" dirty="0" smtClean="0">
                          <a:effectLst>
                            <a:outerShdw blurRad="38100" dist="38100" dir="2700000" algn="tl">
                              <a:srgbClr val="000000">
                                <a:alpha val="43137"/>
                              </a:srgbClr>
                            </a:outerShdw>
                          </a:effectLst>
                        </a:rPr>
                        <a:t>MONTHLY SALARY</a:t>
                      </a:r>
                      <a:endParaRPr lang="en-US" sz="16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tc>
                <a:tc>
                  <a:txBody>
                    <a:bodyPr/>
                    <a:lstStyle/>
                    <a:p>
                      <a:pPr algn="ctr" fontAlgn="b"/>
                      <a:r>
                        <a:rPr lang="en-US" sz="1600" b="1" u="none" strike="noStrike" dirty="0" smtClean="0">
                          <a:effectLst>
                            <a:outerShdw blurRad="38100" dist="38100" dir="2700000" algn="tl">
                              <a:srgbClr val="000000">
                                <a:alpha val="43137"/>
                              </a:srgbClr>
                            </a:outerShdw>
                          </a:effectLst>
                        </a:rPr>
                        <a:t>PROVISION</a:t>
                      </a:r>
                      <a:r>
                        <a:rPr lang="en-US" sz="1600" b="1" u="none" strike="noStrike" baseline="0" dirty="0" smtClean="0">
                          <a:effectLst>
                            <a:outerShdw blurRad="38100" dist="38100" dir="2700000" algn="tl">
                              <a:srgbClr val="000000">
                                <a:alpha val="43137"/>
                              </a:srgbClr>
                            </a:outerShdw>
                          </a:effectLst>
                        </a:rPr>
                        <a:t> FOR 2019</a:t>
                      </a:r>
                      <a:endParaRPr lang="en-US" sz="16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tc>
              </a:tr>
              <a:tr h="629376">
                <a:tc>
                  <a:txBody>
                    <a:bodyPr/>
                    <a:lstStyle/>
                    <a:p>
                      <a:pPr algn="ctr" fontAlgn="b"/>
                      <a:r>
                        <a:rPr lang="en-US" sz="1800" u="none" strike="noStrike" dirty="0">
                          <a:effectLst/>
                        </a:rPr>
                        <a:t>9</a:t>
                      </a:r>
                      <a:endParaRPr lang="en-US" sz="1800" b="0" i="0" u="none" strike="noStrike" dirty="0">
                        <a:solidFill>
                          <a:srgbClr val="000000"/>
                        </a:solidFill>
                        <a:effectLst/>
                        <a:latin typeface="+mj-lt"/>
                      </a:endParaRPr>
                    </a:p>
                  </a:txBody>
                  <a:tcPr marL="9525" marR="9525" marT="9525" marB="0"/>
                </a:tc>
                <a:tc>
                  <a:txBody>
                    <a:bodyPr/>
                    <a:lstStyle/>
                    <a:p>
                      <a:pPr algn="ctr" fontAlgn="ctr"/>
                      <a:r>
                        <a:rPr lang="en-US" sz="1800" b="0" i="0" u="none" strike="noStrike" dirty="0">
                          <a:solidFill>
                            <a:srgbClr val="000000"/>
                          </a:solidFill>
                          <a:effectLst/>
                          <a:latin typeface="Times New Roman" panose="02020603050405020304" pitchFamily="18" charset="0"/>
                        </a:rPr>
                        <a:t>Assist. Human Resource Man.</a:t>
                      </a:r>
                    </a:p>
                  </a:txBody>
                  <a:tcPr marL="0" marR="0" marT="0" marB="0" anchor="ctr"/>
                </a:tc>
                <a:tc>
                  <a:txBody>
                    <a:bodyPr/>
                    <a:lstStyle/>
                    <a:p>
                      <a:pPr algn="ctr" fontAlgn="b"/>
                      <a:r>
                        <a:rPr lang="en-US" sz="1800" b="0" i="0" u="none" strike="noStrike">
                          <a:solidFill>
                            <a:srgbClr val="000000"/>
                          </a:solidFill>
                          <a:effectLst/>
                          <a:latin typeface="Times New Roman" panose="02020603050405020304" pitchFamily="18" charset="0"/>
                        </a:rPr>
                        <a:t>1</a:t>
                      </a:r>
                    </a:p>
                  </a:txBody>
                  <a:tcPr marL="0" marR="0" marT="0" marB="0" anchor="b"/>
                </a:tc>
                <a:tc>
                  <a:txBody>
                    <a:bodyPr/>
                    <a:lstStyle/>
                    <a:p>
                      <a:pPr algn="ctr" fontAlgn="b"/>
                      <a:r>
                        <a:rPr lang="en-US" sz="1800" b="0" i="0" u="none" strike="noStrike">
                          <a:solidFill>
                            <a:srgbClr val="000000"/>
                          </a:solidFill>
                          <a:effectLst/>
                          <a:latin typeface="Times New Roman" panose="02020603050405020304" pitchFamily="18" charset="0"/>
                        </a:rPr>
                        <a:t>16</a:t>
                      </a:r>
                    </a:p>
                  </a:txBody>
                  <a:tcPr marL="0" marR="0" marT="0" marB="0" anchor="b"/>
                </a:tc>
                <a:tc>
                  <a:txBody>
                    <a:bodyPr/>
                    <a:lstStyle/>
                    <a:p>
                      <a:pPr algn="ctr" fontAlgn="b"/>
                      <a:r>
                        <a:rPr lang="en-US" sz="1800" b="0" i="0" u="none" strike="noStrike">
                          <a:solidFill>
                            <a:srgbClr val="000000"/>
                          </a:solidFill>
                          <a:effectLst/>
                          <a:latin typeface="Times New Roman" panose="02020603050405020304" pitchFamily="18" charset="0"/>
                        </a:rPr>
                        <a:t>2</a:t>
                      </a:r>
                    </a:p>
                  </a:txBody>
                  <a:tcPr marL="0" marR="0" marT="0" marB="0" anchor="b"/>
                </a:tc>
                <a:tc>
                  <a:txBody>
                    <a:bodyPr/>
                    <a:lstStyle/>
                    <a:p>
                      <a:pPr algn="ctr" fontAlgn="ctr"/>
                      <a:r>
                        <a:rPr lang="en-US" sz="1800" b="0" i="0" u="none" strike="noStrike">
                          <a:solidFill>
                            <a:srgbClr val="000000"/>
                          </a:solidFill>
                          <a:effectLst/>
                          <a:latin typeface="Times New Roman" panose="02020603050405020304" pitchFamily="18" charset="0"/>
                        </a:rPr>
                        <a:t>            1,735.46 </a:t>
                      </a:r>
                    </a:p>
                  </a:txBody>
                  <a:tcPr marL="0" marR="0" marT="0" marB="0" anchor="ctr"/>
                </a:tc>
                <a:tc>
                  <a:txBody>
                    <a:bodyPr/>
                    <a:lstStyle/>
                    <a:p>
                      <a:pPr algn="ctr" fontAlgn="b"/>
                      <a:r>
                        <a:rPr lang="en-US" sz="1800" b="0" i="0" u="none" strike="noStrike">
                          <a:solidFill>
                            <a:srgbClr val="000000"/>
                          </a:solidFill>
                          <a:effectLst/>
                          <a:latin typeface="Times New Roman" panose="02020603050405020304" pitchFamily="18" charset="0"/>
                        </a:rPr>
                        <a:t>20,825.57</a:t>
                      </a:r>
                    </a:p>
                  </a:txBody>
                  <a:tcPr marL="0" marR="0" marT="0" marB="0" anchor="b"/>
                </a:tc>
              </a:tr>
              <a:tr h="629376">
                <a:tc>
                  <a:txBody>
                    <a:bodyPr/>
                    <a:lstStyle/>
                    <a:p>
                      <a:pPr algn="ctr" fontAlgn="b"/>
                      <a:r>
                        <a:rPr lang="en-US" sz="1800" u="none" strike="noStrike">
                          <a:effectLst/>
                        </a:rPr>
                        <a:t>10</a:t>
                      </a:r>
                      <a:endParaRPr lang="en-US" sz="1800" b="0" i="0" u="none" strike="noStrike">
                        <a:solidFill>
                          <a:srgbClr val="000000"/>
                        </a:solidFill>
                        <a:effectLst/>
                        <a:latin typeface="+mj-lt"/>
                      </a:endParaRPr>
                    </a:p>
                  </a:txBody>
                  <a:tcPr marL="9525" marR="9525" marT="9525" marB="0"/>
                </a:tc>
                <a:tc>
                  <a:txBody>
                    <a:bodyPr/>
                    <a:lstStyle/>
                    <a:p>
                      <a:pPr algn="ctr" fontAlgn="ctr"/>
                      <a:r>
                        <a:rPr lang="en-US" sz="1800" b="0" i="0" u="none" strike="noStrike" dirty="0">
                          <a:solidFill>
                            <a:srgbClr val="000000"/>
                          </a:solidFill>
                          <a:effectLst/>
                          <a:latin typeface="Times New Roman" panose="02020603050405020304" pitchFamily="18" charset="0"/>
                        </a:rPr>
                        <a:t>Assist. Human Resource Man.</a:t>
                      </a:r>
                    </a:p>
                  </a:txBody>
                  <a:tcPr marL="0" marR="0" marT="0" marB="0" anchor="ctr"/>
                </a:tc>
                <a:tc>
                  <a:txBody>
                    <a:bodyPr/>
                    <a:lstStyle/>
                    <a:p>
                      <a:pPr algn="ctr" fontAlgn="b"/>
                      <a:r>
                        <a:rPr lang="en-US" sz="1800" b="0" i="0" u="none" strike="noStrike">
                          <a:solidFill>
                            <a:srgbClr val="000000"/>
                          </a:solidFill>
                          <a:effectLst/>
                          <a:latin typeface="Times New Roman" panose="02020603050405020304" pitchFamily="18" charset="0"/>
                        </a:rPr>
                        <a:t>1</a:t>
                      </a:r>
                    </a:p>
                  </a:txBody>
                  <a:tcPr marL="0" marR="0" marT="0" marB="0" anchor="b"/>
                </a:tc>
                <a:tc>
                  <a:txBody>
                    <a:bodyPr/>
                    <a:lstStyle/>
                    <a:p>
                      <a:pPr algn="ctr" fontAlgn="b"/>
                      <a:r>
                        <a:rPr lang="en-US" sz="1800" b="0" i="0" u="none" strike="noStrike">
                          <a:solidFill>
                            <a:srgbClr val="000000"/>
                          </a:solidFill>
                          <a:effectLst/>
                          <a:latin typeface="Times New Roman" panose="02020603050405020304" pitchFamily="18" charset="0"/>
                        </a:rPr>
                        <a:t>16</a:t>
                      </a:r>
                    </a:p>
                  </a:txBody>
                  <a:tcPr marL="0" marR="0" marT="0" marB="0" anchor="b"/>
                </a:tc>
                <a:tc>
                  <a:txBody>
                    <a:bodyPr/>
                    <a:lstStyle/>
                    <a:p>
                      <a:pPr algn="ctr" fontAlgn="b"/>
                      <a:r>
                        <a:rPr lang="en-US" sz="1800" b="0" i="0" u="none" strike="noStrike">
                          <a:solidFill>
                            <a:srgbClr val="000000"/>
                          </a:solidFill>
                          <a:effectLst/>
                          <a:latin typeface="Times New Roman" panose="02020603050405020304" pitchFamily="18" charset="0"/>
                        </a:rPr>
                        <a:t>6</a:t>
                      </a:r>
                    </a:p>
                  </a:txBody>
                  <a:tcPr marL="0" marR="0" marT="0" marB="0" anchor="b"/>
                </a:tc>
                <a:tc>
                  <a:txBody>
                    <a:bodyPr/>
                    <a:lstStyle/>
                    <a:p>
                      <a:pPr algn="ctr" fontAlgn="ctr"/>
                      <a:r>
                        <a:rPr lang="en-US" sz="1800" b="0" i="0" u="none" strike="noStrike">
                          <a:solidFill>
                            <a:srgbClr val="000000"/>
                          </a:solidFill>
                          <a:effectLst/>
                          <a:latin typeface="Times New Roman" panose="02020603050405020304" pitchFamily="18" charset="0"/>
                        </a:rPr>
                        <a:t>            1,856.52 </a:t>
                      </a:r>
                    </a:p>
                  </a:txBody>
                  <a:tcPr marL="0" marR="0" marT="0" marB="0" anchor="ctr"/>
                </a:tc>
                <a:tc>
                  <a:txBody>
                    <a:bodyPr/>
                    <a:lstStyle/>
                    <a:p>
                      <a:pPr algn="ctr" fontAlgn="b"/>
                      <a:r>
                        <a:rPr lang="en-US" sz="1800" b="0" i="0" u="none" strike="noStrike">
                          <a:solidFill>
                            <a:srgbClr val="000000"/>
                          </a:solidFill>
                          <a:effectLst/>
                          <a:latin typeface="Times New Roman" panose="02020603050405020304" pitchFamily="18" charset="0"/>
                        </a:rPr>
                        <a:t>22,278.23</a:t>
                      </a:r>
                    </a:p>
                  </a:txBody>
                  <a:tcPr marL="0" marR="0" marT="0" marB="0" anchor="b"/>
                </a:tc>
              </a:tr>
              <a:tr h="629376">
                <a:tc>
                  <a:txBody>
                    <a:bodyPr/>
                    <a:lstStyle/>
                    <a:p>
                      <a:pPr algn="ctr" fontAlgn="b"/>
                      <a:r>
                        <a:rPr lang="en-US" sz="1800" u="none" strike="noStrike">
                          <a:effectLst/>
                        </a:rPr>
                        <a:t>11</a:t>
                      </a:r>
                      <a:endParaRPr lang="en-US" sz="1800" b="0" i="0" u="none" strike="noStrike">
                        <a:solidFill>
                          <a:srgbClr val="000000"/>
                        </a:solidFill>
                        <a:effectLst/>
                        <a:latin typeface="+mj-lt"/>
                      </a:endParaRPr>
                    </a:p>
                  </a:txBody>
                  <a:tcPr marL="9525" marR="9525" marT="9525" marB="0"/>
                </a:tc>
                <a:tc>
                  <a:txBody>
                    <a:bodyPr/>
                    <a:lstStyle/>
                    <a:p>
                      <a:pPr algn="ctr" fontAlgn="ctr"/>
                      <a:r>
                        <a:rPr lang="en-US" sz="1800" b="0" i="0" u="none" strike="noStrike">
                          <a:solidFill>
                            <a:srgbClr val="000000"/>
                          </a:solidFill>
                          <a:effectLst/>
                          <a:latin typeface="Times New Roman" panose="02020603050405020304" pitchFamily="18" charset="0"/>
                        </a:rPr>
                        <a:t>Asst. Procurement Officer</a:t>
                      </a:r>
                    </a:p>
                  </a:txBody>
                  <a:tcPr marL="0" marR="0" marT="0" marB="0" anchor="ctr"/>
                </a:tc>
                <a:tc>
                  <a:txBody>
                    <a:bodyPr/>
                    <a:lstStyle/>
                    <a:p>
                      <a:pPr algn="ctr" fontAlgn="ctr"/>
                      <a:r>
                        <a:rPr lang="en-US" sz="1800" b="0" i="0" u="none" strike="noStrike" dirty="0">
                          <a:solidFill>
                            <a:srgbClr val="000000"/>
                          </a:solidFill>
                          <a:effectLst/>
                          <a:latin typeface="Times New Roman" panose="02020603050405020304" pitchFamily="18" charset="0"/>
                        </a:rPr>
                        <a:t>1</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16</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11</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            2,019.78 </a:t>
                      </a:r>
                    </a:p>
                  </a:txBody>
                  <a:tcPr marL="0" marR="0" marT="0" marB="0" anchor="ctr"/>
                </a:tc>
                <a:tc>
                  <a:txBody>
                    <a:bodyPr/>
                    <a:lstStyle/>
                    <a:p>
                      <a:pPr algn="ctr" fontAlgn="b"/>
                      <a:r>
                        <a:rPr lang="en-US" sz="1800" b="0" i="0" u="none" strike="noStrike">
                          <a:solidFill>
                            <a:srgbClr val="000000"/>
                          </a:solidFill>
                          <a:effectLst/>
                          <a:latin typeface="Times New Roman" panose="02020603050405020304" pitchFamily="18" charset="0"/>
                        </a:rPr>
                        <a:t>24,237.37</a:t>
                      </a:r>
                    </a:p>
                  </a:txBody>
                  <a:tcPr marL="0" marR="0" marT="0" marB="0" anchor="b"/>
                </a:tc>
              </a:tr>
              <a:tr h="629376">
                <a:tc>
                  <a:txBody>
                    <a:bodyPr/>
                    <a:lstStyle/>
                    <a:p>
                      <a:pPr algn="ctr" fontAlgn="b"/>
                      <a:r>
                        <a:rPr lang="en-US" sz="1800" u="none" strike="noStrike">
                          <a:effectLst/>
                        </a:rPr>
                        <a:t>12</a:t>
                      </a:r>
                      <a:endParaRPr lang="en-US" sz="1800" b="0" i="0" u="none" strike="noStrike">
                        <a:solidFill>
                          <a:srgbClr val="000000"/>
                        </a:solidFill>
                        <a:effectLst/>
                        <a:latin typeface="+mj-lt"/>
                      </a:endParaRPr>
                    </a:p>
                  </a:txBody>
                  <a:tcPr marL="9525" marR="9525" marT="9525" marB="0"/>
                </a:tc>
                <a:tc>
                  <a:txBody>
                    <a:bodyPr/>
                    <a:lstStyle/>
                    <a:p>
                      <a:pPr algn="ctr" fontAlgn="ctr"/>
                      <a:r>
                        <a:rPr lang="en-US" sz="1800" b="0" i="0" u="none" strike="noStrike">
                          <a:solidFill>
                            <a:srgbClr val="000000"/>
                          </a:solidFill>
                          <a:effectLst/>
                          <a:latin typeface="Times New Roman" panose="02020603050405020304" pitchFamily="18" charset="0"/>
                        </a:rPr>
                        <a:t>Internal Auditor</a:t>
                      </a:r>
                    </a:p>
                  </a:txBody>
                  <a:tcPr marL="0" marR="0" marT="0" marB="0" anchor="ctr"/>
                </a:tc>
                <a:tc>
                  <a:txBody>
                    <a:bodyPr/>
                    <a:lstStyle/>
                    <a:p>
                      <a:pPr algn="ctr" fontAlgn="ctr"/>
                      <a:r>
                        <a:rPr lang="en-US" sz="1800" b="0" i="0" u="none" strike="noStrike" dirty="0">
                          <a:solidFill>
                            <a:srgbClr val="000000"/>
                          </a:solidFill>
                          <a:effectLst/>
                          <a:latin typeface="Times New Roman" panose="02020603050405020304" pitchFamily="18" charset="0"/>
                        </a:rPr>
                        <a:t>1</a:t>
                      </a:r>
                    </a:p>
                  </a:txBody>
                  <a:tcPr marL="0" marR="0" marT="0" marB="0" anchor="ctr"/>
                </a:tc>
                <a:tc>
                  <a:txBody>
                    <a:bodyPr/>
                    <a:lstStyle/>
                    <a:p>
                      <a:pPr algn="ctr" fontAlgn="ctr"/>
                      <a:r>
                        <a:rPr lang="en-US" sz="1800" b="0" i="0" u="none" strike="noStrike" dirty="0">
                          <a:solidFill>
                            <a:srgbClr val="000000"/>
                          </a:solidFill>
                          <a:effectLst/>
                          <a:latin typeface="Times New Roman" panose="02020603050405020304" pitchFamily="18" charset="0"/>
                        </a:rPr>
                        <a:t>18</a:t>
                      </a:r>
                    </a:p>
                  </a:txBody>
                  <a:tcPr marL="0" marR="0" marT="0" marB="0" anchor="ctr"/>
                </a:tc>
                <a:tc>
                  <a:txBody>
                    <a:bodyPr/>
                    <a:lstStyle/>
                    <a:p>
                      <a:pPr algn="ctr" fontAlgn="ctr"/>
                      <a:r>
                        <a:rPr lang="en-US" sz="1800" b="0" i="0" u="none" strike="noStrike" dirty="0">
                          <a:solidFill>
                            <a:srgbClr val="000000"/>
                          </a:solidFill>
                          <a:effectLst/>
                          <a:latin typeface="Times New Roman" panose="02020603050405020304" pitchFamily="18" charset="0"/>
                        </a:rPr>
                        <a:t>4</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            2,197.40 </a:t>
                      </a:r>
                    </a:p>
                  </a:txBody>
                  <a:tcPr marL="0" marR="0" marT="0" marB="0" anchor="ctr"/>
                </a:tc>
                <a:tc>
                  <a:txBody>
                    <a:bodyPr/>
                    <a:lstStyle/>
                    <a:p>
                      <a:pPr algn="ctr" fontAlgn="b"/>
                      <a:r>
                        <a:rPr lang="en-US" sz="1800" b="0" i="0" u="none" strike="noStrike">
                          <a:solidFill>
                            <a:srgbClr val="000000"/>
                          </a:solidFill>
                          <a:effectLst/>
                          <a:latin typeface="Times New Roman" panose="02020603050405020304" pitchFamily="18" charset="0"/>
                        </a:rPr>
                        <a:t>26,368.79</a:t>
                      </a:r>
                    </a:p>
                  </a:txBody>
                  <a:tcPr marL="0" marR="0" marT="0" marB="0" anchor="b"/>
                </a:tc>
              </a:tr>
              <a:tr h="629376">
                <a:tc>
                  <a:txBody>
                    <a:bodyPr/>
                    <a:lstStyle/>
                    <a:p>
                      <a:pPr algn="ctr" fontAlgn="b"/>
                      <a:r>
                        <a:rPr lang="en-US" sz="1800" u="none" strike="noStrike">
                          <a:effectLst/>
                        </a:rPr>
                        <a:t>13</a:t>
                      </a:r>
                      <a:endParaRPr lang="en-US" sz="1800" b="0" i="0" u="none" strike="noStrike">
                        <a:solidFill>
                          <a:srgbClr val="000000"/>
                        </a:solidFill>
                        <a:effectLst/>
                        <a:latin typeface="+mj-lt"/>
                      </a:endParaRPr>
                    </a:p>
                  </a:txBody>
                  <a:tcPr marL="9525" marR="9525" marT="9525" marB="0"/>
                </a:tc>
                <a:tc>
                  <a:txBody>
                    <a:bodyPr/>
                    <a:lstStyle/>
                    <a:p>
                      <a:pPr algn="ctr" fontAlgn="ctr"/>
                      <a:r>
                        <a:rPr lang="en-US" sz="1800" b="0" i="0" u="none" strike="noStrike">
                          <a:solidFill>
                            <a:srgbClr val="000000"/>
                          </a:solidFill>
                          <a:effectLst/>
                          <a:latin typeface="Times New Roman" panose="02020603050405020304" pitchFamily="18" charset="0"/>
                        </a:rPr>
                        <a:t>Asst. Internal Auditor </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1</a:t>
                      </a:r>
                    </a:p>
                  </a:txBody>
                  <a:tcPr marL="0" marR="0" marT="0" marB="0" anchor="ctr"/>
                </a:tc>
                <a:tc>
                  <a:txBody>
                    <a:bodyPr/>
                    <a:lstStyle/>
                    <a:p>
                      <a:pPr algn="ctr" fontAlgn="ctr"/>
                      <a:r>
                        <a:rPr lang="en-US" sz="1800" b="0" i="0" u="none" strike="noStrike" dirty="0">
                          <a:solidFill>
                            <a:srgbClr val="000000"/>
                          </a:solidFill>
                          <a:effectLst/>
                          <a:latin typeface="Times New Roman" panose="02020603050405020304" pitchFamily="18" charset="0"/>
                        </a:rPr>
                        <a:t>15</a:t>
                      </a:r>
                    </a:p>
                  </a:txBody>
                  <a:tcPr marL="0" marR="0" marT="0" marB="0" anchor="ctr"/>
                </a:tc>
                <a:tc>
                  <a:txBody>
                    <a:bodyPr/>
                    <a:lstStyle/>
                    <a:p>
                      <a:pPr algn="ctr" fontAlgn="ctr"/>
                      <a:r>
                        <a:rPr lang="en-US" sz="1800" b="0" i="0" u="none" strike="noStrike" dirty="0">
                          <a:solidFill>
                            <a:srgbClr val="000000"/>
                          </a:solidFill>
                          <a:effectLst/>
                          <a:latin typeface="Times New Roman" panose="02020603050405020304" pitchFamily="18" charset="0"/>
                        </a:rPr>
                        <a:t>8</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            1,706.45 </a:t>
                      </a:r>
                    </a:p>
                  </a:txBody>
                  <a:tcPr marL="0" marR="0" marT="0" marB="0" anchor="ctr"/>
                </a:tc>
                <a:tc>
                  <a:txBody>
                    <a:bodyPr/>
                    <a:lstStyle/>
                    <a:p>
                      <a:pPr algn="ctr" fontAlgn="b"/>
                      <a:r>
                        <a:rPr lang="en-US" sz="1800" b="0" i="0" u="none" strike="noStrike">
                          <a:solidFill>
                            <a:srgbClr val="000000"/>
                          </a:solidFill>
                          <a:effectLst/>
                          <a:latin typeface="Times New Roman" panose="02020603050405020304" pitchFamily="18" charset="0"/>
                        </a:rPr>
                        <a:t>20,477.45</a:t>
                      </a:r>
                    </a:p>
                  </a:txBody>
                  <a:tcPr marL="0" marR="0" marT="0" marB="0" anchor="b"/>
                </a:tc>
              </a:tr>
              <a:tr h="629376">
                <a:tc>
                  <a:txBody>
                    <a:bodyPr/>
                    <a:lstStyle/>
                    <a:p>
                      <a:pPr algn="ctr" fontAlgn="b"/>
                      <a:r>
                        <a:rPr lang="en-US" sz="1800" u="none" strike="noStrike">
                          <a:effectLst/>
                        </a:rPr>
                        <a:t>14</a:t>
                      </a:r>
                      <a:endParaRPr lang="en-US" sz="1800" b="0" i="0" u="none" strike="noStrike">
                        <a:solidFill>
                          <a:srgbClr val="000000"/>
                        </a:solidFill>
                        <a:effectLst/>
                        <a:latin typeface="+mj-lt"/>
                      </a:endParaRPr>
                    </a:p>
                  </a:txBody>
                  <a:tcPr marL="9525" marR="9525" marT="9525" marB="0"/>
                </a:tc>
                <a:tc>
                  <a:txBody>
                    <a:bodyPr/>
                    <a:lstStyle/>
                    <a:p>
                      <a:pPr algn="ctr" fontAlgn="ctr"/>
                      <a:r>
                        <a:rPr lang="en-US" sz="1800" b="0" i="0" u="none" strike="noStrike">
                          <a:solidFill>
                            <a:srgbClr val="000000"/>
                          </a:solidFill>
                          <a:effectLst/>
                          <a:latin typeface="Times New Roman" panose="02020603050405020304" pitchFamily="18" charset="0"/>
                        </a:rPr>
                        <a:t>Storekeeper</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1</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16</a:t>
                      </a:r>
                    </a:p>
                  </a:txBody>
                  <a:tcPr marL="0" marR="0" marT="0" marB="0" anchor="ctr"/>
                </a:tc>
                <a:tc>
                  <a:txBody>
                    <a:bodyPr/>
                    <a:lstStyle/>
                    <a:p>
                      <a:pPr algn="ctr" fontAlgn="ctr"/>
                      <a:r>
                        <a:rPr lang="en-US" sz="1800" b="0" i="0" u="none" strike="noStrike" dirty="0">
                          <a:solidFill>
                            <a:srgbClr val="000000"/>
                          </a:solidFill>
                          <a:effectLst/>
                          <a:latin typeface="Times New Roman" panose="02020603050405020304" pitchFamily="18" charset="0"/>
                        </a:rPr>
                        <a:t>2</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            1,735.46 </a:t>
                      </a:r>
                    </a:p>
                  </a:txBody>
                  <a:tcPr marL="0" marR="0" marT="0" marB="0" anchor="ctr"/>
                </a:tc>
                <a:tc>
                  <a:txBody>
                    <a:bodyPr/>
                    <a:lstStyle/>
                    <a:p>
                      <a:pPr algn="ctr" fontAlgn="b"/>
                      <a:r>
                        <a:rPr lang="en-US" sz="1800" b="0" i="0" u="none" strike="noStrike">
                          <a:solidFill>
                            <a:srgbClr val="000000"/>
                          </a:solidFill>
                          <a:effectLst/>
                          <a:latin typeface="Times New Roman" panose="02020603050405020304" pitchFamily="18" charset="0"/>
                        </a:rPr>
                        <a:t>20,825.57</a:t>
                      </a:r>
                    </a:p>
                  </a:txBody>
                  <a:tcPr marL="0" marR="0" marT="0" marB="0" anchor="b"/>
                </a:tc>
              </a:tr>
              <a:tr h="629376">
                <a:tc>
                  <a:txBody>
                    <a:bodyPr/>
                    <a:lstStyle/>
                    <a:p>
                      <a:pPr algn="ctr" fontAlgn="b"/>
                      <a:r>
                        <a:rPr lang="en-US" sz="1800" u="none" strike="noStrike">
                          <a:effectLst/>
                        </a:rPr>
                        <a:t>15</a:t>
                      </a:r>
                      <a:endParaRPr lang="en-US" sz="1800" b="0" i="0" u="none" strike="noStrike">
                        <a:solidFill>
                          <a:srgbClr val="000000"/>
                        </a:solidFill>
                        <a:effectLst/>
                        <a:latin typeface="+mj-lt"/>
                      </a:endParaRPr>
                    </a:p>
                  </a:txBody>
                  <a:tcPr marL="9525" marR="9525" marT="9525" marB="0"/>
                </a:tc>
                <a:tc>
                  <a:txBody>
                    <a:bodyPr/>
                    <a:lstStyle/>
                    <a:p>
                      <a:pPr algn="ctr" fontAlgn="ctr"/>
                      <a:r>
                        <a:rPr lang="en-US" sz="1800" b="0" i="0" u="none" strike="noStrike">
                          <a:solidFill>
                            <a:srgbClr val="000000"/>
                          </a:solidFill>
                          <a:effectLst/>
                          <a:latin typeface="Times New Roman" panose="02020603050405020304" pitchFamily="18" charset="0"/>
                        </a:rPr>
                        <a:t>Princ. Radio Operator</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1</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16</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2</a:t>
                      </a:r>
                    </a:p>
                  </a:txBody>
                  <a:tcPr marL="0" marR="0" marT="0" marB="0" anchor="ctr"/>
                </a:tc>
                <a:tc>
                  <a:txBody>
                    <a:bodyPr/>
                    <a:lstStyle/>
                    <a:p>
                      <a:pPr algn="ctr" fontAlgn="ctr"/>
                      <a:r>
                        <a:rPr lang="en-US" sz="1800" b="0" i="0" u="none" strike="noStrike" dirty="0">
                          <a:solidFill>
                            <a:srgbClr val="000000"/>
                          </a:solidFill>
                          <a:effectLst/>
                          <a:latin typeface="Times New Roman" panose="02020603050405020304" pitchFamily="18" charset="0"/>
                        </a:rPr>
                        <a:t>            1,735.46 </a:t>
                      </a:r>
                    </a:p>
                  </a:txBody>
                  <a:tcPr marL="0" marR="0" marT="0" marB="0" anchor="ctr"/>
                </a:tc>
                <a:tc>
                  <a:txBody>
                    <a:bodyPr/>
                    <a:lstStyle/>
                    <a:p>
                      <a:pPr algn="ctr" fontAlgn="b"/>
                      <a:r>
                        <a:rPr lang="en-US" sz="1800" b="0" i="0" u="none" strike="noStrike" dirty="0">
                          <a:solidFill>
                            <a:srgbClr val="000000"/>
                          </a:solidFill>
                          <a:effectLst/>
                          <a:latin typeface="Times New Roman" panose="02020603050405020304" pitchFamily="18" charset="0"/>
                        </a:rPr>
                        <a:t>20,825.57</a:t>
                      </a:r>
                    </a:p>
                  </a:txBody>
                  <a:tcPr marL="0" marR="0" marT="0" marB="0" anchor="b"/>
                </a:tc>
              </a:tr>
              <a:tr h="629376">
                <a:tc>
                  <a:txBody>
                    <a:bodyPr/>
                    <a:lstStyle/>
                    <a:p>
                      <a:pPr algn="ctr" fontAlgn="b"/>
                      <a:r>
                        <a:rPr lang="en-US" sz="1800" u="none" strike="noStrike">
                          <a:effectLst/>
                        </a:rPr>
                        <a:t>16</a:t>
                      </a:r>
                      <a:endParaRPr lang="en-US" sz="1800" b="0" i="0" u="none" strike="noStrike">
                        <a:solidFill>
                          <a:srgbClr val="000000"/>
                        </a:solidFill>
                        <a:effectLst/>
                        <a:latin typeface="+mj-lt"/>
                      </a:endParaRPr>
                    </a:p>
                  </a:txBody>
                  <a:tcPr marL="9525" marR="9525" marT="9525" marB="0"/>
                </a:tc>
                <a:tc>
                  <a:txBody>
                    <a:bodyPr/>
                    <a:lstStyle/>
                    <a:p>
                      <a:pPr algn="ctr" fontAlgn="ctr"/>
                      <a:r>
                        <a:rPr lang="en-US" sz="1800" b="0" i="0" u="none" strike="noStrike">
                          <a:solidFill>
                            <a:srgbClr val="000000"/>
                          </a:solidFill>
                          <a:effectLst/>
                          <a:latin typeface="Times New Roman" panose="02020603050405020304" pitchFamily="18" charset="0"/>
                        </a:rPr>
                        <a:t>Sen.Radio Operator</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1</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15</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2</a:t>
                      </a:r>
                    </a:p>
                  </a:txBody>
                  <a:tcPr marL="0" marR="0" marT="0" marB="0" anchor="ctr"/>
                </a:tc>
                <a:tc>
                  <a:txBody>
                    <a:bodyPr/>
                    <a:lstStyle/>
                    <a:p>
                      <a:pPr algn="ctr" fontAlgn="ctr"/>
                      <a:r>
                        <a:rPr lang="en-US" sz="1800" b="0" i="0" u="none" strike="noStrike" dirty="0">
                          <a:solidFill>
                            <a:srgbClr val="000000"/>
                          </a:solidFill>
                          <a:effectLst/>
                          <a:latin typeface="Times New Roman" panose="02020603050405020304" pitchFamily="18" charset="0"/>
                        </a:rPr>
                        <a:t>            1,542.30 </a:t>
                      </a:r>
                    </a:p>
                  </a:txBody>
                  <a:tcPr marL="0" marR="0" marT="0" marB="0" anchor="ctr"/>
                </a:tc>
                <a:tc>
                  <a:txBody>
                    <a:bodyPr/>
                    <a:lstStyle/>
                    <a:p>
                      <a:pPr algn="ctr" fontAlgn="ctr"/>
                      <a:r>
                        <a:rPr lang="en-US" sz="1800" b="0" i="0" u="none" strike="noStrike" dirty="0">
                          <a:solidFill>
                            <a:srgbClr val="000000"/>
                          </a:solidFill>
                          <a:effectLst/>
                          <a:latin typeface="Times New Roman" panose="02020603050405020304" pitchFamily="18" charset="0"/>
                        </a:rPr>
                        <a:t>           18,507.61 </a:t>
                      </a:r>
                    </a:p>
                  </a:txBody>
                  <a:tcPr marL="0" marR="0" marT="0" marB="0" anchor="ctr"/>
                </a:tc>
              </a:tr>
              <a:tr h="629376">
                <a:tc>
                  <a:txBody>
                    <a:bodyPr/>
                    <a:lstStyle/>
                    <a:p>
                      <a:pPr algn="ctr" fontAlgn="b"/>
                      <a:r>
                        <a:rPr lang="en-US" sz="1800" u="none" strike="noStrike" dirty="0" smtClean="0">
                          <a:effectLst/>
                        </a:rPr>
                        <a:t>17</a:t>
                      </a:r>
                      <a:endParaRPr lang="en-US" sz="1800" b="0" i="0" u="none" strike="noStrike" dirty="0">
                        <a:solidFill>
                          <a:srgbClr val="000000"/>
                        </a:solidFill>
                        <a:effectLst/>
                        <a:latin typeface="+mj-lt"/>
                      </a:endParaRPr>
                    </a:p>
                  </a:txBody>
                  <a:tcPr marL="9525" marR="9525" marT="9525" marB="0"/>
                </a:tc>
                <a:tc>
                  <a:txBody>
                    <a:bodyPr/>
                    <a:lstStyle/>
                    <a:p>
                      <a:pPr algn="ctr" fontAlgn="ctr"/>
                      <a:r>
                        <a:rPr lang="en-US" sz="1800" b="0" i="0" u="none" strike="noStrike">
                          <a:solidFill>
                            <a:srgbClr val="000000"/>
                          </a:solidFill>
                          <a:effectLst/>
                          <a:latin typeface="Times New Roman" panose="02020603050405020304" pitchFamily="18" charset="0"/>
                        </a:rPr>
                        <a:t>Princ. Executive Officer</a:t>
                      </a:r>
                    </a:p>
                  </a:txBody>
                  <a:tcPr marL="0" marR="0" marT="0" marB="0" anchor="ctr"/>
                </a:tc>
                <a:tc>
                  <a:txBody>
                    <a:bodyPr/>
                    <a:lstStyle/>
                    <a:p>
                      <a:pPr algn="ctr" fontAlgn="ctr"/>
                      <a:r>
                        <a:rPr lang="en-US" sz="1800" b="0" i="0" u="none" strike="noStrike" dirty="0">
                          <a:solidFill>
                            <a:srgbClr val="000000"/>
                          </a:solidFill>
                          <a:effectLst/>
                          <a:latin typeface="Times New Roman" panose="02020603050405020304" pitchFamily="18" charset="0"/>
                        </a:rPr>
                        <a:t>1</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16</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2</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            1,735.46 </a:t>
                      </a:r>
                    </a:p>
                  </a:txBody>
                  <a:tcPr marL="0" marR="0" marT="0" marB="0" anchor="ctr"/>
                </a:tc>
                <a:tc>
                  <a:txBody>
                    <a:bodyPr/>
                    <a:lstStyle/>
                    <a:p>
                      <a:pPr algn="ctr" fontAlgn="b"/>
                      <a:r>
                        <a:rPr lang="en-US" sz="1800" b="0" i="0" u="none" strike="noStrike" dirty="0">
                          <a:solidFill>
                            <a:srgbClr val="000000"/>
                          </a:solidFill>
                          <a:effectLst/>
                          <a:latin typeface="Times New Roman" panose="02020603050405020304" pitchFamily="18" charset="0"/>
                        </a:rPr>
                        <a:t>20,825.57</a:t>
                      </a:r>
                    </a:p>
                  </a:txBody>
                  <a:tcPr marL="0" marR="0" marT="0" marB="0" anchor="b"/>
                </a:tc>
              </a:tr>
            </a:tbl>
          </a:graphicData>
        </a:graphic>
      </p:graphicFrame>
      <p:sp>
        <p:nvSpPr>
          <p:cNvPr id="3" name="Slide Number Placeholder 2"/>
          <p:cNvSpPr>
            <a:spLocks noGrp="1"/>
          </p:cNvSpPr>
          <p:nvPr>
            <p:ph type="sldNum" sz="quarter" idx="12"/>
          </p:nvPr>
        </p:nvSpPr>
        <p:spPr/>
        <p:txBody>
          <a:bodyPr/>
          <a:lstStyle/>
          <a:p>
            <a:fld id="{571CD3C2-A472-4BA3-88D7-833F7D0C5725}" type="slidenum">
              <a:rPr lang="en-US" smtClean="0"/>
              <a:t>57</a:t>
            </a:fld>
            <a:endParaRPr lang="en-US"/>
          </a:p>
        </p:txBody>
      </p:sp>
    </p:spTree>
    <p:extLst>
      <p:ext uri="{BB962C8B-B14F-4D97-AF65-F5344CB8AC3E}">
        <p14:creationId xmlns:p14="http://schemas.microsoft.com/office/powerpoint/2010/main" val="2694442809"/>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1076" y="685800"/>
            <a:ext cx="7391400" cy="381000"/>
          </a:xfrm>
        </p:spPr>
        <p:txBody>
          <a:bodyPr>
            <a:noAutofit/>
          </a:bodyPr>
          <a:lstStyle/>
          <a:p>
            <a:r>
              <a:rPr lang="en-US" sz="2400" b="1" dirty="0" smtClean="0">
                <a:solidFill>
                  <a:srgbClr val="C00000"/>
                </a:solidFill>
                <a:effectLst>
                  <a:outerShdw blurRad="38100" dist="38100" dir="2700000" algn="tl">
                    <a:srgbClr val="000000">
                      <a:alpha val="43137"/>
                    </a:srgbClr>
                  </a:outerShdw>
                </a:effectLst>
              </a:rPr>
              <a:t>NOMINAL ROLL BY GRADE-CENTRAL ADMINISTRATION</a:t>
            </a:r>
            <a:endParaRPr lang="en-US" sz="2400" b="1" dirty="0">
              <a:solidFill>
                <a:srgbClr val="C00000"/>
              </a:solidFill>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77018453"/>
              </p:ext>
            </p:extLst>
          </p:nvPr>
        </p:nvGraphicFramePr>
        <p:xfrm>
          <a:off x="381000" y="1250316"/>
          <a:ext cx="8305800" cy="5471160"/>
        </p:xfrm>
        <a:graphic>
          <a:graphicData uri="http://schemas.openxmlformats.org/drawingml/2006/table">
            <a:tbl>
              <a:tblPr firstRow="1" bandRow="1">
                <a:tableStyleId>{5940675A-B579-460E-94D1-54222C63F5DA}</a:tableStyleId>
              </a:tblPr>
              <a:tblGrid>
                <a:gridCol w="808928"/>
                <a:gridCol w="1997045"/>
                <a:gridCol w="671508"/>
                <a:gridCol w="755447"/>
                <a:gridCol w="1007261"/>
                <a:gridCol w="1259077"/>
                <a:gridCol w="1806534"/>
              </a:tblGrid>
              <a:tr h="533400">
                <a:tc>
                  <a:txBody>
                    <a:bodyPr/>
                    <a:lstStyle/>
                    <a:p>
                      <a:pPr algn="ctr" fontAlgn="b"/>
                      <a:r>
                        <a:rPr lang="en-US" sz="1600" u="none" strike="noStrike" dirty="0">
                          <a:effectLst/>
                        </a:rPr>
                        <a:t>S/N</a:t>
                      </a:r>
                      <a:endParaRPr lang="en-US" sz="1600" b="1"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POSITION</a:t>
                      </a:r>
                      <a:endParaRPr lang="en-US" sz="1600" b="1"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NO</a:t>
                      </a:r>
                      <a:r>
                        <a:rPr lang="en-US" sz="1600" u="none" strike="noStrike" baseline="0" dirty="0" smtClean="0">
                          <a:effectLst/>
                        </a:rPr>
                        <a:t> AT POST</a:t>
                      </a:r>
                      <a:endParaRPr lang="en-US" sz="1600" b="1"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 </a:t>
                      </a:r>
                      <a:r>
                        <a:rPr lang="en-US" sz="1600" u="none" strike="noStrike" dirty="0">
                          <a:effectLst/>
                        </a:rPr>
                        <a:t>GRADE </a:t>
                      </a:r>
                      <a:endParaRPr lang="en-US" sz="1600" b="1" i="0" u="none" strike="noStrike" dirty="0">
                        <a:solidFill>
                          <a:srgbClr val="000000"/>
                        </a:solidFill>
                        <a:effectLst/>
                        <a:latin typeface="+mj-lt"/>
                      </a:endParaRPr>
                    </a:p>
                  </a:txBody>
                  <a:tcPr marL="9525" marR="9525" marT="9525" marB="0"/>
                </a:tc>
                <a:tc>
                  <a:txBody>
                    <a:bodyPr/>
                    <a:lstStyle/>
                    <a:p>
                      <a:pPr algn="r" fontAlgn="b"/>
                      <a:r>
                        <a:rPr lang="en-US" sz="1600" u="none" strike="noStrike" dirty="0">
                          <a:effectLst/>
                        </a:rPr>
                        <a:t> </a:t>
                      </a:r>
                      <a:r>
                        <a:rPr lang="en-US" sz="1600" u="none" strike="noStrike" dirty="0" smtClean="0">
                          <a:effectLst/>
                        </a:rPr>
                        <a:t>STEP</a:t>
                      </a:r>
                      <a:endParaRPr lang="en-US" sz="1600" b="1"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MONTHLY SALARY</a:t>
                      </a:r>
                      <a:endParaRPr lang="en-US" sz="1600" b="1" i="0" u="none" strike="noStrike" dirty="0">
                        <a:solidFill>
                          <a:srgbClr val="000000"/>
                        </a:solidFill>
                        <a:effectLst/>
                        <a:latin typeface="+mj-lt"/>
                      </a:endParaRPr>
                    </a:p>
                  </a:txBody>
                  <a:tcPr marL="9525" marR="9525" marT="9525" marB="0"/>
                </a:tc>
                <a:tc>
                  <a:txBody>
                    <a:bodyPr/>
                    <a:lstStyle/>
                    <a:p>
                      <a:pPr algn="ctr" fontAlgn="b"/>
                      <a:r>
                        <a:rPr lang="en-US" sz="1600" u="none" strike="noStrike" dirty="0" smtClean="0">
                          <a:effectLst/>
                        </a:rPr>
                        <a:t>PROVISION</a:t>
                      </a:r>
                      <a:r>
                        <a:rPr lang="en-US" sz="1600" u="none" strike="noStrike" baseline="0" dirty="0" smtClean="0">
                          <a:effectLst/>
                        </a:rPr>
                        <a:t> FOR </a:t>
                      </a:r>
                    </a:p>
                    <a:p>
                      <a:pPr algn="ctr" fontAlgn="b"/>
                      <a:r>
                        <a:rPr lang="en-US" sz="1600" u="none" strike="noStrike" baseline="0" dirty="0" smtClean="0">
                          <a:effectLst/>
                        </a:rPr>
                        <a:t>2019</a:t>
                      </a:r>
                      <a:endParaRPr lang="en-US" sz="1600" b="1" i="0" u="none" strike="noStrike" dirty="0">
                        <a:solidFill>
                          <a:srgbClr val="000000"/>
                        </a:solidFill>
                        <a:effectLst/>
                        <a:latin typeface="+mj-lt"/>
                      </a:endParaRPr>
                    </a:p>
                  </a:txBody>
                  <a:tcPr marL="9525" marR="9525" marT="9525" marB="0"/>
                </a:tc>
              </a:tr>
              <a:tr h="381000">
                <a:tc>
                  <a:txBody>
                    <a:bodyPr/>
                    <a:lstStyle/>
                    <a:p>
                      <a:pPr algn="ctr" fontAlgn="b"/>
                      <a:r>
                        <a:rPr lang="en-US" sz="1600" u="none" strike="noStrike" dirty="0" smtClean="0">
                          <a:effectLst/>
                        </a:rPr>
                        <a:t>18</a:t>
                      </a:r>
                      <a:endParaRPr lang="en-US" sz="1600" b="0" i="0" u="none" strike="noStrike" dirty="0">
                        <a:solidFill>
                          <a:srgbClr val="000000"/>
                        </a:solidFill>
                        <a:effectLst/>
                        <a:latin typeface="+mj-lt"/>
                      </a:endParaRPr>
                    </a:p>
                  </a:txBody>
                  <a:tcPr marL="9525" marR="9525" marT="9525" marB="0" anchor="ctr"/>
                </a:tc>
                <a:tc>
                  <a:txBody>
                    <a:bodyPr/>
                    <a:lstStyle/>
                    <a:p>
                      <a:pPr algn="l" fontAlgn="ctr"/>
                      <a:r>
                        <a:rPr lang="en-US" sz="1800" b="0" i="0" u="none" strike="noStrike" dirty="0">
                          <a:solidFill>
                            <a:srgbClr val="000000"/>
                          </a:solidFill>
                          <a:effectLst/>
                          <a:latin typeface="Times New Roman" panose="02020603050405020304" pitchFamily="18" charset="0"/>
                        </a:rPr>
                        <a:t>Assist. Human Resource Man.</a:t>
                      </a:r>
                    </a:p>
                  </a:txBody>
                  <a:tcPr marL="0" marR="0" marT="0" marB="0" anchor="ctr"/>
                </a:tc>
                <a:tc>
                  <a:txBody>
                    <a:bodyPr/>
                    <a:lstStyle/>
                    <a:p>
                      <a:pPr algn="ctr" fontAlgn="b"/>
                      <a:r>
                        <a:rPr lang="en-US" sz="1800" b="0" i="0" u="none" strike="noStrike" dirty="0">
                          <a:solidFill>
                            <a:srgbClr val="000000"/>
                          </a:solidFill>
                          <a:effectLst/>
                          <a:latin typeface="Times New Roman" panose="02020603050405020304" pitchFamily="18" charset="0"/>
                        </a:rPr>
                        <a:t>1</a:t>
                      </a:r>
                    </a:p>
                  </a:txBody>
                  <a:tcPr marL="0" marR="0" marT="0" marB="0" anchor="ctr"/>
                </a:tc>
                <a:tc>
                  <a:txBody>
                    <a:bodyPr/>
                    <a:lstStyle/>
                    <a:p>
                      <a:pPr algn="ctr" fontAlgn="b"/>
                      <a:r>
                        <a:rPr lang="en-US" sz="1800" b="0" i="0" u="none" strike="noStrike" dirty="0">
                          <a:solidFill>
                            <a:srgbClr val="000000"/>
                          </a:solidFill>
                          <a:effectLst/>
                          <a:latin typeface="Times New Roman" panose="02020603050405020304" pitchFamily="18" charset="0"/>
                        </a:rPr>
                        <a:t>16</a:t>
                      </a:r>
                    </a:p>
                  </a:txBody>
                  <a:tcPr marL="0" marR="0" marT="0" marB="0" anchor="ctr"/>
                </a:tc>
                <a:tc>
                  <a:txBody>
                    <a:bodyPr/>
                    <a:lstStyle/>
                    <a:p>
                      <a:pPr algn="ctr" fontAlgn="b"/>
                      <a:r>
                        <a:rPr lang="en-US" sz="1800" b="0" i="0" u="none" strike="noStrike">
                          <a:solidFill>
                            <a:srgbClr val="000000"/>
                          </a:solidFill>
                          <a:effectLst/>
                          <a:latin typeface="Times New Roman" panose="02020603050405020304" pitchFamily="18" charset="0"/>
                        </a:rPr>
                        <a:t>2</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            1,735.46 </a:t>
                      </a:r>
                    </a:p>
                  </a:txBody>
                  <a:tcPr marL="0" marR="0" marT="0" marB="0" anchor="ctr"/>
                </a:tc>
                <a:tc>
                  <a:txBody>
                    <a:bodyPr/>
                    <a:lstStyle/>
                    <a:p>
                      <a:pPr algn="ctr" fontAlgn="b"/>
                      <a:r>
                        <a:rPr lang="en-US" sz="1800" b="0" i="0" u="none" strike="noStrike">
                          <a:solidFill>
                            <a:srgbClr val="000000"/>
                          </a:solidFill>
                          <a:effectLst/>
                          <a:latin typeface="Times New Roman" panose="02020603050405020304" pitchFamily="18" charset="0"/>
                        </a:rPr>
                        <a:t>20,825.57</a:t>
                      </a:r>
                    </a:p>
                  </a:txBody>
                  <a:tcPr marL="0" marR="0" marT="0" marB="0" anchor="ctr"/>
                </a:tc>
              </a:tr>
              <a:tr h="381000">
                <a:tc>
                  <a:txBody>
                    <a:bodyPr/>
                    <a:lstStyle/>
                    <a:p>
                      <a:pPr algn="ctr" fontAlgn="b"/>
                      <a:endParaRPr lang="en-US" sz="1600" b="0" i="0" u="none" strike="noStrike" dirty="0">
                        <a:solidFill>
                          <a:srgbClr val="000000"/>
                        </a:solidFill>
                        <a:effectLst/>
                        <a:latin typeface="+mj-lt"/>
                      </a:endParaRPr>
                    </a:p>
                  </a:txBody>
                  <a:tcPr marL="9525" marR="9525" marT="9525" marB="0" anchor="ctr"/>
                </a:tc>
                <a:tc>
                  <a:txBody>
                    <a:bodyPr/>
                    <a:lstStyle/>
                    <a:p>
                      <a:pPr algn="l" fontAlgn="ctr"/>
                      <a:r>
                        <a:rPr lang="en-US" sz="1800" b="0" i="0" u="none" strike="noStrike" dirty="0">
                          <a:solidFill>
                            <a:srgbClr val="000000"/>
                          </a:solidFill>
                          <a:effectLst/>
                          <a:latin typeface="Times New Roman" panose="02020603050405020304" pitchFamily="18" charset="0"/>
                        </a:rPr>
                        <a:t>Assist. Human Resource Man.</a:t>
                      </a:r>
                    </a:p>
                  </a:txBody>
                  <a:tcPr marL="0" marR="0" marT="0" marB="0" anchor="ctr"/>
                </a:tc>
                <a:tc>
                  <a:txBody>
                    <a:bodyPr/>
                    <a:lstStyle/>
                    <a:p>
                      <a:pPr algn="ctr" fontAlgn="b"/>
                      <a:r>
                        <a:rPr lang="en-US" sz="1800" b="0" i="0" u="none" strike="noStrike">
                          <a:solidFill>
                            <a:srgbClr val="000000"/>
                          </a:solidFill>
                          <a:effectLst/>
                          <a:latin typeface="Times New Roman" panose="02020603050405020304" pitchFamily="18" charset="0"/>
                        </a:rPr>
                        <a:t>1</a:t>
                      </a:r>
                    </a:p>
                  </a:txBody>
                  <a:tcPr marL="0" marR="0" marT="0" marB="0" anchor="ctr"/>
                </a:tc>
                <a:tc>
                  <a:txBody>
                    <a:bodyPr/>
                    <a:lstStyle/>
                    <a:p>
                      <a:pPr algn="ctr" fontAlgn="b"/>
                      <a:r>
                        <a:rPr lang="en-US" sz="1800" b="0" i="0" u="none" strike="noStrike" dirty="0">
                          <a:solidFill>
                            <a:srgbClr val="000000"/>
                          </a:solidFill>
                          <a:effectLst/>
                          <a:latin typeface="Times New Roman" panose="02020603050405020304" pitchFamily="18" charset="0"/>
                        </a:rPr>
                        <a:t>16</a:t>
                      </a:r>
                    </a:p>
                  </a:txBody>
                  <a:tcPr marL="0" marR="0" marT="0" marB="0" anchor="ctr"/>
                </a:tc>
                <a:tc>
                  <a:txBody>
                    <a:bodyPr/>
                    <a:lstStyle/>
                    <a:p>
                      <a:pPr algn="ctr" fontAlgn="b"/>
                      <a:r>
                        <a:rPr lang="en-US" sz="1800" b="0" i="0" u="none" strike="noStrike">
                          <a:solidFill>
                            <a:srgbClr val="000000"/>
                          </a:solidFill>
                          <a:effectLst/>
                          <a:latin typeface="Times New Roman" panose="02020603050405020304" pitchFamily="18" charset="0"/>
                        </a:rPr>
                        <a:t>6</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            1,856.52 </a:t>
                      </a:r>
                    </a:p>
                  </a:txBody>
                  <a:tcPr marL="0" marR="0" marT="0" marB="0" anchor="ctr"/>
                </a:tc>
                <a:tc>
                  <a:txBody>
                    <a:bodyPr/>
                    <a:lstStyle/>
                    <a:p>
                      <a:pPr algn="ctr" fontAlgn="b"/>
                      <a:r>
                        <a:rPr lang="en-US" sz="1800" b="0" i="0" u="none" strike="noStrike">
                          <a:solidFill>
                            <a:srgbClr val="000000"/>
                          </a:solidFill>
                          <a:effectLst/>
                          <a:latin typeface="Times New Roman" panose="02020603050405020304" pitchFamily="18" charset="0"/>
                        </a:rPr>
                        <a:t>22,278.23</a:t>
                      </a:r>
                    </a:p>
                  </a:txBody>
                  <a:tcPr marL="0" marR="0" marT="0" marB="0" anchor="ctr"/>
                </a:tc>
              </a:tr>
              <a:tr h="304800">
                <a:tc>
                  <a:txBody>
                    <a:bodyPr/>
                    <a:lstStyle/>
                    <a:p>
                      <a:pPr algn="ctr" fontAlgn="b"/>
                      <a:r>
                        <a:rPr lang="en-US" sz="1600" u="none" strike="noStrike" dirty="0" smtClean="0">
                          <a:effectLst/>
                        </a:rPr>
                        <a:t>19</a:t>
                      </a:r>
                      <a:endParaRPr lang="en-US" sz="1600" b="0" i="0" u="none" strike="noStrike" dirty="0">
                        <a:solidFill>
                          <a:srgbClr val="000000"/>
                        </a:solidFill>
                        <a:effectLst/>
                        <a:latin typeface="+mj-lt"/>
                      </a:endParaRPr>
                    </a:p>
                  </a:txBody>
                  <a:tcPr marL="9525" marR="9525" marT="9525" marB="0" anchor="ctr"/>
                </a:tc>
                <a:tc>
                  <a:txBody>
                    <a:bodyPr/>
                    <a:lstStyle/>
                    <a:p>
                      <a:pPr algn="l" fontAlgn="ctr"/>
                      <a:r>
                        <a:rPr lang="en-US" sz="1800" b="0" i="0" u="none" strike="noStrike" dirty="0">
                          <a:solidFill>
                            <a:srgbClr val="000000"/>
                          </a:solidFill>
                          <a:effectLst/>
                          <a:latin typeface="Times New Roman" panose="02020603050405020304" pitchFamily="18" charset="0"/>
                        </a:rPr>
                        <a:t>Asst. Procurement Officer</a:t>
                      </a:r>
                    </a:p>
                  </a:txBody>
                  <a:tcPr marL="0" marR="0" marT="0" marB="0" anchor="ctr"/>
                </a:tc>
                <a:tc>
                  <a:txBody>
                    <a:bodyPr/>
                    <a:lstStyle/>
                    <a:p>
                      <a:pPr algn="ctr" fontAlgn="ctr"/>
                      <a:r>
                        <a:rPr lang="en-US" sz="1800" b="0" i="0" u="none" strike="noStrike" dirty="0">
                          <a:solidFill>
                            <a:srgbClr val="000000"/>
                          </a:solidFill>
                          <a:effectLst/>
                          <a:latin typeface="Times New Roman" panose="02020603050405020304" pitchFamily="18" charset="0"/>
                        </a:rPr>
                        <a:t>1</a:t>
                      </a:r>
                    </a:p>
                  </a:txBody>
                  <a:tcPr marL="0" marR="0" marT="0" marB="0" anchor="ctr"/>
                </a:tc>
                <a:tc>
                  <a:txBody>
                    <a:bodyPr/>
                    <a:lstStyle/>
                    <a:p>
                      <a:pPr algn="ctr" fontAlgn="ctr"/>
                      <a:r>
                        <a:rPr lang="en-US" sz="1800" b="0" i="0" u="none" strike="noStrike" dirty="0">
                          <a:solidFill>
                            <a:srgbClr val="000000"/>
                          </a:solidFill>
                          <a:effectLst/>
                          <a:latin typeface="Times New Roman" panose="02020603050405020304" pitchFamily="18" charset="0"/>
                        </a:rPr>
                        <a:t>16</a:t>
                      </a:r>
                    </a:p>
                  </a:txBody>
                  <a:tcPr marL="0" marR="0" marT="0" marB="0" anchor="ctr"/>
                </a:tc>
                <a:tc>
                  <a:txBody>
                    <a:bodyPr/>
                    <a:lstStyle/>
                    <a:p>
                      <a:pPr algn="ctr" fontAlgn="ctr"/>
                      <a:r>
                        <a:rPr lang="en-US" sz="1800" b="0" i="0" u="none" strike="noStrike" dirty="0">
                          <a:solidFill>
                            <a:srgbClr val="000000"/>
                          </a:solidFill>
                          <a:effectLst/>
                          <a:latin typeface="Times New Roman" panose="02020603050405020304" pitchFamily="18" charset="0"/>
                        </a:rPr>
                        <a:t>11</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            2,019.78 </a:t>
                      </a:r>
                    </a:p>
                  </a:txBody>
                  <a:tcPr marL="0" marR="0" marT="0" marB="0" anchor="ctr"/>
                </a:tc>
                <a:tc>
                  <a:txBody>
                    <a:bodyPr/>
                    <a:lstStyle/>
                    <a:p>
                      <a:pPr algn="ctr" fontAlgn="b"/>
                      <a:r>
                        <a:rPr lang="en-US" sz="1800" b="0" i="0" u="none" strike="noStrike">
                          <a:solidFill>
                            <a:srgbClr val="000000"/>
                          </a:solidFill>
                          <a:effectLst/>
                          <a:latin typeface="Times New Roman" panose="02020603050405020304" pitchFamily="18" charset="0"/>
                        </a:rPr>
                        <a:t>24,237.37</a:t>
                      </a:r>
                    </a:p>
                  </a:txBody>
                  <a:tcPr marL="0" marR="0" marT="0" marB="0" anchor="ctr"/>
                </a:tc>
              </a:tr>
              <a:tr h="381000">
                <a:tc>
                  <a:txBody>
                    <a:bodyPr/>
                    <a:lstStyle/>
                    <a:p>
                      <a:pPr algn="ctr" fontAlgn="b"/>
                      <a:r>
                        <a:rPr lang="en-US" sz="1600" u="none" strike="noStrike" dirty="0" smtClean="0">
                          <a:effectLst/>
                        </a:rPr>
                        <a:t>20</a:t>
                      </a:r>
                      <a:endParaRPr lang="en-US" sz="1600" b="0" i="0" u="none" strike="noStrike" dirty="0">
                        <a:solidFill>
                          <a:srgbClr val="000000"/>
                        </a:solidFill>
                        <a:effectLst/>
                        <a:latin typeface="+mj-lt"/>
                      </a:endParaRPr>
                    </a:p>
                  </a:txBody>
                  <a:tcPr marL="9525" marR="9525" marT="9525" marB="0" anchor="ctr"/>
                </a:tc>
                <a:tc>
                  <a:txBody>
                    <a:bodyPr/>
                    <a:lstStyle/>
                    <a:p>
                      <a:pPr algn="l" fontAlgn="ctr"/>
                      <a:r>
                        <a:rPr lang="en-US" sz="1800" b="0" i="0" u="none" strike="noStrike" dirty="0">
                          <a:solidFill>
                            <a:srgbClr val="000000"/>
                          </a:solidFill>
                          <a:effectLst/>
                          <a:latin typeface="Times New Roman" panose="02020603050405020304" pitchFamily="18" charset="0"/>
                        </a:rPr>
                        <a:t>Internal Auditor</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1</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18</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4</a:t>
                      </a:r>
                    </a:p>
                  </a:txBody>
                  <a:tcPr marL="0" marR="0" marT="0" marB="0" anchor="ctr"/>
                </a:tc>
                <a:tc>
                  <a:txBody>
                    <a:bodyPr/>
                    <a:lstStyle/>
                    <a:p>
                      <a:pPr algn="ctr" fontAlgn="ctr"/>
                      <a:r>
                        <a:rPr lang="en-US" sz="1800" b="0" i="0" u="none" strike="noStrike" dirty="0">
                          <a:solidFill>
                            <a:srgbClr val="000000"/>
                          </a:solidFill>
                          <a:effectLst/>
                          <a:latin typeface="Times New Roman" panose="02020603050405020304" pitchFamily="18" charset="0"/>
                        </a:rPr>
                        <a:t>            2,197.40 </a:t>
                      </a:r>
                    </a:p>
                  </a:txBody>
                  <a:tcPr marL="0" marR="0" marT="0" marB="0" anchor="ctr"/>
                </a:tc>
                <a:tc>
                  <a:txBody>
                    <a:bodyPr/>
                    <a:lstStyle/>
                    <a:p>
                      <a:pPr algn="ctr" fontAlgn="b"/>
                      <a:r>
                        <a:rPr lang="en-US" sz="1800" b="0" i="0" u="none" strike="noStrike" dirty="0">
                          <a:solidFill>
                            <a:srgbClr val="000000"/>
                          </a:solidFill>
                          <a:effectLst/>
                          <a:latin typeface="Times New Roman" panose="02020603050405020304" pitchFamily="18" charset="0"/>
                        </a:rPr>
                        <a:t>26,368.79</a:t>
                      </a:r>
                    </a:p>
                  </a:txBody>
                  <a:tcPr marL="0" marR="0" marT="0" marB="0" anchor="ctr"/>
                </a:tc>
              </a:tr>
              <a:tr h="304800">
                <a:tc>
                  <a:txBody>
                    <a:bodyPr/>
                    <a:lstStyle/>
                    <a:p>
                      <a:pPr algn="ctr" fontAlgn="b"/>
                      <a:r>
                        <a:rPr lang="en-US" sz="1600" u="none" strike="noStrike" dirty="0" smtClean="0">
                          <a:effectLst/>
                        </a:rPr>
                        <a:t>21</a:t>
                      </a:r>
                      <a:endParaRPr lang="en-US" sz="1600" b="0" i="0" u="none" strike="noStrike" dirty="0">
                        <a:solidFill>
                          <a:srgbClr val="000000"/>
                        </a:solidFill>
                        <a:effectLst/>
                        <a:latin typeface="+mj-lt"/>
                      </a:endParaRPr>
                    </a:p>
                  </a:txBody>
                  <a:tcPr marL="9525" marR="9525" marT="9525" marB="0" anchor="ctr"/>
                </a:tc>
                <a:tc>
                  <a:txBody>
                    <a:bodyPr/>
                    <a:lstStyle/>
                    <a:p>
                      <a:pPr algn="l" fontAlgn="ctr"/>
                      <a:r>
                        <a:rPr lang="en-US" sz="1800" b="0" i="0" u="none" strike="noStrike" dirty="0">
                          <a:solidFill>
                            <a:srgbClr val="000000"/>
                          </a:solidFill>
                          <a:effectLst/>
                          <a:latin typeface="Times New Roman" panose="02020603050405020304" pitchFamily="18" charset="0"/>
                        </a:rPr>
                        <a:t>Asst. Internal Auditor </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1</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15</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8</a:t>
                      </a:r>
                    </a:p>
                  </a:txBody>
                  <a:tcPr marL="0" marR="0" marT="0" marB="0" anchor="ctr"/>
                </a:tc>
                <a:tc>
                  <a:txBody>
                    <a:bodyPr/>
                    <a:lstStyle/>
                    <a:p>
                      <a:pPr algn="ctr" fontAlgn="ctr"/>
                      <a:r>
                        <a:rPr lang="en-US" sz="1800" b="0" i="0" u="none" strike="noStrike" dirty="0">
                          <a:solidFill>
                            <a:srgbClr val="000000"/>
                          </a:solidFill>
                          <a:effectLst/>
                          <a:latin typeface="Times New Roman" panose="02020603050405020304" pitchFamily="18" charset="0"/>
                        </a:rPr>
                        <a:t>            1,706.45 </a:t>
                      </a:r>
                    </a:p>
                  </a:txBody>
                  <a:tcPr marL="0" marR="0" marT="0" marB="0" anchor="ctr"/>
                </a:tc>
                <a:tc>
                  <a:txBody>
                    <a:bodyPr/>
                    <a:lstStyle/>
                    <a:p>
                      <a:pPr algn="ctr" fontAlgn="b"/>
                      <a:r>
                        <a:rPr lang="en-US" sz="1800" b="0" i="0" u="none" strike="noStrike" dirty="0">
                          <a:solidFill>
                            <a:srgbClr val="000000"/>
                          </a:solidFill>
                          <a:effectLst/>
                          <a:latin typeface="Times New Roman" panose="02020603050405020304" pitchFamily="18" charset="0"/>
                        </a:rPr>
                        <a:t>20,477.45</a:t>
                      </a:r>
                    </a:p>
                  </a:txBody>
                  <a:tcPr marL="0" marR="0" marT="0" marB="0" anchor="ctr"/>
                </a:tc>
              </a:tr>
              <a:tr h="381000">
                <a:tc>
                  <a:txBody>
                    <a:bodyPr/>
                    <a:lstStyle/>
                    <a:p>
                      <a:pPr algn="ctr" fontAlgn="b"/>
                      <a:r>
                        <a:rPr lang="en-US" sz="1600" u="none" strike="noStrike" dirty="0" smtClean="0">
                          <a:effectLst/>
                        </a:rPr>
                        <a:t>22</a:t>
                      </a:r>
                      <a:endParaRPr lang="en-US" sz="1600" b="0" i="0" u="none" strike="noStrike" dirty="0">
                        <a:solidFill>
                          <a:srgbClr val="000000"/>
                        </a:solidFill>
                        <a:effectLst/>
                        <a:latin typeface="+mj-lt"/>
                      </a:endParaRPr>
                    </a:p>
                  </a:txBody>
                  <a:tcPr marL="9525" marR="9525" marT="9525" marB="0" anchor="ctr"/>
                </a:tc>
                <a:tc>
                  <a:txBody>
                    <a:bodyPr/>
                    <a:lstStyle/>
                    <a:p>
                      <a:pPr algn="l" fontAlgn="ctr"/>
                      <a:r>
                        <a:rPr lang="en-US" sz="1800" b="0" i="0" u="none" strike="noStrike" dirty="0">
                          <a:solidFill>
                            <a:srgbClr val="000000"/>
                          </a:solidFill>
                          <a:effectLst/>
                          <a:latin typeface="Times New Roman" panose="02020603050405020304" pitchFamily="18" charset="0"/>
                        </a:rPr>
                        <a:t>Storekeeper</a:t>
                      </a:r>
                    </a:p>
                  </a:txBody>
                  <a:tcPr marL="0" marR="0" marT="0" marB="0" anchor="ctr"/>
                </a:tc>
                <a:tc>
                  <a:txBody>
                    <a:bodyPr/>
                    <a:lstStyle/>
                    <a:p>
                      <a:pPr algn="ctr" fontAlgn="ctr"/>
                      <a:r>
                        <a:rPr lang="en-US" sz="1800" b="0" i="0" u="none" strike="noStrike" dirty="0">
                          <a:solidFill>
                            <a:srgbClr val="000000"/>
                          </a:solidFill>
                          <a:effectLst/>
                          <a:latin typeface="Times New Roman" panose="02020603050405020304" pitchFamily="18" charset="0"/>
                        </a:rPr>
                        <a:t>1</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16</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2</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            1,735.46 </a:t>
                      </a:r>
                    </a:p>
                  </a:txBody>
                  <a:tcPr marL="0" marR="0" marT="0" marB="0" anchor="ctr"/>
                </a:tc>
                <a:tc>
                  <a:txBody>
                    <a:bodyPr/>
                    <a:lstStyle/>
                    <a:p>
                      <a:pPr algn="ctr" fontAlgn="b"/>
                      <a:r>
                        <a:rPr lang="en-US" sz="1800" b="0" i="0" u="none" strike="noStrike" dirty="0">
                          <a:solidFill>
                            <a:srgbClr val="000000"/>
                          </a:solidFill>
                          <a:effectLst/>
                          <a:latin typeface="Times New Roman" panose="02020603050405020304" pitchFamily="18" charset="0"/>
                        </a:rPr>
                        <a:t>20,825.57</a:t>
                      </a:r>
                    </a:p>
                  </a:txBody>
                  <a:tcPr marL="0" marR="0" marT="0" marB="0" anchor="ctr"/>
                </a:tc>
              </a:tr>
              <a:tr h="381000">
                <a:tc>
                  <a:txBody>
                    <a:bodyPr/>
                    <a:lstStyle/>
                    <a:p>
                      <a:pPr algn="ctr" fontAlgn="b"/>
                      <a:r>
                        <a:rPr lang="en-US" sz="1600" u="none" strike="noStrike" dirty="0" smtClean="0">
                          <a:effectLst/>
                        </a:rPr>
                        <a:t>23</a:t>
                      </a:r>
                      <a:endParaRPr lang="en-US" sz="1600" b="0" i="0" u="none" strike="noStrike" dirty="0">
                        <a:solidFill>
                          <a:srgbClr val="000000"/>
                        </a:solidFill>
                        <a:effectLst/>
                        <a:latin typeface="+mj-lt"/>
                      </a:endParaRPr>
                    </a:p>
                  </a:txBody>
                  <a:tcPr marL="9525" marR="9525" marT="9525" marB="0" anchor="ctr"/>
                </a:tc>
                <a:tc>
                  <a:txBody>
                    <a:bodyPr/>
                    <a:lstStyle/>
                    <a:p>
                      <a:pPr algn="l" fontAlgn="ctr"/>
                      <a:r>
                        <a:rPr lang="en-US" sz="1800" b="0" i="0" u="none" strike="noStrike" dirty="0" err="1">
                          <a:solidFill>
                            <a:srgbClr val="000000"/>
                          </a:solidFill>
                          <a:effectLst/>
                          <a:latin typeface="Times New Roman" panose="02020603050405020304" pitchFamily="18" charset="0"/>
                        </a:rPr>
                        <a:t>Princ</a:t>
                      </a:r>
                      <a:r>
                        <a:rPr lang="en-US" sz="1800" b="0" i="0" u="none" strike="noStrike" dirty="0">
                          <a:solidFill>
                            <a:srgbClr val="000000"/>
                          </a:solidFill>
                          <a:effectLst/>
                          <a:latin typeface="Times New Roman" panose="02020603050405020304" pitchFamily="18" charset="0"/>
                        </a:rPr>
                        <a:t>. Radio Operator</a:t>
                      </a:r>
                    </a:p>
                  </a:txBody>
                  <a:tcPr marL="0" marR="0" marT="0" marB="0" anchor="ctr"/>
                </a:tc>
                <a:tc>
                  <a:txBody>
                    <a:bodyPr/>
                    <a:lstStyle/>
                    <a:p>
                      <a:pPr algn="ctr" fontAlgn="ctr"/>
                      <a:r>
                        <a:rPr lang="en-US" sz="1800" b="0" i="0" u="none" strike="noStrike" dirty="0">
                          <a:solidFill>
                            <a:srgbClr val="000000"/>
                          </a:solidFill>
                          <a:effectLst/>
                          <a:latin typeface="Times New Roman" panose="02020603050405020304" pitchFamily="18" charset="0"/>
                        </a:rPr>
                        <a:t>1</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16</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2</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            1,735.46 </a:t>
                      </a:r>
                    </a:p>
                  </a:txBody>
                  <a:tcPr marL="0" marR="0" marT="0" marB="0" anchor="ctr"/>
                </a:tc>
                <a:tc>
                  <a:txBody>
                    <a:bodyPr/>
                    <a:lstStyle/>
                    <a:p>
                      <a:pPr algn="ctr" fontAlgn="b"/>
                      <a:r>
                        <a:rPr lang="en-US" sz="1800" b="0" i="0" u="none" strike="noStrike" dirty="0">
                          <a:solidFill>
                            <a:srgbClr val="000000"/>
                          </a:solidFill>
                          <a:effectLst/>
                          <a:latin typeface="Times New Roman" panose="02020603050405020304" pitchFamily="18" charset="0"/>
                        </a:rPr>
                        <a:t>20,825.57</a:t>
                      </a:r>
                    </a:p>
                  </a:txBody>
                  <a:tcPr marL="0" marR="0" marT="0" marB="0" anchor="ctr"/>
                </a:tc>
              </a:tr>
              <a:tr h="304800">
                <a:tc>
                  <a:txBody>
                    <a:bodyPr/>
                    <a:lstStyle/>
                    <a:p>
                      <a:pPr algn="ctr" fontAlgn="b"/>
                      <a:r>
                        <a:rPr lang="en-US" sz="1600" u="none" strike="noStrike" dirty="0" smtClean="0">
                          <a:effectLst/>
                        </a:rPr>
                        <a:t>24</a:t>
                      </a:r>
                      <a:endParaRPr lang="en-US" sz="1600" b="0" i="0" u="none" strike="noStrike" dirty="0">
                        <a:solidFill>
                          <a:srgbClr val="000000"/>
                        </a:solidFill>
                        <a:effectLst/>
                        <a:latin typeface="+mj-lt"/>
                      </a:endParaRPr>
                    </a:p>
                  </a:txBody>
                  <a:tcPr marL="9525" marR="9525" marT="9525" marB="0" anchor="ctr"/>
                </a:tc>
                <a:tc>
                  <a:txBody>
                    <a:bodyPr/>
                    <a:lstStyle/>
                    <a:p>
                      <a:pPr algn="l" fontAlgn="ctr"/>
                      <a:r>
                        <a:rPr lang="en-US" sz="1800" b="0" i="0" u="none" strike="noStrike">
                          <a:solidFill>
                            <a:srgbClr val="000000"/>
                          </a:solidFill>
                          <a:effectLst/>
                          <a:latin typeface="Times New Roman" panose="02020603050405020304" pitchFamily="18" charset="0"/>
                        </a:rPr>
                        <a:t>Sen.Radio Operator</a:t>
                      </a:r>
                    </a:p>
                  </a:txBody>
                  <a:tcPr marL="0" marR="0" marT="0" marB="0" anchor="ctr"/>
                </a:tc>
                <a:tc>
                  <a:txBody>
                    <a:bodyPr/>
                    <a:lstStyle/>
                    <a:p>
                      <a:pPr algn="ctr" fontAlgn="ctr"/>
                      <a:r>
                        <a:rPr lang="en-US" sz="1800" b="0" i="0" u="none" strike="noStrike" dirty="0">
                          <a:solidFill>
                            <a:srgbClr val="000000"/>
                          </a:solidFill>
                          <a:effectLst/>
                          <a:latin typeface="Times New Roman" panose="02020603050405020304" pitchFamily="18" charset="0"/>
                        </a:rPr>
                        <a:t>1</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15</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2</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            1,542.30 </a:t>
                      </a:r>
                    </a:p>
                  </a:txBody>
                  <a:tcPr marL="0" marR="0" marT="0" marB="0" anchor="ctr"/>
                </a:tc>
                <a:tc>
                  <a:txBody>
                    <a:bodyPr/>
                    <a:lstStyle/>
                    <a:p>
                      <a:pPr algn="ctr" fontAlgn="ctr"/>
                      <a:r>
                        <a:rPr lang="en-US" sz="1800" b="0" i="0" u="none" strike="noStrike" dirty="0">
                          <a:solidFill>
                            <a:srgbClr val="000000"/>
                          </a:solidFill>
                          <a:effectLst/>
                          <a:latin typeface="Times New Roman" panose="02020603050405020304" pitchFamily="18" charset="0"/>
                        </a:rPr>
                        <a:t>           18,507.61 </a:t>
                      </a:r>
                    </a:p>
                  </a:txBody>
                  <a:tcPr marL="0" marR="0" marT="0" marB="0" anchor="ctr"/>
                </a:tc>
              </a:tr>
              <a:tr h="381000">
                <a:tc>
                  <a:txBody>
                    <a:bodyPr/>
                    <a:lstStyle/>
                    <a:p>
                      <a:pPr algn="ctr" fontAlgn="b"/>
                      <a:r>
                        <a:rPr lang="en-US" sz="1600" u="none" strike="noStrike" dirty="0" smtClean="0">
                          <a:effectLst/>
                        </a:rPr>
                        <a:t>25</a:t>
                      </a:r>
                      <a:endParaRPr lang="en-US" sz="1600" b="0" i="0" u="none" strike="noStrike" dirty="0">
                        <a:solidFill>
                          <a:srgbClr val="000000"/>
                        </a:solidFill>
                        <a:effectLst/>
                        <a:latin typeface="+mj-lt"/>
                      </a:endParaRPr>
                    </a:p>
                  </a:txBody>
                  <a:tcPr marL="9525" marR="9525" marT="9525" marB="0" anchor="ctr"/>
                </a:tc>
                <a:tc>
                  <a:txBody>
                    <a:bodyPr/>
                    <a:lstStyle/>
                    <a:p>
                      <a:pPr algn="l" fontAlgn="ctr"/>
                      <a:r>
                        <a:rPr lang="en-US" sz="1800" b="0" i="0" u="none" strike="noStrike">
                          <a:solidFill>
                            <a:srgbClr val="000000"/>
                          </a:solidFill>
                          <a:effectLst/>
                          <a:latin typeface="Times New Roman" panose="02020603050405020304" pitchFamily="18" charset="0"/>
                        </a:rPr>
                        <a:t>Princ. Executive Officer</a:t>
                      </a:r>
                    </a:p>
                  </a:txBody>
                  <a:tcPr marL="0" marR="0" marT="0" marB="0" anchor="ctr"/>
                </a:tc>
                <a:tc>
                  <a:txBody>
                    <a:bodyPr/>
                    <a:lstStyle/>
                    <a:p>
                      <a:pPr algn="ctr" fontAlgn="ctr"/>
                      <a:r>
                        <a:rPr lang="en-US" sz="1800" b="0" i="0" u="none" strike="noStrike" dirty="0">
                          <a:solidFill>
                            <a:srgbClr val="000000"/>
                          </a:solidFill>
                          <a:effectLst/>
                          <a:latin typeface="Times New Roman" panose="02020603050405020304" pitchFamily="18" charset="0"/>
                        </a:rPr>
                        <a:t>1</a:t>
                      </a:r>
                    </a:p>
                  </a:txBody>
                  <a:tcPr marL="0" marR="0" marT="0" marB="0" anchor="ctr"/>
                </a:tc>
                <a:tc>
                  <a:txBody>
                    <a:bodyPr/>
                    <a:lstStyle/>
                    <a:p>
                      <a:pPr algn="ctr" fontAlgn="ctr"/>
                      <a:r>
                        <a:rPr lang="en-US" sz="1800" b="0" i="0" u="none" strike="noStrike" dirty="0">
                          <a:solidFill>
                            <a:srgbClr val="000000"/>
                          </a:solidFill>
                          <a:effectLst/>
                          <a:latin typeface="Times New Roman" panose="02020603050405020304" pitchFamily="18" charset="0"/>
                        </a:rPr>
                        <a:t>16</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2</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            1,735.46 </a:t>
                      </a:r>
                    </a:p>
                  </a:txBody>
                  <a:tcPr marL="0" marR="0" marT="0" marB="0" anchor="ctr"/>
                </a:tc>
                <a:tc>
                  <a:txBody>
                    <a:bodyPr/>
                    <a:lstStyle/>
                    <a:p>
                      <a:pPr algn="ctr" fontAlgn="b"/>
                      <a:r>
                        <a:rPr lang="en-US" sz="1800" b="0" i="0" u="none" strike="noStrike" dirty="0">
                          <a:solidFill>
                            <a:srgbClr val="000000"/>
                          </a:solidFill>
                          <a:effectLst/>
                          <a:latin typeface="Times New Roman" panose="02020603050405020304" pitchFamily="18" charset="0"/>
                        </a:rPr>
                        <a:t>20,825.57</a:t>
                      </a:r>
                    </a:p>
                  </a:txBody>
                  <a:tcPr marL="0" marR="0" marT="0" marB="0" anchor="ctr"/>
                </a:tc>
              </a:tr>
            </a:tbl>
          </a:graphicData>
        </a:graphic>
      </p:graphicFrame>
      <p:sp>
        <p:nvSpPr>
          <p:cNvPr id="3" name="Slide Number Placeholder 2"/>
          <p:cNvSpPr>
            <a:spLocks noGrp="1"/>
          </p:cNvSpPr>
          <p:nvPr>
            <p:ph type="sldNum" sz="quarter" idx="12"/>
          </p:nvPr>
        </p:nvSpPr>
        <p:spPr/>
        <p:txBody>
          <a:bodyPr/>
          <a:lstStyle/>
          <a:p>
            <a:fld id="{571CD3C2-A472-4BA3-88D7-833F7D0C5725}" type="slidenum">
              <a:rPr lang="en-US" smtClean="0"/>
              <a:t>58</a:t>
            </a:fld>
            <a:endParaRPr lang="en-US"/>
          </a:p>
        </p:txBody>
      </p:sp>
    </p:spTree>
    <p:extLst>
      <p:ext uri="{BB962C8B-B14F-4D97-AF65-F5344CB8AC3E}">
        <p14:creationId xmlns:p14="http://schemas.microsoft.com/office/powerpoint/2010/main" val="2827084742"/>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3822" y="0"/>
            <a:ext cx="6477000" cy="457200"/>
          </a:xfrm>
        </p:spPr>
        <p:txBody>
          <a:bodyPr>
            <a:noAutofit/>
          </a:bodyPr>
          <a:lstStyle/>
          <a:p>
            <a:r>
              <a:rPr lang="en-US" sz="2000" b="1" dirty="0" smtClean="0">
                <a:solidFill>
                  <a:srgbClr val="C00000"/>
                </a:solidFill>
                <a:effectLst>
                  <a:outerShdw blurRad="38100" dist="38100" dir="2700000" algn="tl">
                    <a:srgbClr val="000000">
                      <a:alpha val="43137"/>
                    </a:srgbClr>
                  </a:outerShdw>
                </a:effectLst>
              </a:rPr>
              <a:t>NOMINAL ROLL BY GRADE-CENTRAL ADMINISTRATION</a:t>
            </a:r>
            <a:endParaRPr lang="en-US" sz="2000" b="1" dirty="0">
              <a:solidFill>
                <a:srgbClr val="C00000"/>
              </a:solidFill>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96495126"/>
              </p:ext>
            </p:extLst>
          </p:nvPr>
        </p:nvGraphicFramePr>
        <p:xfrm>
          <a:off x="168665" y="457200"/>
          <a:ext cx="8822934" cy="5715001"/>
        </p:xfrm>
        <a:graphic>
          <a:graphicData uri="http://schemas.openxmlformats.org/drawingml/2006/table">
            <a:tbl>
              <a:tblPr firstRow="1" bandRow="1">
                <a:tableStyleId>{5940675A-B579-460E-94D1-54222C63F5DA}</a:tableStyleId>
              </a:tblPr>
              <a:tblGrid>
                <a:gridCol w="541758"/>
                <a:gridCol w="1937765"/>
                <a:gridCol w="972289"/>
                <a:gridCol w="972289"/>
                <a:gridCol w="1149068"/>
                <a:gridCol w="1410298"/>
                <a:gridCol w="1839467"/>
              </a:tblGrid>
              <a:tr h="769644">
                <a:tc>
                  <a:txBody>
                    <a:bodyPr/>
                    <a:lstStyle/>
                    <a:p>
                      <a:pPr algn="ctr" fontAlgn="b"/>
                      <a:r>
                        <a:rPr lang="en-US" sz="1600" b="1" u="none" strike="noStrike" dirty="0">
                          <a:effectLst>
                            <a:outerShdw blurRad="38100" dist="38100" dir="2700000" algn="tl">
                              <a:srgbClr val="000000">
                                <a:alpha val="43137"/>
                              </a:srgbClr>
                            </a:outerShdw>
                          </a:effectLst>
                        </a:rPr>
                        <a:t>S/N</a:t>
                      </a:r>
                      <a:endParaRPr lang="en-US" sz="16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tc>
                <a:tc>
                  <a:txBody>
                    <a:bodyPr/>
                    <a:lstStyle/>
                    <a:p>
                      <a:pPr algn="ctr" fontAlgn="b"/>
                      <a:r>
                        <a:rPr lang="en-US" sz="1600" b="1" u="none" strike="noStrike" dirty="0" smtClean="0">
                          <a:effectLst>
                            <a:outerShdw blurRad="38100" dist="38100" dir="2700000" algn="tl">
                              <a:srgbClr val="000000">
                                <a:alpha val="43137"/>
                              </a:srgbClr>
                            </a:outerShdw>
                          </a:effectLst>
                        </a:rPr>
                        <a:t>POSITION</a:t>
                      </a:r>
                      <a:endParaRPr lang="en-US" sz="16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tc>
                <a:tc>
                  <a:txBody>
                    <a:bodyPr/>
                    <a:lstStyle/>
                    <a:p>
                      <a:pPr algn="ctr" fontAlgn="b"/>
                      <a:r>
                        <a:rPr lang="en-US" sz="1600" b="1" u="none" strike="noStrike" dirty="0" smtClean="0">
                          <a:effectLst>
                            <a:outerShdw blurRad="38100" dist="38100" dir="2700000" algn="tl">
                              <a:srgbClr val="000000">
                                <a:alpha val="43137"/>
                              </a:srgbClr>
                            </a:outerShdw>
                          </a:effectLst>
                        </a:rPr>
                        <a:t>NO</a:t>
                      </a:r>
                      <a:r>
                        <a:rPr lang="en-US" sz="1600" b="1" u="none" strike="noStrike" baseline="0" dirty="0" smtClean="0">
                          <a:effectLst>
                            <a:outerShdw blurRad="38100" dist="38100" dir="2700000" algn="tl">
                              <a:srgbClr val="000000">
                                <a:alpha val="43137"/>
                              </a:srgbClr>
                            </a:outerShdw>
                          </a:effectLst>
                        </a:rPr>
                        <a:t> AT POST</a:t>
                      </a:r>
                      <a:endParaRPr lang="en-US" sz="16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tc>
                <a:tc>
                  <a:txBody>
                    <a:bodyPr/>
                    <a:lstStyle/>
                    <a:p>
                      <a:pPr algn="ctr" fontAlgn="b"/>
                      <a:r>
                        <a:rPr lang="en-US" sz="1600" b="1" u="none" strike="noStrike" dirty="0" smtClean="0">
                          <a:effectLst>
                            <a:outerShdw blurRad="38100" dist="38100" dir="2700000" algn="tl">
                              <a:srgbClr val="000000">
                                <a:alpha val="43137"/>
                              </a:srgbClr>
                            </a:outerShdw>
                          </a:effectLst>
                        </a:rPr>
                        <a:t> </a:t>
                      </a:r>
                      <a:r>
                        <a:rPr lang="en-US" sz="1600" b="1" u="none" strike="noStrike" dirty="0">
                          <a:effectLst>
                            <a:outerShdw blurRad="38100" dist="38100" dir="2700000" algn="tl">
                              <a:srgbClr val="000000">
                                <a:alpha val="43137"/>
                              </a:srgbClr>
                            </a:outerShdw>
                          </a:effectLst>
                        </a:rPr>
                        <a:t>GRADE </a:t>
                      </a:r>
                      <a:endParaRPr lang="en-US" sz="16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tc>
                <a:tc>
                  <a:txBody>
                    <a:bodyPr/>
                    <a:lstStyle/>
                    <a:p>
                      <a:pPr algn="r" fontAlgn="b"/>
                      <a:r>
                        <a:rPr lang="en-US" sz="1600" b="1" u="none" strike="noStrike" dirty="0">
                          <a:effectLst>
                            <a:outerShdw blurRad="38100" dist="38100" dir="2700000" algn="tl">
                              <a:srgbClr val="000000">
                                <a:alpha val="43137"/>
                              </a:srgbClr>
                            </a:outerShdw>
                          </a:effectLst>
                        </a:rPr>
                        <a:t> </a:t>
                      </a:r>
                      <a:r>
                        <a:rPr lang="en-US" sz="1600" b="1" u="none" strike="noStrike" dirty="0" smtClean="0">
                          <a:effectLst>
                            <a:outerShdw blurRad="38100" dist="38100" dir="2700000" algn="tl">
                              <a:srgbClr val="000000">
                                <a:alpha val="43137"/>
                              </a:srgbClr>
                            </a:outerShdw>
                          </a:effectLst>
                        </a:rPr>
                        <a:t>STEP</a:t>
                      </a:r>
                      <a:endParaRPr lang="en-US" sz="16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tc>
                <a:tc>
                  <a:txBody>
                    <a:bodyPr/>
                    <a:lstStyle/>
                    <a:p>
                      <a:pPr algn="ctr" fontAlgn="b"/>
                      <a:r>
                        <a:rPr lang="en-US" sz="1600" b="1" u="none" strike="noStrike" dirty="0" smtClean="0">
                          <a:effectLst>
                            <a:outerShdw blurRad="38100" dist="38100" dir="2700000" algn="tl">
                              <a:srgbClr val="000000">
                                <a:alpha val="43137"/>
                              </a:srgbClr>
                            </a:outerShdw>
                          </a:effectLst>
                        </a:rPr>
                        <a:t>MONTHLY SALARY</a:t>
                      </a:r>
                      <a:endParaRPr lang="en-US" sz="16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tc>
                <a:tc>
                  <a:txBody>
                    <a:bodyPr/>
                    <a:lstStyle/>
                    <a:p>
                      <a:pPr algn="ctr" fontAlgn="b"/>
                      <a:r>
                        <a:rPr lang="en-US" sz="1600" b="1" u="none" strike="noStrike" dirty="0" smtClean="0">
                          <a:effectLst>
                            <a:outerShdw blurRad="38100" dist="38100" dir="2700000" algn="tl">
                              <a:srgbClr val="000000">
                                <a:alpha val="43137"/>
                              </a:srgbClr>
                            </a:outerShdw>
                          </a:effectLst>
                        </a:rPr>
                        <a:t>PROVISION</a:t>
                      </a:r>
                      <a:r>
                        <a:rPr lang="en-US" sz="1600" b="1" u="none" strike="noStrike" baseline="0" dirty="0" smtClean="0">
                          <a:effectLst>
                            <a:outerShdw blurRad="38100" dist="38100" dir="2700000" algn="tl">
                              <a:srgbClr val="000000">
                                <a:alpha val="43137"/>
                              </a:srgbClr>
                            </a:outerShdw>
                          </a:effectLst>
                        </a:rPr>
                        <a:t> FOR </a:t>
                      </a:r>
                    </a:p>
                    <a:p>
                      <a:pPr algn="ctr" fontAlgn="b"/>
                      <a:r>
                        <a:rPr lang="en-US" sz="1600" b="1" u="none" strike="noStrike" baseline="0" dirty="0" smtClean="0">
                          <a:effectLst>
                            <a:outerShdw blurRad="38100" dist="38100" dir="2700000" algn="tl">
                              <a:srgbClr val="000000">
                                <a:alpha val="43137"/>
                              </a:srgbClr>
                            </a:outerShdw>
                          </a:effectLst>
                        </a:rPr>
                        <a:t>2019</a:t>
                      </a:r>
                      <a:endParaRPr lang="en-US" sz="16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tc>
              </a:tr>
              <a:tr h="615715">
                <a:tc>
                  <a:txBody>
                    <a:bodyPr/>
                    <a:lstStyle/>
                    <a:p>
                      <a:pPr algn="ctr" fontAlgn="b"/>
                      <a:r>
                        <a:rPr lang="en-US" sz="1600" u="none" strike="noStrike" dirty="0" smtClean="0">
                          <a:effectLst/>
                        </a:rPr>
                        <a:t>26</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800" b="0" i="0" u="none" strike="noStrike" dirty="0">
                          <a:solidFill>
                            <a:srgbClr val="000000"/>
                          </a:solidFill>
                          <a:effectLst/>
                          <a:latin typeface="Times New Roman" panose="02020603050405020304" pitchFamily="18" charset="0"/>
                        </a:rPr>
                        <a:t>Yard Foreman</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1</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14</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2</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            1,370.64 </a:t>
                      </a:r>
                    </a:p>
                  </a:txBody>
                  <a:tcPr marL="0" marR="0" marT="0" marB="0" anchor="ctr"/>
                </a:tc>
                <a:tc>
                  <a:txBody>
                    <a:bodyPr/>
                    <a:lstStyle/>
                    <a:p>
                      <a:pPr algn="ctr" fontAlgn="b"/>
                      <a:r>
                        <a:rPr lang="en-US" sz="1800" b="0" i="0" u="none" strike="noStrike">
                          <a:solidFill>
                            <a:srgbClr val="000000"/>
                          </a:solidFill>
                          <a:effectLst/>
                          <a:latin typeface="Times New Roman" panose="02020603050405020304" pitchFamily="18" charset="0"/>
                        </a:rPr>
                        <a:t>16,447.64</a:t>
                      </a:r>
                    </a:p>
                  </a:txBody>
                  <a:tcPr marL="0" marR="0" marT="0" marB="0" anchor="b"/>
                </a:tc>
              </a:tr>
              <a:tr h="615715">
                <a:tc>
                  <a:txBody>
                    <a:bodyPr/>
                    <a:lstStyle/>
                    <a:p>
                      <a:pPr algn="ctr" fontAlgn="b"/>
                      <a:r>
                        <a:rPr lang="en-US" sz="1600" u="none" strike="noStrike" dirty="0" smtClean="0">
                          <a:effectLst/>
                        </a:rPr>
                        <a:t>27</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800" b="0" i="0" u="none" strike="noStrike" dirty="0">
                          <a:solidFill>
                            <a:srgbClr val="000000"/>
                          </a:solidFill>
                          <a:effectLst/>
                          <a:latin typeface="Times New Roman" panose="02020603050405020304" pitchFamily="18" charset="0"/>
                        </a:rPr>
                        <a:t>Yard Foreman</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1</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15</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4</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            1,595.18 </a:t>
                      </a:r>
                    </a:p>
                  </a:txBody>
                  <a:tcPr marL="0" marR="0" marT="0" marB="0" anchor="ctr"/>
                </a:tc>
                <a:tc>
                  <a:txBody>
                    <a:bodyPr/>
                    <a:lstStyle/>
                    <a:p>
                      <a:pPr algn="ctr" fontAlgn="b"/>
                      <a:r>
                        <a:rPr lang="en-US" sz="1800" b="0" i="0" u="none" strike="noStrike">
                          <a:solidFill>
                            <a:srgbClr val="000000"/>
                          </a:solidFill>
                          <a:effectLst/>
                          <a:latin typeface="Times New Roman" panose="02020603050405020304" pitchFamily="18" charset="0"/>
                        </a:rPr>
                        <a:t>19,142.21</a:t>
                      </a:r>
                    </a:p>
                  </a:txBody>
                  <a:tcPr marL="0" marR="0" marT="0" marB="0" anchor="b"/>
                </a:tc>
              </a:tr>
              <a:tr h="615715">
                <a:tc>
                  <a:txBody>
                    <a:bodyPr/>
                    <a:lstStyle/>
                    <a:p>
                      <a:pPr algn="ctr" fontAlgn="b"/>
                      <a:r>
                        <a:rPr lang="en-US" sz="1600" u="none" strike="noStrike" dirty="0" smtClean="0">
                          <a:effectLst/>
                        </a:rPr>
                        <a:t>28</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800" b="0" i="0" u="none" strike="noStrike" dirty="0">
                          <a:solidFill>
                            <a:srgbClr val="000000"/>
                          </a:solidFill>
                          <a:effectLst/>
                          <a:latin typeface="Times New Roman" panose="02020603050405020304" pitchFamily="18" charset="0"/>
                        </a:rPr>
                        <a:t>Yard Foreman</a:t>
                      </a:r>
                    </a:p>
                  </a:txBody>
                  <a:tcPr marL="0" marR="0" marT="0" marB="0" anchor="ctr"/>
                </a:tc>
                <a:tc>
                  <a:txBody>
                    <a:bodyPr/>
                    <a:lstStyle/>
                    <a:p>
                      <a:pPr algn="ctr" fontAlgn="ctr"/>
                      <a:r>
                        <a:rPr lang="en-US" sz="1800" b="0" i="0" u="none" strike="noStrike" dirty="0">
                          <a:solidFill>
                            <a:srgbClr val="000000"/>
                          </a:solidFill>
                          <a:effectLst/>
                          <a:latin typeface="Times New Roman" panose="02020603050405020304" pitchFamily="18" charset="0"/>
                        </a:rPr>
                        <a:t>1</a:t>
                      </a:r>
                    </a:p>
                  </a:txBody>
                  <a:tcPr marL="0" marR="0" marT="0" marB="0" anchor="ctr"/>
                </a:tc>
                <a:tc>
                  <a:txBody>
                    <a:bodyPr/>
                    <a:lstStyle/>
                    <a:p>
                      <a:pPr algn="ctr" fontAlgn="ctr"/>
                      <a:r>
                        <a:rPr lang="en-US" sz="1800" b="0" i="0" u="none" strike="noStrike" dirty="0">
                          <a:solidFill>
                            <a:srgbClr val="000000"/>
                          </a:solidFill>
                          <a:effectLst/>
                          <a:latin typeface="Times New Roman" panose="02020603050405020304" pitchFamily="18" charset="0"/>
                        </a:rPr>
                        <a:t>8</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2</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               675.22 </a:t>
                      </a:r>
                    </a:p>
                  </a:txBody>
                  <a:tcPr marL="0" marR="0" marT="0" marB="0" anchor="ctr"/>
                </a:tc>
                <a:tc>
                  <a:txBody>
                    <a:bodyPr/>
                    <a:lstStyle/>
                    <a:p>
                      <a:pPr algn="ctr" fontAlgn="b"/>
                      <a:r>
                        <a:rPr lang="en-US" sz="1800" b="0" i="0" u="none" strike="noStrike">
                          <a:solidFill>
                            <a:srgbClr val="000000"/>
                          </a:solidFill>
                          <a:effectLst/>
                          <a:latin typeface="Times New Roman" panose="02020603050405020304" pitchFamily="18" charset="0"/>
                        </a:rPr>
                        <a:t>8,102.58</a:t>
                      </a:r>
                    </a:p>
                  </a:txBody>
                  <a:tcPr marL="0" marR="0" marT="0" marB="0" anchor="b"/>
                </a:tc>
              </a:tr>
              <a:tr h="615715">
                <a:tc>
                  <a:txBody>
                    <a:bodyPr/>
                    <a:lstStyle/>
                    <a:p>
                      <a:pPr algn="ctr" fontAlgn="b"/>
                      <a:r>
                        <a:rPr lang="en-US" sz="1600" u="none" strike="noStrike" dirty="0" smtClean="0">
                          <a:effectLst/>
                        </a:rPr>
                        <a:t>29</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800" b="0" i="0" u="none" strike="noStrike">
                          <a:solidFill>
                            <a:srgbClr val="000000"/>
                          </a:solidFill>
                          <a:effectLst/>
                          <a:latin typeface="Times New Roman" panose="02020603050405020304" pitchFamily="18" charset="0"/>
                        </a:rPr>
                        <a:t>Headman Watchman</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1</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10</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1</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               840.65 </a:t>
                      </a:r>
                    </a:p>
                  </a:txBody>
                  <a:tcPr marL="0" marR="0" marT="0" marB="0" anchor="ctr"/>
                </a:tc>
                <a:tc>
                  <a:txBody>
                    <a:bodyPr/>
                    <a:lstStyle/>
                    <a:p>
                      <a:pPr algn="ctr" fontAlgn="b"/>
                      <a:r>
                        <a:rPr lang="en-US" sz="1800" b="0" i="0" u="none" strike="noStrike">
                          <a:solidFill>
                            <a:srgbClr val="000000"/>
                          </a:solidFill>
                          <a:effectLst/>
                          <a:latin typeface="Times New Roman" panose="02020603050405020304" pitchFamily="18" charset="0"/>
                        </a:rPr>
                        <a:t>10,087.79</a:t>
                      </a:r>
                    </a:p>
                  </a:txBody>
                  <a:tcPr marL="0" marR="0" marT="0" marB="0" anchor="b"/>
                </a:tc>
              </a:tr>
              <a:tr h="615715">
                <a:tc>
                  <a:txBody>
                    <a:bodyPr/>
                    <a:lstStyle/>
                    <a:p>
                      <a:pPr algn="ctr" fontAlgn="b"/>
                      <a:r>
                        <a:rPr lang="en-US" sz="1600" u="none" strike="noStrike" dirty="0" smtClean="0">
                          <a:effectLst/>
                        </a:rPr>
                        <a:t>30</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800" b="0" i="0" u="none" strike="noStrike">
                          <a:solidFill>
                            <a:srgbClr val="000000"/>
                          </a:solidFill>
                          <a:effectLst/>
                          <a:latin typeface="Times New Roman" panose="02020603050405020304" pitchFamily="18" charset="0"/>
                        </a:rPr>
                        <a:t>Night Watchman</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1</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8</a:t>
                      </a:r>
                    </a:p>
                  </a:txBody>
                  <a:tcPr marL="0" marR="0" marT="0" marB="0" anchor="ctr"/>
                </a:tc>
                <a:tc>
                  <a:txBody>
                    <a:bodyPr/>
                    <a:lstStyle/>
                    <a:p>
                      <a:pPr algn="ctr" fontAlgn="ctr"/>
                      <a:r>
                        <a:rPr lang="en-US" sz="1800" b="0" i="0" u="none" strike="noStrike" dirty="0">
                          <a:solidFill>
                            <a:srgbClr val="000000"/>
                          </a:solidFill>
                          <a:effectLst/>
                          <a:latin typeface="Times New Roman" panose="02020603050405020304" pitchFamily="18" charset="0"/>
                        </a:rPr>
                        <a:t>11</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               785.83 </a:t>
                      </a:r>
                    </a:p>
                  </a:txBody>
                  <a:tcPr marL="0" marR="0" marT="0" marB="0" anchor="ctr"/>
                </a:tc>
                <a:tc>
                  <a:txBody>
                    <a:bodyPr/>
                    <a:lstStyle/>
                    <a:p>
                      <a:pPr algn="ctr" fontAlgn="b"/>
                      <a:r>
                        <a:rPr lang="en-US" sz="1800" b="0" i="0" u="none" strike="noStrike">
                          <a:solidFill>
                            <a:srgbClr val="000000"/>
                          </a:solidFill>
                          <a:effectLst/>
                          <a:latin typeface="Times New Roman" panose="02020603050405020304" pitchFamily="18" charset="0"/>
                        </a:rPr>
                        <a:t>9,430.01</a:t>
                      </a:r>
                    </a:p>
                  </a:txBody>
                  <a:tcPr marL="0" marR="0" marT="0" marB="0" anchor="b"/>
                </a:tc>
              </a:tr>
              <a:tr h="615715">
                <a:tc>
                  <a:txBody>
                    <a:bodyPr/>
                    <a:lstStyle/>
                    <a:p>
                      <a:pPr algn="ctr" fontAlgn="b"/>
                      <a:r>
                        <a:rPr lang="en-US" sz="1600" u="none" strike="noStrike" dirty="0" smtClean="0">
                          <a:effectLst/>
                        </a:rPr>
                        <a:t>31</a:t>
                      </a:r>
                      <a:endParaRPr lang="en-US" sz="1600" b="0" i="0" u="none" strike="noStrike" dirty="0">
                        <a:solidFill>
                          <a:srgbClr val="000000"/>
                        </a:solidFill>
                        <a:effectLst/>
                        <a:latin typeface="+mj-lt"/>
                      </a:endParaRPr>
                    </a:p>
                  </a:txBody>
                  <a:tcPr marL="9525" marR="9525" marT="9525" marB="0"/>
                </a:tc>
                <a:tc>
                  <a:txBody>
                    <a:bodyPr/>
                    <a:lstStyle/>
                    <a:p>
                      <a:pPr algn="ctr" fontAlgn="ctr"/>
                      <a:r>
                        <a:rPr lang="en-US" sz="1800" b="0" i="0" u="none" strike="noStrike">
                          <a:solidFill>
                            <a:srgbClr val="000000"/>
                          </a:solidFill>
                          <a:effectLst/>
                          <a:latin typeface="Times New Roman" panose="02020603050405020304" pitchFamily="18" charset="0"/>
                        </a:rPr>
                        <a:t>Night Watchman</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2</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8</a:t>
                      </a:r>
                    </a:p>
                  </a:txBody>
                  <a:tcPr marL="0" marR="0" marT="0" marB="0" anchor="ctr"/>
                </a:tc>
                <a:tc>
                  <a:txBody>
                    <a:bodyPr/>
                    <a:lstStyle/>
                    <a:p>
                      <a:pPr algn="ctr" fontAlgn="ctr"/>
                      <a:r>
                        <a:rPr lang="en-US" sz="1800" b="0" i="0" u="none" strike="noStrike" dirty="0">
                          <a:solidFill>
                            <a:srgbClr val="000000"/>
                          </a:solidFill>
                          <a:effectLst/>
                          <a:latin typeface="Times New Roman" panose="02020603050405020304" pitchFamily="18" charset="0"/>
                        </a:rPr>
                        <a:t>6</a:t>
                      </a:r>
                    </a:p>
                  </a:txBody>
                  <a:tcPr marL="0" marR="0" marT="0" marB="0" anchor="ctr"/>
                </a:tc>
                <a:tc>
                  <a:txBody>
                    <a:bodyPr/>
                    <a:lstStyle/>
                    <a:p>
                      <a:pPr algn="ctr" fontAlgn="ctr"/>
                      <a:r>
                        <a:rPr lang="en-US" sz="1800" b="0" i="0" u="none" strike="noStrike" dirty="0">
                          <a:solidFill>
                            <a:srgbClr val="000000"/>
                          </a:solidFill>
                          <a:effectLst/>
                          <a:latin typeface="Times New Roman" panose="02020603050405020304" pitchFamily="18" charset="0"/>
                        </a:rPr>
                        <a:t>            1,444.63 </a:t>
                      </a:r>
                    </a:p>
                  </a:txBody>
                  <a:tcPr marL="0" marR="0" marT="0" marB="0" anchor="ctr"/>
                </a:tc>
                <a:tc>
                  <a:txBody>
                    <a:bodyPr/>
                    <a:lstStyle/>
                    <a:p>
                      <a:pPr algn="ctr" fontAlgn="b"/>
                      <a:r>
                        <a:rPr lang="en-US" sz="1800" b="0" i="0" u="none" strike="noStrike">
                          <a:solidFill>
                            <a:srgbClr val="000000"/>
                          </a:solidFill>
                          <a:effectLst/>
                          <a:latin typeface="Times New Roman" panose="02020603050405020304" pitchFamily="18" charset="0"/>
                        </a:rPr>
                        <a:t>17,335.54</a:t>
                      </a:r>
                    </a:p>
                  </a:txBody>
                  <a:tcPr marL="0" marR="0" marT="0" marB="0" anchor="b"/>
                </a:tc>
              </a:tr>
              <a:tr h="615715">
                <a:tc>
                  <a:txBody>
                    <a:bodyPr/>
                    <a:lstStyle/>
                    <a:p>
                      <a:pPr algn="ctr" fontAlgn="b"/>
                      <a:r>
                        <a:rPr lang="en-US" sz="1600" u="none" strike="noStrike" dirty="0" smtClean="0">
                          <a:solidFill>
                            <a:srgbClr val="FF0000"/>
                          </a:solidFill>
                          <a:effectLst>
                            <a:outerShdw blurRad="38100" dist="38100" dir="2700000" algn="tl">
                              <a:srgbClr val="000000">
                                <a:alpha val="43137"/>
                              </a:srgbClr>
                            </a:outerShdw>
                          </a:effectLst>
                        </a:rPr>
                        <a:t>32</a:t>
                      </a:r>
                      <a:endParaRPr lang="en-US" sz="1600" b="0" i="0" u="none" strike="noStrike" dirty="0">
                        <a:solidFill>
                          <a:srgbClr val="FF0000"/>
                        </a:solidFill>
                        <a:effectLst>
                          <a:outerShdw blurRad="38100" dist="38100" dir="2700000" algn="tl">
                            <a:srgbClr val="000000">
                              <a:alpha val="43137"/>
                            </a:srgbClr>
                          </a:outerShdw>
                        </a:effectLst>
                        <a:latin typeface="+mj-lt"/>
                      </a:endParaRPr>
                    </a:p>
                  </a:txBody>
                  <a:tcPr marL="9525" marR="9525" marT="9525" marB="0"/>
                </a:tc>
                <a:tc>
                  <a:txBody>
                    <a:bodyPr/>
                    <a:lstStyle/>
                    <a:p>
                      <a:pPr algn="ctr" fontAlgn="ctr"/>
                      <a:r>
                        <a:rPr lang="en-US" sz="1800" b="0" i="0" u="none" strike="noStrike" dirty="0" smtClean="0">
                          <a:solidFill>
                            <a:srgbClr val="FF0000"/>
                          </a:solidFill>
                          <a:effectLst>
                            <a:outerShdw blurRad="38100" dist="38100" dir="2700000" algn="tl">
                              <a:srgbClr val="000000">
                                <a:alpha val="43137"/>
                              </a:srgbClr>
                            </a:outerShdw>
                          </a:effectLst>
                          <a:latin typeface="Times New Roman" panose="02020603050405020304" pitchFamily="18" charset="0"/>
                        </a:rPr>
                        <a:t>Total</a:t>
                      </a:r>
                      <a:r>
                        <a:rPr lang="en-US" sz="1800" b="0" i="0" u="none" strike="noStrike" dirty="0">
                          <a:solidFill>
                            <a:srgbClr val="FF0000"/>
                          </a:solidFill>
                          <a:effectLst>
                            <a:outerShdw blurRad="38100" dist="38100" dir="2700000" algn="tl">
                              <a:srgbClr val="000000">
                                <a:alpha val="43137"/>
                              </a:srgbClr>
                            </a:outerShdw>
                          </a:effectLst>
                          <a:latin typeface="Times New Roman" panose="02020603050405020304" pitchFamily="18" charset="0"/>
                        </a:rPr>
                        <a:t> </a:t>
                      </a:r>
                    </a:p>
                  </a:txBody>
                  <a:tcPr marL="0" marR="0" marT="0" marB="0" anchor="ctr"/>
                </a:tc>
                <a:tc>
                  <a:txBody>
                    <a:bodyPr/>
                    <a:lstStyle/>
                    <a:p>
                      <a:pPr algn="ctr" fontAlgn="ctr"/>
                      <a:r>
                        <a:rPr lang="en-US" sz="1800" b="0" i="0" u="none" strike="noStrike">
                          <a:solidFill>
                            <a:srgbClr val="FF0000"/>
                          </a:solidFill>
                          <a:effectLst>
                            <a:outerShdw blurRad="38100" dist="38100" dir="2700000" algn="tl">
                              <a:srgbClr val="000000">
                                <a:alpha val="43137"/>
                              </a:srgbClr>
                            </a:outerShdw>
                          </a:effectLst>
                          <a:latin typeface="Times New Roman" panose="02020603050405020304" pitchFamily="18" charset="0"/>
                        </a:rPr>
                        <a:t>34</a:t>
                      </a:r>
                    </a:p>
                  </a:txBody>
                  <a:tcPr marL="0" marR="0" marT="0" marB="0" anchor="ctr"/>
                </a:tc>
                <a:tc>
                  <a:txBody>
                    <a:bodyPr/>
                    <a:lstStyle/>
                    <a:p>
                      <a:pPr algn="ctr" fontAlgn="ctr"/>
                      <a:r>
                        <a:rPr lang="en-US" sz="1800" b="0" i="0" u="none" strike="noStrike">
                          <a:solidFill>
                            <a:srgbClr val="FF0000"/>
                          </a:solidFill>
                          <a:effectLst>
                            <a:outerShdw blurRad="38100" dist="38100" dir="2700000" algn="tl">
                              <a:srgbClr val="000000">
                                <a:alpha val="43137"/>
                              </a:srgbClr>
                            </a:outerShdw>
                          </a:effectLst>
                          <a:latin typeface="Times New Roman" panose="02020603050405020304" pitchFamily="18" charset="0"/>
                        </a:rPr>
                        <a:t> </a:t>
                      </a:r>
                    </a:p>
                  </a:txBody>
                  <a:tcPr marL="0" marR="0" marT="0" marB="0" anchor="ctr"/>
                </a:tc>
                <a:tc>
                  <a:txBody>
                    <a:bodyPr/>
                    <a:lstStyle/>
                    <a:p>
                      <a:pPr algn="ctr" fontAlgn="ctr"/>
                      <a:r>
                        <a:rPr lang="en-US" sz="1800" b="0" i="0" u="none" strike="noStrike">
                          <a:solidFill>
                            <a:srgbClr val="FF0000"/>
                          </a:solidFill>
                          <a:effectLst>
                            <a:outerShdw blurRad="38100" dist="38100" dir="2700000" algn="tl">
                              <a:srgbClr val="000000">
                                <a:alpha val="43137"/>
                              </a:srgbClr>
                            </a:outerShdw>
                          </a:effectLst>
                          <a:latin typeface="Times New Roman" panose="02020603050405020304" pitchFamily="18" charset="0"/>
                        </a:rPr>
                        <a:t> </a:t>
                      </a:r>
                    </a:p>
                  </a:txBody>
                  <a:tcPr marL="0" marR="0" marT="0" marB="0" anchor="ctr"/>
                </a:tc>
                <a:tc>
                  <a:txBody>
                    <a:bodyPr/>
                    <a:lstStyle/>
                    <a:p>
                      <a:pPr algn="ctr" fontAlgn="b"/>
                      <a:r>
                        <a:rPr lang="en-US" sz="1800" b="1" i="0" u="none" strike="noStrike" dirty="0">
                          <a:solidFill>
                            <a:srgbClr val="FF0000"/>
                          </a:solidFill>
                          <a:effectLst>
                            <a:outerShdw blurRad="38100" dist="38100" dir="2700000" algn="tl">
                              <a:srgbClr val="000000">
                                <a:alpha val="43137"/>
                              </a:srgbClr>
                            </a:outerShdw>
                          </a:effectLst>
                          <a:latin typeface="Calibri" panose="020F0502020204030204" pitchFamily="34" charset="0"/>
                        </a:rPr>
                        <a:t>                60,421.65 </a:t>
                      </a:r>
                    </a:p>
                  </a:txBody>
                  <a:tcPr marL="0" marR="0" marT="0" marB="0" anchor="b"/>
                </a:tc>
                <a:tc>
                  <a:txBody>
                    <a:bodyPr/>
                    <a:lstStyle/>
                    <a:p>
                      <a:pPr algn="ctr" fontAlgn="b"/>
                      <a:r>
                        <a:rPr lang="en-US" sz="1800" b="1" i="0" u="none" strike="noStrike" dirty="0">
                          <a:solidFill>
                            <a:srgbClr val="FF0000"/>
                          </a:solidFill>
                          <a:effectLst>
                            <a:outerShdw blurRad="38100" dist="38100" dir="2700000" algn="tl">
                              <a:srgbClr val="000000">
                                <a:alpha val="43137"/>
                              </a:srgbClr>
                            </a:outerShdw>
                          </a:effectLst>
                          <a:latin typeface="Calibri" panose="020F0502020204030204" pitchFamily="34" charset="0"/>
                        </a:rPr>
                        <a:t>725,060.01</a:t>
                      </a:r>
                    </a:p>
                  </a:txBody>
                  <a:tcPr marL="0" marR="0" marT="0" marB="0" anchor="b"/>
                </a:tc>
              </a:tr>
              <a:tr h="635352">
                <a:tc>
                  <a:txBody>
                    <a:bodyPr/>
                    <a:lstStyle/>
                    <a:p>
                      <a:pPr algn="ctr" fontAlgn="b"/>
                      <a:r>
                        <a:rPr lang="en-US" sz="1600" u="none" strike="noStrike" dirty="0" smtClean="0">
                          <a:effectLst/>
                        </a:rPr>
                        <a:t>33</a:t>
                      </a:r>
                      <a:endParaRPr lang="en-US" sz="1600" b="0" i="0" u="none" strike="noStrike" dirty="0">
                        <a:solidFill>
                          <a:srgbClr val="000000"/>
                        </a:solidFill>
                        <a:effectLst/>
                        <a:latin typeface="+mj-lt"/>
                      </a:endParaRPr>
                    </a:p>
                  </a:txBody>
                  <a:tcPr marL="9525" marR="9525" marT="9525" marB="0"/>
                </a:tc>
                <a:tc>
                  <a:txBody>
                    <a:bodyPr/>
                    <a:lstStyle/>
                    <a:p>
                      <a:pPr algn="l" fontAlgn="ctr"/>
                      <a:endParaRPr lang="en-US" sz="2400" b="0" i="0" u="none" strike="noStrike">
                        <a:solidFill>
                          <a:srgbClr val="000000"/>
                        </a:solidFill>
                        <a:effectLst/>
                        <a:latin typeface="+mj-lt"/>
                      </a:endParaRPr>
                    </a:p>
                  </a:txBody>
                  <a:tcPr marL="9525" marR="9525" marT="9525" marB="0"/>
                </a:tc>
                <a:tc>
                  <a:txBody>
                    <a:bodyPr/>
                    <a:lstStyle/>
                    <a:p>
                      <a:pPr algn="ctr" fontAlgn="ctr"/>
                      <a:endParaRPr lang="en-US" sz="2400" b="0" i="0" u="none" strike="noStrike">
                        <a:solidFill>
                          <a:srgbClr val="000000"/>
                        </a:solidFill>
                        <a:effectLst/>
                        <a:latin typeface="+mj-lt"/>
                      </a:endParaRPr>
                    </a:p>
                  </a:txBody>
                  <a:tcPr marL="9525" marR="9525" marT="9525" marB="0"/>
                </a:tc>
                <a:tc>
                  <a:txBody>
                    <a:bodyPr/>
                    <a:lstStyle/>
                    <a:p>
                      <a:pPr algn="ctr" fontAlgn="ctr"/>
                      <a:endParaRPr lang="en-US" sz="2400" b="0" i="0" u="none" strike="noStrike">
                        <a:solidFill>
                          <a:srgbClr val="000000"/>
                        </a:solidFill>
                        <a:effectLst/>
                        <a:latin typeface="+mj-lt"/>
                      </a:endParaRPr>
                    </a:p>
                  </a:txBody>
                  <a:tcPr marL="9525" marR="9525" marT="9525" marB="0"/>
                </a:tc>
                <a:tc>
                  <a:txBody>
                    <a:bodyPr/>
                    <a:lstStyle/>
                    <a:p>
                      <a:pPr algn="ctr" fontAlgn="ctr"/>
                      <a:endParaRPr lang="en-US" sz="2400" b="0" i="0" u="none" strike="noStrike">
                        <a:solidFill>
                          <a:srgbClr val="000000"/>
                        </a:solidFill>
                        <a:effectLst/>
                        <a:latin typeface="+mj-lt"/>
                      </a:endParaRPr>
                    </a:p>
                  </a:txBody>
                  <a:tcPr marL="9525" marR="9525" marT="9525" marB="0"/>
                </a:tc>
                <a:tc>
                  <a:txBody>
                    <a:bodyPr/>
                    <a:lstStyle/>
                    <a:p>
                      <a:pPr algn="ctr" fontAlgn="b"/>
                      <a:endParaRPr lang="en-US" sz="2400" b="0" i="0" u="none" strike="noStrike" dirty="0">
                        <a:solidFill>
                          <a:srgbClr val="000000"/>
                        </a:solidFill>
                        <a:effectLst/>
                        <a:latin typeface="+mj-lt"/>
                      </a:endParaRPr>
                    </a:p>
                  </a:txBody>
                  <a:tcPr marL="9525" marR="9525" marT="9525" marB="0"/>
                </a:tc>
                <a:tc>
                  <a:txBody>
                    <a:bodyPr/>
                    <a:lstStyle/>
                    <a:p>
                      <a:pPr algn="ctr" fontAlgn="b"/>
                      <a:endParaRPr lang="en-US" sz="2400" b="0" i="0" u="none" strike="noStrike" dirty="0">
                        <a:solidFill>
                          <a:srgbClr val="000000"/>
                        </a:solidFill>
                        <a:effectLst/>
                        <a:latin typeface="+mj-lt"/>
                      </a:endParaRPr>
                    </a:p>
                  </a:txBody>
                  <a:tcPr marL="9525" marR="9525" marT="9525" marB="0"/>
                </a:tc>
              </a:tr>
            </a:tbl>
          </a:graphicData>
        </a:graphic>
      </p:graphicFrame>
      <p:sp>
        <p:nvSpPr>
          <p:cNvPr id="3" name="Slide Number Placeholder 2"/>
          <p:cNvSpPr>
            <a:spLocks noGrp="1"/>
          </p:cNvSpPr>
          <p:nvPr>
            <p:ph type="sldNum" sz="quarter" idx="12"/>
          </p:nvPr>
        </p:nvSpPr>
        <p:spPr/>
        <p:txBody>
          <a:bodyPr/>
          <a:lstStyle/>
          <a:p>
            <a:fld id="{571CD3C2-A472-4BA3-88D7-833F7D0C5725}" type="slidenum">
              <a:rPr lang="en-US" smtClean="0"/>
              <a:t>59</a:t>
            </a:fld>
            <a:endParaRPr lang="en-US"/>
          </a:p>
        </p:txBody>
      </p:sp>
    </p:spTree>
    <p:extLst>
      <p:ext uri="{BB962C8B-B14F-4D97-AF65-F5344CB8AC3E}">
        <p14:creationId xmlns:p14="http://schemas.microsoft.com/office/powerpoint/2010/main" val="12280814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3155002919"/>
              </p:ext>
            </p:extLst>
          </p:nvPr>
        </p:nvGraphicFramePr>
        <p:xfrm>
          <a:off x="457199" y="533400"/>
          <a:ext cx="8534400" cy="5684082"/>
        </p:xfrm>
        <a:graphic>
          <a:graphicData uri="http://schemas.openxmlformats.org/drawingml/2006/table">
            <a:tbl>
              <a:tblPr firstRow="1" bandRow="1">
                <a:tableStyleId>{5940675A-B579-460E-94D1-54222C63F5DA}</a:tableStyleId>
              </a:tblPr>
              <a:tblGrid>
                <a:gridCol w="889000"/>
                <a:gridCol w="3606801"/>
                <a:gridCol w="1904999"/>
                <a:gridCol w="2133600"/>
              </a:tblGrid>
              <a:tr h="783771">
                <a:tc>
                  <a:txBody>
                    <a:bodyPr/>
                    <a:lstStyle/>
                    <a:p>
                      <a:pPr marL="0" marR="0">
                        <a:lnSpc>
                          <a:spcPct val="115000"/>
                        </a:lnSpc>
                        <a:spcBef>
                          <a:spcPts val="0"/>
                        </a:spcBef>
                        <a:spcAft>
                          <a:spcPts val="0"/>
                        </a:spcAft>
                      </a:pPr>
                      <a:r>
                        <a:rPr lang="en-US" sz="2800" dirty="0">
                          <a:effectLst/>
                        </a:rPr>
                        <a:t> </a:t>
                      </a:r>
                      <a:endParaRPr lang="en-US" sz="2800" dirty="0">
                        <a:effectLst/>
                        <a:latin typeface="Calibri"/>
                        <a:ea typeface="Times New Roman"/>
                        <a:cs typeface="Times New Roman"/>
                      </a:endParaRPr>
                    </a:p>
                  </a:txBody>
                  <a:tcPr marL="68580" marR="68580" marT="0" marB="0"/>
                </a:tc>
                <a:tc>
                  <a:txBody>
                    <a:bodyPr/>
                    <a:lstStyle/>
                    <a:p>
                      <a:pPr marL="0" marR="0" algn="ctr">
                        <a:lnSpc>
                          <a:spcPct val="115000"/>
                        </a:lnSpc>
                        <a:spcBef>
                          <a:spcPts val="0"/>
                        </a:spcBef>
                        <a:spcAft>
                          <a:spcPts val="0"/>
                        </a:spcAft>
                      </a:pPr>
                      <a:r>
                        <a:rPr lang="en-GB" sz="2800" b="1" dirty="0">
                          <a:solidFill>
                            <a:srgbClr val="FF0000"/>
                          </a:solidFill>
                          <a:effectLst>
                            <a:outerShdw blurRad="38100" dist="38100" dir="2700000" algn="tl">
                              <a:srgbClr val="000000">
                                <a:alpha val="43137"/>
                              </a:srgbClr>
                            </a:outerShdw>
                          </a:effectLst>
                        </a:rPr>
                        <a:t>NAME</a:t>
                      </a:r>
                      <a:endParaRPr lang="en-US" sz="2800" b="1" dirty="0">
                        <a:solidFill>
                          <a:srgbClr val="FF0000"/>
                        </a:solidFill>
                        <a:effectLst>
                          <a:outerShdw blurRad="38100" dist="38100" dir="2700000" algn="tl">
                            <a:srgbClr val="000000">
                              <a:alpha val="43137"/>
                            </a:srgbClr>
                          </a:outerShdw>
                        </a:effectLst>
                        <a:latin typeface="Calibri"/>
                        <a:ea typeface="Times New Roman"/>
                        <a:cs typeface="Times New Roman"/>
                      </a:endParaRPr>
                    </a:p>
                  </a:txBody>
                  <a:tcPr marL="68580" marR="68580" marT="0" marB="0" anchor="ctr"/>
                </a:tc>
                <a:tc>
                  <a:txBody>
                    <a:bodyPr/>
                    <a:lstStyle/>
                    <a:p>
                      <a:pPr marL="0" marR="0" algn="ctr">
                        <a:lnSpc>
                          <a:spcPct val="115000"/>
                        </a:lnSpc>
                        <a:spcBef>
                          <a:spcPts val="0"/>
                        </a:spcBef>
                        <a:spcAft>
                          <a:spcPts val="0"/>
                        </a:spcAft>
                      </a:pPr>
                      <a:r>
                        <a:rPr lang="en-GB" sz="2800" b="1" dirty="0">
                          <a:solidFill>
                            <a:srgbClr val="FF0000"/>
                          </a:solidFill>
                          <a:effectLst>
                            <a:outerShdw blurRad="38100" dist="38100" dir="2700000" algn="tl">
                              <a:srgbClr val="000000">
                                <a:alpha val="43137"/>
                              </a:srgbClr>
                            </a:outerShdw>
                          </a:effectLst>
                        </a:rPr>
                        <a:t>LOCATION</a:t>
                      </a:r>
                      <a:endParaRPr lang="en-US" sz="2800" b="1" dirty="0">
                        <a:solidFill>
                          <a:srgbClr val="FF0000"/>
                        </a:solidFill>
                        <a:effectLst>
                          <a:outerShdw blurRad="38100" dist="38100" dir="2700000" algn="tl">
                            <a:srgbClr val="000000">
                              <a:alpha val="43137"/>
                            </a:srgbClr>
                          </a:outerShdw>
                        </a:effectLst>
                        <a:latin typeface="Calibri"/>
                        <a:ea typeface="Times New Roman"/>
                        <a:cs typeface="Times New Roman"/>
                      </a:endParaRPr>
                    </a:p>
                  </a:txBody>
                  <a:tcPr marL="68580" marR="68580" marT="0" marB="0" anchor="ctr"/>
                </a:tc>
                <a:tc>
                  <a:txBody>
                    <a:bodyPr/>
                    <a:lstStyle/>
                    <a:p>
                      <a:pPr marL="0" marR="0" algn="ctr">
                        <a:lnSpc>
                          <a:spcPct val="115000"/>
                        </a:lnSpc>
                        <a:spcBef>
                          <a:spcPts val="0"/>
                        </a:spcBef>
                        <a:spcAft>
                          <a:spcPts val="0"/>
                        </a:spcAft>
                      </a:pPr>
                      <a:r>
                        <a:rPr lang="en-GB" sz="2800" b="1" dirty="0">
                          <a:solidFill>
                            <a:srgbClr val="FF0000"/>
                          </a:solidFill>
                          <a:effectLst>
                            <a:outerShdw blurRad="38100" dist="38100" dir="2700000" algn="tl">
                              <a:srgbClr val="000000">
                                <a:alpha val="43137"/>
                              </a:srgbClr>
                            </a:outerShdw>
                          </a:effectLst>
                        </a:rPr>
                        <a:t>MARKET DAYS</a:t>
                      </a:r>
                      <a:endParaRPr lang="en-US" sz="2800" b="1" dirty="0">
                        <a:solidFill>
                          <a:srgbClr val="FF0000"/>
                        </a:solidFill>
                        <a:effectLst>
                          <a:outerShdw blurRad="38100" dist="38100" dir="2700000" algn="tl">
                            <a:srgbClr val="000000">
                              <a:alpha val="43137"/>
                            </a:srgbClr>
                          </a:outerShdw>
                        </a:effectLst>
                        <a:latin typeface="Calibri"/>
                        <a:ea typeface="Times New Roman"/>
                        <a:cs typeface="Times New Roman"/>
                      </a:endParaRPr>
                    </a:p>
                  </a:txBody>
                  <a:tcPr marL="68580" marR="68580" marT="0" marB="0" anchor="ctr"/>
                </a:tc>
              </a:tr>
              <a:tr h="783771">
                <a:tc>
                  <a:txBody>
                    <a:bodyPr/>
                    <a:lstStyle/>
                    <a:p>
                      <a:pPr marL="0" marR="0" algn="ctr">
                        <a:lnSpc>
                          <a:spcPct val="115000"/>
                        </a:lnSpc>
                        <a:spcBef>
                          <a:spcPts val="0"/>
                        </a:spcBef>
                        <a:spcAft>
                          <a:spcPts val="0"/>
                        </a:spcAft>
                      </a:pPr>
                      <a:r>
                        <a:rPr lang="en-GB" sz="2800">
                          <a:effectLst/>
                        </a:rPr>
                        <a:t>1</a:t>
                      </a:r>
                      <a:endParaRPr lang="en-US" sz="2800">
                        <a:effectLst/>
                        <a:latin typeface="Calibri"/>
                        <a:ea typeface="Times New Roman"/>
                        <a:cs typeface="Times New Roman"/>
                      </a:endParaRPr>
                    </a:p>
                  </a:txBody>
                  <a:tcPr marL="68580" marR="68580" marT="0" marB="0" anchor="ctr"/>
                </a:tc>
                <a:tc>
                  <a:txBody>
                    <a:bodyPr/>
                    <a:lstStyle/>
                    <a:p>
                      <a:pPr marL="0" marR="0">
                        <a:lnSpc>
                          <a:spcPct val="115000"/>
                        </a:lnSpc>
                        <a:spcBef>
                          <a:spcPts val="0"/>
                        </a:spcBef>
                        <a:spcAft>
                          <a:spcPts val="0"/>
                        </a:spcAft>
                      </a:pPr>
                      <a:r>
                        <a:rPr lang="en-GB" sz="2800" dirty="0">
                          <a:effectLst/>
                        </a:rPr>
                        <a:t>Konongo Market</a:t>
                      </a:r>
                      <a:endParaRPr lang="en-US" sz="2800" dirty="0">
                        <a:effectLst/>
                        <a:latin typeface="Calibri"/>
                        <a:ea typeface="Times New Roman"/>
                        <a:cs typeface="Times New Roman"/>
                      </a:endParaRPr>
                    </a:p>
                  </a:txBody>
                  <a:tcPr marL="68580" marR="68580" marT="0" marB="0" anchor="ctr"/>
                </a:tc>
                <a:tc>
                  <a:txBody>
                    <a:bodyPr/>
                    <a:lstStyle/>
                    <a:p>
                      <a:pPr marL="0" marR="0" algn="ctr">
                        <a:lnSpc>
                          <a:spcPct val="115000"/>
                        </a:lnSpc>
                        <a:spcBef>
                          <a:spcPts val="0"/>
                        </a:spcBef>
                        <a:spcAft>
                          <a:spcPts val="0"/>
                        </a:spcAft>
                      </a:pPr>
                      <a:r>
                        <a:rPr lang="en-GB" sz="2800" dirty="0">
                          <a:effectLst/>
                        </a:rPr>
                        <a:t>Konongo                  </a:t>
                      </a:r>
                      <a:endParaRPr lang="en-US" sz="2800" dirty="0">
                        <a:effectLst/>
                        <a:latin typeface="Calibri"/>
                        <a:ea typeface="Times New Roman"/>
                        <a:cs typeface="Times New Roman"/>
                      </a:endParaRPr>
                    </a:p>
                  </a:txBody>
                  <a:tcPr marL="68580" marR="68580" marT="0" marB="0" anchor="ctr"/>
                </a:tc>
                <a:tc>
                  <a:txBody>
                    <a:bodyPr/>
                    <a:lstStyle/>
                    <a:p>
                      <a:pPr marL="0" marR="0" algn="ctr">
                        <a:lnSpc>
                          <a:spcPct val="115000"/>
                        </a:lnSpc>
                        <a:spcBef>
                          <a:spcPts val="0"/>
                        </a:spcBef>
                        <a:spcAft>
                          <a:spcPts val="0"/>
                        </a:spcAft>
                      </a:pPr>
                      <a:r>
                        <a:rPr lang="en-GB" sz="2800" dirty="0">
                          <a:effectLst/>
                        </a:rPr>
                        <a:t>Tuesdays</a:t>
                      </a:r>
                      <a:endParaRPr lang="en-US" sz="2800" dirty="0">
                        <a:effectLst/>
                        <a:latin typeface="Calibri"/>
                        <a:ea typeface="Times New Roman"/>
                        <a:cs typeface="Times New Roman"/>
                      </a:endParaRPr>
                    </a:p>
                  </a:txBody>
                  <a:tcPr marL="68580" marR="68580" marT="0" marB="0" anchor="ctr"/>
                </a:tc>
              </a:tr>
              <a:tr h="783771">
                <a:tc>
                  <a:txBody>
                    <a:bodyPr/>
                    <a:lstStyle/>
                    <a:p>
                      <a:pPr marL="0" marR="0" algn="ctr">
                        <a:lnSpc>
                          <a:spcPct val="115000"/>
                        </a:lnSpc>
                        <a:spcBef>
                          <a:spcPts val="0"/>
                        </a:spcBef>
                        <a:spcAft>
                          <a:spcPts val="0"/>
                        </a:spcAft>
                      </a:pPr>
                      <a:r>
                        <a:rPr lang="en-GB" sz="2800">
                          <a:effectLst/>
                        </a:rPr>
                        <a:t>2</a:t>
                      </a:r>
                      <a:endParaRPr lang="en-US" sz="2800">
                        <a:effectLst/>
                        <a:latin typeface="Calibri"/>
                        <a:ea typeface="Times New Roman"/>
                        <a:cs typeface="Times New Roman"/>
                      </a:endParaRPr>
                    </a:p>
                  </a:txBody>
                  <a:tcPr marL="68580" marR="68580" marT="0" marB="0" anchor="ctr"/>
                </a:tc>
                <a:tc>
                  <a:txBody>
                    <a:bodyPr/>
                    <a:lstStyle/>
                    <a:p>
                      <a:pPr marL="0" marR="0">
                        <a:lnSpc>
                          <a:spcPct val="115000"/>
                        </a:lnSpc>
                        <a:spcBef>
                          <a:spcPts val="0"/>
                        </a:spcBef>
                        <a:spcAft>
                          <a:spcPts val="0"/>
                        </a:spcAft>
                      </a:pPr>
                      <a:r>
                        <a:rPr lang="en-GB" sz="2800" dirty="0">
                          <a:effectLst/>
                        </a:rPr>
                        <a:t>Odumasi Market</a:t>
                      </a:r>
                      <a:endParaRPr lang="en-US" sz="2800" dirty="0">
                        <a:effectLst/>
                        <a:latin typeface="Calibri"/>
                        <a:ea typeface="Times New Roman"/>
                        <a:cs typeface="Times New Roman"/>
                      </a:endParaRPr>
                    </a:p>
                  </a:txBody>
                  <a:tcPr marL="68580" marR="68580" marT="0" marB="0" anchor="ctr"/>
                </a:tc>
                <a:tc>
                  <a:txBody>
                    <a:bodyPr/>
                    <a:lstStyle/>
                    <a:p>
                      <a:pPr marL="0" marR="0" algn="ctr">
                        <a:lnSpc>
                          <a:spcPct val="115000"/>
                        </a:lnSpc>
                        <a:spcBef>
                          <a:spcPts val="0"/>
                        </a:spcBef>
                        <a:spcAft>
                          <a:spcPts val="0"/>
                        </a:spcAft>
                      </a:pPr>
                      <a:r>
                        <a:rPr lang="en-GB" sz="2800" dirty="0">
                          <a:effectLst/>
                        </a:rPr>
                        <a:t>Odumasi</a:t>
                      </a:r>
                      <a:endParaRPr lang="en-US" sz="2800" dirty="0">
                        <a:effectLst/>
                        <a:latin typeface="Calibri"/>
                        <a:ea typeface="Times New Roman"/>
                        <a:cs typeface="Times New Roman"/>
                      </a:endParaRPr>
                    </a:p>
                  </a:txBody>
                  <a:tcPr marL="68580" marR="68580" marT="0" marB="0" anchor="ctr"/>
                </a:tc>
                <a:tc>
                  <a:txBody>
                    <a:bodyPr/>
                    <a:lstStyle/>
                    <a:p>
                      <a:pPr marL="0" marR="0" algn="ctr">
                        <a:lnSpc>
                          <a:spcPct val="115000"/>
                        </a:lnSpc>
                        <a:spcBef>
                          <a:spcPts val="0"/>
                        </a:spcBef>
                        <a:spcAft>
                          <a:spcPts val="0"/>
                        </a:spcAft>
                      </a:pPr>
                      <a:r>
                        <a:rPr lang="en-GB" sz="2800" dirty="0">
                          <a:effectLst/>
                        </a:rPr>
                        <a:t>Fridays</a:t>
                      </a:r>
                      <a:endParaRPr lang="en-US" sz="2800" dirty="0">
                        <a:effectLst/>
                        <a:latin typeface="Calibri"/>
                        <a:ea typeface="Times New Roman"/>
                        <a:cs typeface="Times New Roman"/>
                      </a:endParaRPr>
                    </a:p>
                  </a:txBody>
                  <a:tcPr marL="68580" marR="68580" marT="0" marB="0" anchor="ctr"/>
                </a:tc>
              </a:tr>
              <a:tr h="783771">
                <a:tc>
                  <a:txBody>
                    <a:bodyPr/>
                    <a:lstStyle/>
                    <a:p>
                      <a:pPr marL="0" marR="0" algn="ctr">
                        <a:lnSpc>
                          <a:spcPct val="115000"/>
                        </a:lnSpc>
                        <a:spcBef>
                          <a:spcPts val="0"/>
                        </a:spcBef>
                        <a:spcAft>
                          <a:spcPts val="0"/>
                        </a:spcAft>
                      </a:pPr>
                      <a:r>
                        <a:rPr lang="en-GB" sz="2800">
                          <a:effectLst/>
                        </a:rPr>
                        <a:t>3</a:t>
                      </a:r>
                      <a:endParaRPr lang="en-US" sz="2800">
                        <a:effectLst/>
                        <a:latin typeface="Calibri"/>
                        <a:ea typeface="Times New Roman"/>
                        <a:cs typeface="Times New Roman"/>
                      </a:endParaRPr>
                    </a:p>
                  </a:txBody>
                  <a:tcPr marL="68580" marR="68580" marT="0" marB="0" anchor="ctr"/>
                </a:tc>
                <a:tc>
                  <a:txBody>
                    <a:bodyPr/>
                    <a:lstStyle/>
                    <a:p>
                      <a:pPr marL="0" marR="0">
                        <a:lnSpc>
                          <a:spcPct val="115000"/>
                        </a:lnSpc>
                        <a:spcBef>
                          <a:spcPts val="0"/>
                        </a:spcBef>
                        <a:spcAft>
                          <a:spcPts val="0"/>
                        </a:spcAft>
                      </a:pPr>
                      <a:r>
                        <a:rPr lang="en-GB" sz="2800" dirty="0">
                          <a:effectLst/>
                        </a:rPr>
                        <a:t>Dwease Market</a:t>
                      </a:r>
                      <a:endParaRPr lang="en-US" sz="2800" dirty="0">
                        <a:effectLst/>
                        <a:latin typeface="Calibri"/>
                        <a:ea typeface="Times New Roman"/>
                        <a:cs typeface="Times New Roman"/>
                      </a:endParaRPr>
                    </a:p>
                  </a:txBody>
                  <a:tcPr marL="68580" marR="68580" marT="0" marB="0" anchor="ctr"/>
                </a:tc>
                <a:tc>
                  <a:txBody>
                    <a:bodyPr/>
                    <a:lstStyle/>
                    <a:p>
                      <a:pPr marL="0" marR="0" algn="ctr">
                        <a:lnSpc>
                          <a:spcPct val="115000"/>
                        </a:lnSpc>
                        <a:spcBef>
                          <a:spcPts val="0"/>
                        </a:spcBef>
                        <a:spcAft>
                          <a:spcPts val="0"/>
                        </a:spcAft>
                      </a:pPr>
                      <a:r>
                        <a:rPr lang="en-GB" sz="2800" dirty="0">
                          <a:effectLst/>
                        </a:rPr>
                        <a:t>Dwease</a:t>
                      </a:r>
                      <a:endParaRPr lang="en-US" sz="2800" dirty="0">
                        <a:effectLst/>
                        <a:latin typeface="Calibri"/>
                        <a:ea typeface="Times New Roman"/>
                        <a:cs typeface="Times New Roman"/>
                      </a:endParaRPr>
                    </a:p>
                  </a:txBody>
                  <a:tcPr marL="68580" marR="68580" marT="0" marB="0" anchor="ctr"/>
                </a:tc>
                <a:tc>
                  <a:txBody>
                    <a:bodyPr/>
                    <a:lstStyle/>
                    <a:p>
                      <a:pPr marL="0" marR="0" algn="ctr">
                        <a:lnSpc>
                          <a:spcPct val="115000"/>
                        </a:lnSpc>
                        <a:spcBef>
                          <a:spcPts val="0"/>
                        </a:spcBef>
                        <a:spcAft>
                          <a:spcPts val="0"/>
                        </a:spcAft>
                      </a:pPr>
                      <a:r>
                        <a:rPr lang="en-GB" sz="2800" dirty="0" smtClean="0">
                          <a:effectLst/>
                        </a:rPr>
                        <a:t>Wednesdays</a:t>
                      </a:r>
                      <a:endParaRPr lang="en-US" sz="2800" dirty="0">
                        <a:effectLst/>
                        <a:latin typeface="Calibri"/>
                        <a:ea typeface="Times New Roman"/>
                        <a:cs typeface="Times New Roman"/>
                      </a:endParaRPr>
                    </a:p>
                  </a:txBody>
                  <a:tcPr marL="68580" marR="68580" marT="0" marB="0" anchor="ctr"/>
                </a:tc>
              </a:tr>
              <a:tr h="783771">
                <a:tc>
                  <a:txBody>
                    <a:bodyPr/>
                    <a:lstStyle/>
                    <a:p>
                      <a:pPr marL="0" marR="0" algn="ctr">
                        <a:lnSpc>
                          <a:spcPct val="115000"/>
                        </a:lnSpc>
                        <a:spcBef>
                          <a:spcPts val="0"/>
                        </a:spcBef>
                        <a:spcAft>
                          <a:spcPts val="0"/>
                        </a:spcAft>
                      </a:pPr>
                      <a:r>
                        <a:rPr lang="en-GB" sz="2800">
                          <a:effectLst/>
                        </a:rPr>
                        <a:t>4</a:t>
                      </a:r>
                      <a:endParaRPr lang="en-US" sz="2800">
                        <a:effectLst/>
                        <a:latin typeface="Calibri"/>
                        <a:ea typeface="Times New Roman"/>
                        <a:cs typeface="Times New Roman"/>
                      </a:endParaRPr>
                    </a:p>
                  </a:txBody>
                  <a:tcPr marL="68580" marR="68580" marT="0" marB="0" anchor="ctr"/>
                </a:tc>
                <a:tc>
                  <a:txBody>
                    <a:bodyPr/>
                    <a:lstStyle/>
                    <a:p>
                      <a:pPr marL="0" marR="0">
                        <a:lnSpc>
                          <a:spcPct val="115000"/>
                        </a:lnSpc>
                        <a:spcBef>
                          <a:spcPts val="0"/>
                        </a:spcBef>
                        <a:spcAft>
                          <a:spcPts val="0"/>
                        </a:spcAft>
                      </a:pPr>
                      <a:r>
                        <a:rPr lang="en-GB" sz="2800" dirty="0">
                          <a:effectLst/>
                        </a:rPr>
                        <a:t>Praaso Market</a:t>
                      </a:r>
                      <a:endParaRPr lang="en-US" sz="2800" dirty="0">
                        <a:effectLst/>
                        <a:latin typeface="Calibri"/>
                        <a:ea typeface="Times New Roman"/>
                        <a:cs typeface="Times New Roman"/>
                      </a:endParaRPr>
                    </a:p>
                  </a:txBody>
                  <a:tcPr marL="68580" marR="68580" marT="0" marB="0" anchor="ctr"/>
                </a:tc>
                <a:tc>
                  <a:txBody>
                    <a:bodyPr/>
                    <a:lstStyle/>
                    <a:p>
                      <a:pPr marL="0" marR="0" algn="ctr">
                        <a:lnSpc>
                          <a:spcPct val="115000"/>
                        </a:lnSpc>
                        <a:spcBef>
                          <a:spcPts val="0"/>
                        </a:spcBef>
                        <a:spcAft>
                          <a:spcPts val="0"/>
                        </a:spcAft>
                      </a:pPr>
                      <a:r>
                        <a:rPr lang="en-GB" sz="2800" dirty="0" err="1">
                          <a:effectLst/>
                        </a:rPr>
                        <a:t>Praaso</a:t>
                      </a:r>
                      <a:endParaRPr lang="en-US" sz="2800" dirty="0">
                        <a:effectLst/>
                        <a:latin typeface="Calibri"/>
                        <a:ea typeface="Times New Roman"/>
                        <a:cs typeface="Times New Roman"/>
                      </a:endParaRPr>
                    </a:p>
                  </a:txBody>
                  <a:tcPr marL="68580" marR="68580" marT="0" marB="0" anchor="ctr"/>
                </a:tc>
                <a:tc>
                  <a:txBody>
                    <a:bodyPr/>
                    <a:lstStyle/>
                    <a:p>
                      <a:pPr marL="0" marR="0" algn="ctr">
                        <a:lnSpc>
                          <a:spcPct val="115000"/>
                        </a:lnSpc>
                        <a:spcBef>
                          <a:spcPts val="0"/>
                        </a:spcBef>
                        <a:spcAft>
                          <a:spcPts val="0"/>
                        </a:spcAft>
                      </a:pPr>
                      <a:r>
                        <a:rPr lang="en-GB" sz="2800" dirty="0">
                          <a:effectLst/>
                        </a:rPr>
                        <a:t>Tuesdays</a:t>
                      </a:r>
                      <a:endParaRPr lang="en-US" sz="2800" dirty="0">
                        <a:effectLst/>
                        <a:latin typeface="Calibri"/>
                        <a:ea typeface="Times New Roman"/>
                        <a:cs typeface="Times New Roman"/>
                      </a:endParaRPr>
                    </a:p>
                  </a:txBody>
                  <a:tcPr marL="68580" marR="68580" marT="0" marB="0" anchor="ctr"/>
                </a:tc>
              </a:tr>
              <a:tr h="783771">
                <a:tc>
                  <a:txBody>
                    <a:bodyPr/>
                    <a:lstStyle/>
                    <a:p>
                      <a:pPr marL="0" marR="0" algn="ctr">
                        <a:lnSpc>
                          <a:spcPct val="115000"/>
                        </a:lnSpc>
                        <a:spcBef>
                          <a:spcPts val="0"/>
                        </a:spcBef>
                        <a:spcAft>
                          <a:spcPts val="0"/>
                        </a:spcAft>
                      </a:pPr>
                      <a:r>
                        <a:rPr lang="en-GB" sz="2800">
                          <a:effectLst/>
                        </a:rPr>
                        <a:t>5</a:t>
                      </a:r>
                      <a:endParaRPr lang="en-US" sz="2800">
                        <a:effectLst/>
                        <a:latin typeface="Calibri"/>
                        <a:ea typeface="Times New Roman"/>
                        <a:cs typeface="Times New Roman"/>
                      </a:endParaRPr>
                    </a:p>
                  </a:txBody>
                  <a:tcPr marL="68580" marR="68580" marT="0" marB="0" anchor="ctr"/>
                </a:tc>
                <a:tc>
                  <a:txBody>
                    <a:bodyPr/>
                    <a:lstStyle/>
                    <a:p>
                      <a:pPr marL="0" marR="0">
                        <a:lnSpc>
                          <a:spcPct val="115000"/>
                        </a:lnSpc>
                        <a:spcBef>
                          <a:spcPts val="0"/>
                        </a:spcBef>
                        <a:spcAft>
                          <a:spcPts val="0"/>
                        </a:spcAft>
                      </a:pPr>
                      <a:r>
                        <a:rPr lang="en-GB" sz="2800" dirty="0" err="1" smtClean="0">
                          <a:effectLst/>
                        </a:rPr>
                        <a:t>Patriensa</a:t>
                      </a:r>
                      <a:r>
                        <a:rPr lang="en-GB" sz="2800" dirty="0" smtClean="0">
                          <a:effectLst/>
                        </a:rPr>
                        <a:t> </a:t>
                      </a:r>
                      <a:r>
                        <a:rPr lang="en-GB" sz="2800" dirty="0">
                          <a:effectLst/>
                        </a:rPr>
                        <a:t>Market</a:t>
                      </a:r>
                      <a:endParaRPr lang="en-US" sz="2800" dirty="0">
                        <a:effectLst/>
                        <a:latin typeface="Calibri"/>
                        <a:ea typeface="Times New Roman"/>
                        <a:cs typeface="Times New Roman"/>
                      </a:endParaRPr>
                    </a:p>
                  </a:txBody>
                  <a:tcPr marL="68580" marR="68580" marT="0" marB="0" anchor="ctr"/>
                </a:tc>
                <a:tc>
                  <a:txBody>
                    <a:bodyPr/>
                    <a:lstStyle/>
                    <a:p>
                      <a:pPr marL="0" marR="0" algn="ctr">
                        <a:lnSpc>
                          <a:spcPct val="115000"/>
                        </a:lnSpc>
                        <a:spcBef>
                          <a:spcPts val="0"/>
                        </a:spcBef>
                        <a:spcAft>
                          <a:spcPts val="0"/>
                        </a:spcAft>
                      </a:pPr>
                      <a:r>
                        <a:rPr lang="en-GB" sz="2800" dirty="0" err="1" smtClean="0">
                          <a:effectLst/>
                        </a:rPr>
                        <a:t>Patriensa</a:t>
                      </a:r>
                      <a:endParaRPr lang="en-US" sz="2800" dirty="0">
                        <a:effectLst/>
                        <a:latin typeface="Calibri"/>
                        <a:ea typeface="Times New Roman"/>
                        <a:cs typeface="Times New Roman"/>
                      </a:endParaRPr>
                    </a:p>
                  </a:txBody>
                  <a:tcPr marL="68580" marR="68580" marT="0" marB="0" anchor="ctr"/>
                </a:tc>
                <a:tc>
                  <a:txBody>
                    <a:bodyPr/>
                    <a:lstStyle/>
                    <a:p>
                      <a:pPr marL="0" marR="0" algn="ctr">
                        <a:lnSpc>
                          <a:spcPct val="115000"/>
                        </a:lnSpc>
                        <a:spcBef>
                          <a:spcPts val="0"/>
                        </a:spcBef>
                        <a:spcAft>
                          <a:spcPts val="0"/>
                        </a:spcAft>
                      </a:pPr>
                      <a:r>
                        <a:rPr lang="en-GB" sz="2800" dirty="0">
                          <a:effectLst/>
                        </a:rPr>
                        <a:t>Daily market</a:t>
                      </a:r>
                      <a:endParaRPr lang="en-US" sz="2800" dirty="0">
                        <a:effectLst/>
                        <a:latin typeface="Calibri"/>
                        <a:ea typeface="Times New Roman"/>
                        <a:cs typeface="Times New Roman"/>
                      </a:endParaRPr>
                    </a:p>
                  </a:txBody>
                  <a:tcPr marL="68580" marR="68580" marT="0" marB="0" anchor="ctr"/>
                </a:tc>
              </a:tr>
              <a:tr h="783771">
                <a:tc>
                  <a:txBody>
                    <a:bodyPr/>
                    <a:lstStyle/>
                    <a:p>
                      <a:pPr marL="0" marR="0" algn="ctr">
                        <a:lnSpc>
                          <a:spcPct val="115000"/>
                        </a:lnSpc>
                        <a:spcBef>
                          <a:spcPts val="0"/>
                        </a:spcBef>
                        <a:spcAft>
                          <a:spcPts val="0"/>
                        </a:spcAft>
                      </a:pPr>
                      <a:r>
                        <a:rPr lang="en-GB" sz="2800">
                          <a:effectLst/>
                        </a:rPr>
                        <a:t>6</a:t>
                      </a:r>
                      <a:endParaRPr lang="en-US" sz="2800">
                        <a:effectLst/>
                        <a:latin typeface="Calibri"/>
                        <a:ea typeface="Times New Roman"/>
                        <a:cs typeface="Times New Roman"/>
                      </a:endParaRPr>
                    </a:p>
                  </a:txBody>
                  <a:tcPr marL="68580" marR="68580" marT="0" marB="0" anchor="ctr"/>
                </a:tc>
                <a:tc>
                  <a:txBody>
                    <a:bodyPr/>
                    <a:lstStyle/>
                    <a:p>
                      <a:pPr marL="0" marR="0">
                        <a:lnSpc>
                          <a:spcPct val="115000"/>
                        </a:lnSpc>
                        <a:spcBef>
                          <a:spcPts val="0"/>
                        </a:spcBef>
                        <a:spcAft>
                          <a:spcPts val="0"/>
                        </a:spcAft>
                      </a:pPr>
                      <a:r>
                        <a:rPr lang="en-GB" sz="2800" dirty="0" err="1">
                          <a:effectLst/>
                        </a:rPr>
                        <a:t>Odumasi</a:t>
                      </a:r>
                      <a:r>
                        <a:rPr lang="en-GB" sz="2800" dirty="0">
                          <a:effectLst/>
                        </a:rPr>
                        <a:t> </a:t>
                      </a:r>
                      <a:r>
                        <a:rPr lang="en-GB" sz="2800" dirty="0" err="1">
                          <a:effectLst/>
                        </a:rPr>
                        <a:t>Zongo</a:t>
                      </a:r>
                      <a:r>
                        <a:rPr lang="en-GB" sz="2800" dirty="0">
                          <a:effectLst/>
                        </a:rPr>
                        <a:t> Market</a:t>
                      </a:r>
                      <a:endParaRPr lang="en-US" sz="2800" dirty="0">
                        <a:effectLst/>
                        <a:latin typeface="Calibri"/>
                        <a:ea typeface="Times New Roman"/>
                        <a:cs typeface="Times New Roman"/>
                      </a:endParaRPr>
                    </a:p>
                  </a:txBody>
                  <a:tcPr marL="68580" marR="68580" marT="0" marB="0" anchor="ctr"/>
                </a:tc>
                <a:tc>
                  <a:txBody>
                    <a:bodyPr/>
                    <a:lstStyle/>
                    <a:p>
                      <a:pPr marL="0" marR="0" algn="ctr">
                        <a:lnSpc>
                          <a:spcPct val="115000"/>
                        </a:lnSpc>
                        <a:spcBef>
                          <a:spcPts val="0"/>
                        </a:spcBef>
                        <a:spcAft>
                          <a:spcPts val="0"/>
                        </a:spcAft>
                      </a:pPr>
                      <a:r>
                        <a:rPr lang="en-GB" sz="2800">
                          <a:effectLst/>
                        </a:rPr>
                        <a:t>Odumasi</a:t>
                      </a:r>
                      <a:endParaRPr lang="en-US" sz="2800">
                        <a:effectLst/>
                        <a:latin typeface="Calibri"/>
                        <a:ea typeface="Times New Roman"/>
                        <a:cs typeface="Times New Roman"/>
                      </a:endParaRPr>
                    </a:p>
                  </a:txBody>
                  <a:tcPr marL="68580" marR="68580" marT="0" marB="0" anchor="ctr"/>
                </a:tc>
                <a:tc>
                  <a:txBody>
                    <a:bodyPr/>
                    <a:lstStyle/>
                    <a:p>
                      <a:pPr marL="0" marR="0" algn="ctr">
                        <a:lnSpc>
                          <a:spcPct val="115000"/>
                        </a:lnSpc>
                        <a:spcBef>
                          <a:spcPts val="0"/>
                        </a:spcBef>
                        <a:spcAft>
                          <a:spcPts val="0"/>
                        </a:spcAft>
                      </a:pPr>
                      <a:r>
                        <a:rPr lang="en-GB" sz="2800" dirty="0">
                          <a:effectLst/>
                        </a:rPr>
                        <a:t>Daily</a:t>
                      </a:r>
                      <a:endParaRPr lang="en-US" sz="2800" dirty="0">
                        <a:effectLst/>
                        <a:latin typeface="Calibri"/>
                        <a:ea typeface="Times New Roman"/>
                        <a:cs typeface="Times New Roman"/>
                      </a:endParaRPr>
                    </a:p>
                  </a:txBody>
                  <a:tcPr marL="68580" marR="68580" marT="0" marB="0" anchor="ctr"/>
                </a:tc>
              </a:tr>
            </a:tbl>
          </a:graphicData>
        </a:graphic>
      </p:graphicFrame>
      <p:sp>
        <p:nvSpPr>
          <p:cNvPr id="4" name="Slide Number Placeholder 3"/>
          <p:cNvSpPr>
            <a:spLocks noGrp="1"/>
          </p:cNvSpPr>
          <p:nvPr>
            <p:ph type="sldNum" sz="quarter" idx="12"/>
          </p:nvPr>
        </p:nvSpPr>
        <p:spPr/>
        <p:txBody>
          <a:bodyPr/>
          <a:lstStyle/>
          <a:p>
            <a:fld id="{571CD3C2-A472-4BA3-88D7-833F7D0C5725}" type="slidenum">
              <a:rPr lang="en-US" smtClean="0"/>
              <a:t>6</a:t>
            </a:fld>
            <a:endParaRPr lang="en-US"/>
          </a:p>
        </p:txBody>
      </p:sp>
    </p:spTree>
    <p:extLst>
      <p:ext uri="{BB962C8B-B14F-4D97-AF65-F5344CB8AC3E}">
        <p14:creationId xmlns:p14="http://schemas.microsoft.com/office/powerpoint/2010/main" val="201086722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228600"/>
            <a:ext cx="6324600" cy="381000"/>
          </a:xfrm>
        </p:spPr>
        <p:txBody>
          <a:bodyPr>
            <a:noAutofit/>
          </a:bodyPr>
          <a:lstStyle/>
          <a:p>
            <a:r>
              <a:rPr lang="en-US" sz="2000" b="1" dirty="0" smtClean="0">
                <a:solidFill>
                  <a:srgbClr val="C00000"/>
                </a:solidFill>
                <a:effectLst>
                  <a:outerShdw blurRad="38100" dist="38100" dir="2700000" algn="tl">
                    <a:srgbClr val="000000">
                      <a:alpha val="43137"/>
                    </a:srgbClr>
                  </a:outerShdw>
                </a:effectLst>
              </a:rPr>
              <a:t>NOMINAL ROLL BY GRADE-ENVIRONMENTAL HEALTH</a:t>
            </a:r>
            <a:endParaRPr lang="en-US" sz="2000" b="1" dirty="0">
              <a:solidFill>
                <a:srgbClr val="C00000"/>
              </a:solidFill>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73645845"/>
              </p:ext>
            </p:extLst>
          </p:nvPr>
        </p:nvGraphicFramePr>
        <p:xfrm>
          <a:off x="152399" y="795973"/>
          <a:ext cx="8968484" cy="5983605"/>
        </p:xfrm>
        <a:graphic>
          <a:graphicData uri="http://schemas.openxmlformats.org/drawingml/2006/table">
            <a:tbl>
              <a:tblPr firstRow="1" bandRow="1">
                <a:tableStyleId>{5940675A-B579-460E-94D1-54222C63F5DA}</a:tableStyleId>
              </a:tblPr>
              <a:tblGrid>
                <a:gridCol w="588452"/>
                <a:gridCol w="2228386"/>
                <a:gridCol w="1516252"/>
                <a:gridCol w="906925"/>
                <a:gridCol w="906925"/>
                <a:gridCol w="1257948"/>
                <a:gridCol w="1563596"/>
              </a:tblGrid>
              <a:tr h="492377">
                <a:tc>
                  <a:txBody>
                    <a:bodyPr/>
                    <a:lstStyle/>
                    <a:p>
                      <a:pPr algn="ctr" fontAlgn="b"/>
                      <a:r>
                        <a:rPr lang="en-US" sz="1600" b="1" u="none" strike="noStrike" dirty="0">
                          <a:effectLst>
                            <a:outerShdw blurRad="38100" dist="38100" dir="2700000" algn="tl">
                              <a:srgbClr val="000000">
                                <a:alpha val="43137"/>
                              </a:srgbClr>
                            </a:outerShdw>
                          </a:effectLst>
                        </a:rPr>
                        <a:t>S/N</a:t>
                      </a:r>
                      <a:endParaRPr lang="en-US" sz="16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tc>
                <a:tc>
                  <a:txBody>
                    <a:bodyPr/>
                    <a:lstStyle/>
                    <a:p>
                      <a:pPr algn="ctr" fontAlgn="b"/>
                      <a:r>
                        <a:rPr lang="en-US" sz="1600" b="1" u="none" strike="noStrike" dirty="0" smtClean="0">
                          <a:effectLst>
                            <a:outerShdw blurRad="38100" dist="38100" dir="2700000" algn="tl">
                              <a:srgbClr val="000000">
                                <a:alpha val="43137"/>
                              </a:srgbClr>
                            </a:outerShdw>
                          </a:effectLst>
                        </a:rPr>
                        <a:t>POSITION</a:t>
                      </a:r>
                      <a:endParaRPr lang="en-US" sz="16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tc>
                <a:tc>
                  <a:txBody>
                    <a:bodyPr/>
                    <a:lstStyle/>
                    <a:p>
                      <a:pPr algn="ctr" fontAlgn="b"/>
                      <a:r>
                        <a:rPr lang="en-US" sz="1600" b="1" u="none" strike="noStrike" dirty="0" smtClean="0">
                          <a:effectLst>
                            <a:outerShdw blurRad="38100" dist="38100" dir="2700000" algn="tl">
                              <a:srgbClr val="000000">
                                <a:alpha val="43137"/>
                              </a:srgbClr>
                            </a:outerShdw>
                          </a:effectLst>
                        </a:rPr>
                        <a:t>NO</a:t>
                      </a:r>
                      <a:r>
                        <a:rPr lang="en-US" sz="1600" b="1" u="none" strike="noStrike" baseline="0" dirty="0" smtClean="0">
                          <a:effectLst>
                            <a:outerShdw blurRad="38100" dist="38100" dir="2700000" algn="tl">
                              <a:srgbClr val="000000">
                                <a:alpha val="43137"/>
                              </a:srgbClr>
                            </a:outerShdw>
                          </a:effectLst>
                        </a:rPr>
                        <a:t> AT POST</a:t>
                      </a:r>
                      <a:endParaRPr lang="en-US" sz="16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tc>
                <a:tc>
                  <a:txBody>
                    <a:bodyPr/>
                    <a:lstStyle/>
                    <a:p>
                      <a:pPr algn="ctr" fontAlgn="b"/>
                      <a:r>
                        <a:rPr lang="en-US" sz="1600" b="1" u="none" strike="noStrike" dirty="0" smtClean="0">
                          <a:effectLst>
                            <a:outerShdw blurRad="38100" dist="38100" dir="2700000" algn="tl">
                              <a:srgbClr val="000000">
                                <a:alpha val="43137"/>
                              </a:srgbClr>
                            </a:outerShdw>
                          </a:effectLst>
                        </a:rPr>
                        <a:t> </a:t>
                      </a:r>
                      <a:r>
                        <a:rPr lang="en-US" sz="1600" b="1" u="none" strike="noStrike" dirty="0">
                          <a:effectLst>
                            <a:outerShdw blurRad="38100" dist="38100" dir="2700000" algn="tl">
                              <a:srgbClr val="000000">
                                <a:alpha val="43137"/>
                              </a:srgbClr>
                            </a:outerShdw>
                          </a:effectLst>
                        </a:rPr>
                        <a:t>GRADE </a:t>
                      </a:r>
                      <a:endParaRPr lang="en-US" sz="16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tc>
                <a:tc>
                  <a:txBody>
                    <a:bodyPr/>
                    <a:lstStyle/>
                    <a:p>
                      <a:pPr algn="r" fontAlgn="b"/>
                      <a:r>
                        <a:rPr lang="en-US" sz="1600" b="1" u="none" strike="noStrike" dirty="0">
                          <a:effectLst>
                            <a:outerShdw blurRad="38100" dist="38100" dir="2700000" algn="tl">
                              <a:srgbClr val="000000">
                                <a:alpha val="43137"/>
                              </a:srgbClr>
                            </a:outerShdw>
                          </a:effectLst>
                        </a:rPr>
                        <a:t> </a:t>
                      </a:r>
                      <a:r>
                        <a:rPr lang="en-US" sz="1600" b="1" u="none" strike="noStrike" dirty="0" smtClean="0">
                          <a:effectLst>
                            <a:outerShdw blurRad="38100" dist="38100" dir="2700000" algn="tl">
                              <a:srgbClr val="000000">
                                <a:alpha val="43137"/>
                              </a:srgbClr>
                            </a:outerShdw>
                          </a:effectLst>
                        </a:rPr>
                        <a:t>STEP</a:t>
                      </a:r>
                      <a:endParaRPr lang="en-US" sz="16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tc>
                <a:tc>
                  <a:txBody>
                    <a:bodyPr/>
                    <a:lstStyle/>
                    <a:p>
                      <a:pPr algn="ctr" fontAlgn="b"/>
                      <a:r>
                        <a:rPr lang="en-US" sz="1600" b="1" u="none" strike="noStrike" dirty="0" smtClean="0">
                          <a:effectLst>
                            <a:outerShdw blurRad="38100" dist="38100" dir="2700000" algn="tl">
                              <a:srgbClr val="000000">
                                <a:alpha val="43137"/>
                              </a:srgbClr>
                            </a:outerShdw>
                          </a:effectLst>
                        </a:rPr>
                        <a:t>MONTHLY SALARY</a:t>
                      </a:r>
                      <a:endParaRPr lang="en-US" sz="16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tc>
                <a:tc>
                  <a:txBody>
                    <a:bodyPr/>
                    <a:lstStyle/>
                    <a:p>
                      <a:pPr algn="ctr" fontAlgn="b"/>
                      <a:r>
                        <a:rPr lang="en-US" sz="1600" b="1" u="none" strike="noStrike" dirty="0" smtClean="0">
                          <a:effectLst>
                            <a:outerShdw blurRad="38100" dist="38100" dir="2700000" algn="tl">
                              <a:srgbClr val="000000">
                                <a:alpha val="43137"/>
                              </a:srgbClr>
                            </a:outerShdw>
                          </a:effectLst>
                        </a:rPr>
                        <a:t>PROVISION</a:t>
                      </a:r>
                      <a:r>
                        <a:rPr lang="en-US" sz="1600" b="1" u="none" strike="noStrike" baseline="0" dirty="0" smtClean="0">
                          <a:effectLst>
                            <a:outerShdw blurRad="38100" dist="38100" dir="2700000" algn="tl">
                              <a:srgbClr val="000000">
                                <a:alpha val="43137"/>
                              </a:srgbClr>
                            </a:outerShdw>
                          </a:effectLst>
                        </a:rPr>
                        <a:t> FOR 2019</a:t>
                      </a:r>
                      <a:endParaRPr lang="en-US" sz="16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tc>
              </a:tr>
              <a:tr h="543313">
                <a:tc>
                  <a:txBody>
                    <a:bodyPr/>
                    <a:lstStyle/>
                    <a:p>
                      <a:pPr algn="ctr" fontAlgn="b"/>
                      <a:r>
                        <a:rPr lang="en-US" sz="1800" u="none" strike="noStrike" dirty="0">
                          <a:effectLst/>
                        </a:rPr>
                        <a:t>1</a:t>
                      </a:r>
                      <a:endParaRPr lang="en-US" sz="1800" b="0" i="0" u="none" strike="noStrike" dirty="0">
                        <a:solidFill>
                          <a:srgbClr val="000000"/>
                        </a:solidFill>
                        <a:effectLst/>
                        <a:latin typeface="+mj-lt"/>
                      </a:endParaRPr>
                    </a:p>
                  </a:txBody>
                  <a:tcPr marL="9525" marR="9525" marT="9525" marB="0"/>
                </a:tc>
                <a:tc>
                  <a:txBody>
                    <a:bodyPr/>
                    <a:lstStyle/>
                    <a:p>
                      <a:pPr algn="ctr" fontAlgn="ctr"/>
                      <a:r>
                        <a:rPr lang="en-US" sz="1800" b="0" i="0" u="none" strike="noStrike" dirty="0">
                          <a:solidFill>
                            <a:srgbClr val="000000"/>
                          </a:solidFill>
                          <a:effectLst/>
                          <a:latin typeface="Times New Roman" panose="02020603050405020304" pitchFamily="18" charset="0"/>
                        </a:rPr>
                        <a:t>Chief </a:t>
                      </a:r>
                      <a:r>
                        <a:rPr lang="en-US" sz="1800" b="0" i="0" u="none" strike="noStrike" dirty="0" err="1">
                          <a:solidFill>
                            <a:srgbClr val="000000"/>
                          </a:solidFill>
                          <a:effectLst/>
                          <a:latin typeface="Times New Roman" panose="02020603050405020304" pitchFamily="18" charset="0"/>
                        </a:rPr>
                        <a:t>Env</a:t>
                      </a:r>
                      <a:r>
                        <a:rPr lang="en-US" sz="1800" b="0" i="0" u="none" strike="noStrike" dirty="0">
                          <a:solidFill>
                            <a:srgbClr val="000000"/>
                          </a:solidFill>
                          <a:effectLst/>
                          <a:latin typeface="Times New Roman" panose="02020603050405020304" pitchFamily="18" charset="0"/>
                        </a:rPr>
                        <a:t>. Health Tech</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1</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20</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9</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            3,078.42 </a:t>
                      </a:r>
                    </a:p>
                  </a:txBody>
                  <a:tcPr marL="0" marR="0" marT="0" marB="0" anchor="ctr"/>
                </a:tc>
                <a:tc>
                  <a:txBody>
                    <a:bodyPr/>
                    <a:lstStyle/>
                    <a:p>
                      <a:pPr algn="ctr" fontAlgn="b"/>
                      <a:r>
                        <a:rPr lang="en-US" sz="1800" b="0" i="0" u="none" strike="noStrike">
                          <a:solidFill>
                            <a:srgbClr val="000000"/>
                          </a:solidFill>
                          <a:effectLst/>
                          <a:latin typeface="Times New Roman" panose="02020603050405020304" pitchFamily="18" charset="0"/>
                        </a:rPr>
                        <a:t>36,941.06</a:t>
                      </a:r>
                    </a:p>
                  </a:txBody>
                  <a:tcPr marL="0" marR="0" marT="0" marB="0" anchor="b"/>
                </a:tc>
              </a:tr>
              <a:tr h="543313">
                <a:tc>
                  <a:txBody>
                    <a:bodyPr/>
                    <a:lstStyle/>
                    <a:p>
                      <a:pPr algn="ctr" fontAlgn="b"/>
                      <a:r>
                        <a:rPr lang="en-US" sz="1800" u="none" strike="noStrike" dirty="0">
                          <a:effectLst/>
                        </a:rPr>
                        <a:t>2</a:t>
                      </a:r>
                      <a:endParaRPr lang="en-US" sz="1800" b="0" i="0" u="none" strike="noStrike" dirty="0">
                        <a:solidFill>
                          <a:srgbClr val="000000"/>
                        </a:solidFill>
                        <a:effectLst/>
                        <a:latin typeface="+mj-lt"/>
                      </a:endParaRPr>
                    </a:p>
                  </a:txBody>
                  <a:tcPr marL="9525" marR="9525" marT="9525" marB="0"/>
                </a:tc>
                <a:tc>
                  <a:txBody>
                    <a:bodyPr/>
                    <a:lstStyle/>
                    <a:p>
                      <a:pPr algn="ctr" fontAlgn="ctr"/>
                      <a:r>
                        <a:rPr lang="en-US" sz="1800" b="0" i="0" u="none" strike="noStrike">
                          <a:solidFill>
                            <a:srgbClr val="000000"/>
                          </a:solidFill>
                          <a:effectLst/>
                          <a:latin typeface="Times New Roman" panose="02020603050405020304" pitchFamily="18" charset="0"/>
                        </a:rPr>
                        <a:t>Sen. Env. Health Asst.</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1</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15</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3</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            1,568.52 </a:t>
                      </a:r>
                    </a:p>
                  </a:txBody>
                  <a:tcPr marL="0" marR="0" marT="0" marB="0" anchor="ctr"/>
                </a:tc>
                <a:tc>
                  <a:txBody>
                    <a:bodyPr/>
                    <a:lstStyle/>
                    <a:p>
                      <a:pPr algn="ctr" fontAlgn="b"/>
                      <a:r>
                        <a:rPr lang="en-US" sz="1800" b="0" i="0" u="none" strike="noStrike">
                          <a:solidFill>
                            <a:srgbClr val="000000"/>
                          </a:solidFill>
                          <a:effectLst/>
                          <a:latin typeface="Times New Roman" panose="02020603050405020304" pitchFamily="18" charset="0"/>
                        </a:rPr>
                        <a:t>18,822.23</a:t>
                      </a:r>
                    </a:p>
                  </a:txBody>
                  <a:tcPr marL="0" marR="0" marT="0" marB="0" anchor="b"/>
                </a:tc>
              </a:tr>
              <a:tr h="543313">
                <a:tc>
                  <a:txBody>
                    <a:bodyPr/>
                    <a:lstStyle/>
                    <a:p>
                      <a:pPr algn="ctr" fontAlgn="b"/>
                      <a:r>
                        <a:rPr lang="en-US" sz="1800" u="none" strike="noStrike">
                          <a:effectLst/>
                        </a:rPr>
                        <a:t>3</a:t>
                      </a:r>
                      <a:endParaRPr lang="en-US" sz="1800" b="0" i="0" u="none" strike="noStrike">
                        <a:solidFill>
                          <a:srgbClr val="000000"/>
                        </a:solidFill>
                        <a:effectLst/>
                        <a:latin typeface="+mj-lt"/>
                      </a:endParaRPr>
                    </a:p>
                  </a:txBody>
                  <a:tcPr marL="9525" marR="9525" marT="9525" marB="0"/>
                </a:tc>
                <a:tc>
                  <a:txBody>
                    <a:bodyPr/>
                    <a:lstStyle/>
                    <a:p>
                      <a:pPr algn="ctr" fontAlgn="ctr"/>
                      <a:r>
                        <a:rPr lang="en-US" sz="1800" b="0" i="0" u="none" strike="noStrike" dirty="0" err="1">
                          <a:solidFill>
                            <a:srgbClr val="000000"/>
                          </a:solidFill>
                          <a:effectLst/>
                          <a:latin typeface="Times New Roman" panose="02020603050405020304" pitchFamily="18" charset="0"/>
                        </a:rPr>
                        <a:t>Env</a:t>
                      </a:r>
                      <a:r>
                        <a:rPr lang="en-US" sz="1800" b="0" i="0" u="none" strike="noStrike" dirty="0">
                          <a:solidFill>
                            <a:srgbClr val="000000"/>
                          </a:solidFill>
                          <a:effectLst/>
                          <a:latin typeface="Times New Roman" panose="02020603050405020304" pitchFamily="18" charset="0"/>
                        </a:rPr>
                        <a:t>. Health Asst.</a:t>
                      </a:r>
                    </a:p>
                  </a:txBody>
                  <a:tcPr marL="0" marR="0" marT="0" marB="0" anchor="ctr"/>
                </a:tc>
                <a:tc>
                  <a:txBody>
                    <a:bodyPr/>
                    <a:lstStyle/>
                    <a:p>
                      <a:pPr algn="ctr" fontAlgn="ctr"/>
                      <a:r>
                        <a:rPr lang="en-US" sz="1800" b="0" i="0" u="none" strike="noStrike" dirty="0">
                          <a:solidFill>
                            <a:srgbClr val="000000"/>
                          </a:solidFill>
                          <a:effectLst/>
                          <a:latin typeface="Times New Roman" panose="02020603050405020304" pitchFamily="18" charset="0"/>
                        </a:rPr>
                        <a:t>1</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11</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4</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               995.00 </a:t>
                      </a:r>
                    </a:p>
                  </a:txBody>
                  <a:tcPr marL="0" marR="0" marT="0" marB="0" anchor="ctr"/>
                </a:tc>
                <a:tc>
                  <a:txBody>
                    <a:bodyPr/>
                    <a:lstStyle/>
                    <a:p>
                      <a:pPr algn="ctr" fontAlgn="b"/>
                      <a:r>
                        <a:rPr lang="en-US" sz="1800" b="0" i="0" u="none" strike="noStrike">
                          <a:solidFill>
                            <a:srgbClr val="000000"/>
                          </a:solidFill>
                          <a:effectLst/>
                          <a:latin typeface="Times New Roman" panose="02020603050405020304" pitchFamily="18" charset="0"/>
                        </a:rPr>
                        <a:t>11,940.03</a:t>
                      </a:r>
                    </a:p>
                  </a:txBody>
                  <a:tcPr marL="0" marR="0" marT="0" marB="0" anchor="b"/>
                </a:tc>
              </a:tr>
              <a:tr h="543313">
                <a:tc>
                  <a:txBody>
                    <a:bodyPr/>
                    <a:lstStyle/>
                    <a:p>
                      <a:pPr algn="ctr" fontAlgn="b"/>
                      <a:r>
                        <a:rPr lang="en-US" sz="1800" u="none" strike="noStrike">
                          <a:effectLst/>
                        </a:rPr>
                        <a:t>4</a:t>
                      </a:r>
                      <a:endParaRPr lang="en-US" sz="1800" b="0" i="0" u="none" strike="noStrike">
                        <a:solidFill>
                          <a:srgbClr val="000000"/>
                        </a:solidFill>
                        <a:effectLst/>
                        <a:latin typeface="+mj-lt"/>
                      </a:endParaRPr>
                    </a:p>
                  </a:txBody>
                  <a:tcPr marL="9525" marR="9525" marT="9525" marB="0"/>
                </a:tc>
                <a:tc>
                  <a:txBody>
                    <a:bodyPr/>
                    <a:lstStyle/>
                    <a:p>
                      <a:pPr algn="ctr" fontAlgn="ctr"/>
                      <a:r>
                        <a:rPr lang="en-US" sz="1800" b="0" i="0" u="none" strike="noStrike">
                          <a:solidFill>
                            <a:srgbClr val="000000"/>
                          </a:solidFill>
                          <a:effectLst/>
                          <a:latin typeface="Times New Roman" panose="02020603050405020304" pitchFamily="18" charset="0"/>
                        </a:rPr>
                        <a:t>Heavy duty driver</a:t>
                      </a:r>
                    </a:p>
                  </a:txBody>
                  <a:tcPr marL="0" marR="0" marT="0" marB="0" anchor="ctr"/>
                </a:tc>
                <a:tc>
                  <a:txBody>
                    <a:bodyPr/>
                    <a:lstStyle/>
                    <a:p>
                      <a:pPr algn="ctr" fontAlgn="ctr"/>
                      <a:r>
                        <a:rPr lang="en-US" sz="1800" b="0" i="0" u="none" strike="noStrike" dirty="0">
                          <a:solidFill>
                            <a:srgbClr val="000000"/>
                          </a:solidFill>
                          <a:effectLst/>
                          <a:latin typeface="Times New Roman" panose="02020603050405020304" pitchFamily="18" charset="0"/>
                        </a:rPr>
                        <a:t>1</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14</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2</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            1,370.64 </a:t>
                      </a:r>
                    </a:p>
                  </a:txBody>
                  <a:tcPr marL="0" marR="0" marT="0" marB="0" anchor="ctr"/>
                </a:tc>
                <a:tc>
                  <a:txBody>
                    <a:bodyPr/>
                    <a:lstStyle/>
                    <a:p>
                      <a:pPr algn="ctr" fontAlgn="b"/>
                      <a:r>
                        <a:rPr lang="en-US" sz="1800" b="0" i="0" u="none" strike="noStrike">
                          <a:solidFill>
                            <a:srgbClr val="000000"/>
                          </a:solidFill>
                          <a:effectLst/>
                          <a:latin typeface="Times New Roman" panose="02020603050405020304" pitchFamily="18" charset="0"/>
                        </a:rPr>
                        <a:t>16,447.64</a:t>
                      </a:r>
                    </a:p>
                  </a:txBody>
                  <a:tcPr marL="0" marR="0" marT="0" marB="0" anchor="b"/>
                </a:tc>
              </a:tr>
              <a:tr h="543313">
                <a:tc>
                  <a:txBody>
                    <a:bodyPr/>
                    <a:lstStyle/>
                    <a:p>
                      <a:pPr algn="ctr" fontAlgn="b"/>
                      <a:r>
                        <a:rPr lang="en-US" sz="1800" u="none" strike="noStrike">
                          <a:effectLst/>
                        </a:rPr>
                        <a:t>5</a:t>
                      </a:r>
                      <a:endParaRPr lang="en-US" sz="1800" b="0" i="0" u="none" strike="noStrike">
                        <a:solidFill>
                          <a:srgbClr val="000000"/>
                        </a:solidFill>
                        <a:effectLst/>
                        <a:latin typeface="+mj-lt"/>
                      </a:endParaRPr>
                    </a:p>
                  </a:txBody>
                  <a:tcPr marL="9525" marR="9525" marT="9525" marB="0"/>
                </a:tc>
                <a:tc>
                  <a:txBody>
                    <a:bodyPr/>
                    <a:lstStyle/>
                    <a:p>
                      <a:pPr algn="ctr" fontAlgn="ctr"/>
                      <a:r>
                        <a:rPr lang="en-US" sz="1800" b="0" i="0" u="none" strike="noStrike">
                          <a:solidFill>
                            <a:srgbClr val="000000"/>
                          </a:solidFill>
                          <a:effectLst/>
                          <a:latin typeface="Times New Roman" panose="02020603050405020304" pitchFamily="18" charset="0"/>
                        </a:rPr>
                        <a:t>Yard Foreman</a:t>
                      </a:r>
                    </a:p>
                  </a:txBody>
                  <a:tcPr marL="0" marR="0" marT="0" marB="0" anchor="ctr"/>
                </a:tc>
                <a:tc>
                  <a:txBody>
                    <a:bodyPr/>
                    <a:lstStyle/>
                    <a:p>
                      <a:pPr algn="ctr" fontAlgn="ctr"/>
                      <a:r>
                        <a:rPr lang="en-US" sz="1800" b="0" i="0" u="none" strike="noStrike" dirty="0">
                          <a:solidFill>
                            <a:srgbClr val="000000"/>
                          </a:solidFill>
                          <a:effectLst/>
                          <a:latin typeface="Times New Roman" panose="02020603050405020304" pitchFamily="18" charset="0"/>
                        </a:rPr>
                        <a:t>1</a:t>
                      </a:r>
                    </a:p>
                  </a:txBody>
                  <a:tcPr marL="0" marR="0" marT="0" marB="0" anchor="ctr"/>
                </a:tc>
                <a:tc>
                  <a:txBody>
                    <a:bodyPr/>
                    <a:lstStyle/>
                    <a:p>
                      <a:pPr algn="ctr" fontAlgn="ctr"/>
                      <a:r>
                        <a:rPr lang="en-US" sz="1800" b="0" i="0" u="none" strike="noStrike" dirty="0">
                          <a:solidFill>
                            <a:srgbClr val="000000"/>
                          </a:solidFill>
                          <a:effectLst/>
                          <a:latin typeface="Times New Roman" panose="02020603050405020304" pitchFamily="18" charset="0"/>
                        </a:rPr>
                        <a:t>15</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2</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            1,542.30 </a:t>
                      </a:r>
                    </a:p>
                  </a:txBody>
                  <a:tcPr marL="0" marR="0" marT="0" marB="0" anchor="ctr"/>
                </a:tc>
                <a:tc>
                  <a:txBody>
                    <a:bodyPr/>
                    <a:lstStyle/>
                    <a:p>
                      <a:pPr algn="ctr" fontAlgn="b"/>
                      <a:r>
                        <a:rPr lang="en-US" sz="1800" b="0" i="0" u="none" strike="noStrike">
                          <a:solidFill>
                            <a:srgbClr val="000000"/>
                          </a:solidFill>
                          <a:effectLst/>
                          <a:latin typeface="Times New Roman" panose="02020603050405020304" pitchFamily="18" charset="0"/>
                        </a:rPr>
                        <a:t>18,507.61</a:t>
                      </a:r>
                    </a:p>
                  </a:txBody>
                  <a:tcPr marL="0" marR="0" marT="0" marB="0" anchor="b"/>
                </a:tc>
              </a:tr>
              <a:tr h="543313">
                <a:tc>
                  <a:txBody>
                    <a:bodyPr/>
                    <a:lstStyle/>
                    <a:p>
                      <a:pPr algn="ctr" fontAlgn="b"/>
                      <a:r>
                        <a:rPr lang="en-US" sz="1800" u="none" strike="noStrike">
                          <a:effectLst/>
                        </a:rPr>
                        <a:t>6</a:t>
                      </a:r>
                      <a:endParaRPr lang="en-US" sz="1800" b="0" i="0" u="none" strike="noStrike">
                        <a:solidFill>
                          <a:srgbClr val="000000"/>
                        </a:solidFill>
                        <a:effectLst/>
                        <a:latin typeface="+mj-lt"/>
                      </a:endParaRPr>
                    </a:p>
                  </a:txBody>
                  <a:tcPr marL="9525" marR="9525" marT="9525" marB="0"/>
                </a:tc>
                <a:tc>
                  <a:txBody>
                    <a:bodyPr/>
                    <a:lstStyle/>
                    <a:p>
                      <a:pPr algn="ctr" fontAlgn="ctr"/>
                      <a:r>
                        <a:rPr lang="en-US" sz="1800" b="0" i="0" u="none" strike="noStrike">
                          <a:solidFill>
                            <a:srgbClr val="000000"/>
                          </a:solidFill>
                          <a:effectLst/>
                          <a:latin typeface="Times New Roman" panose="02020603050405020304" pitchFamily="18" charset="0"/>
                        </a:rPr>
                        <a:t>Head Refuse Labourer</a:t>
                      </a:r>
                    </a:p>
                  </a:txBody>
                  <a:tcPr marL="0" marR="0" marT="0" marB="0" anchor="ctr"/>
                </a:tc>
                <a:tc>
                  <a:txBody>
                    <a:bodyPr/>
                    <a:lstStyle/>
                    <a:p>
                      <a:pPr algn="ctr" fontAlgn="ctr"/>
                      <a:r>
                        <a:rPr lang="en-US" sz="1800" b="0" i="0" u="none" strike="noStrike" dirty="0">
                          <a:solidFill>
                            <a:srgbClr val="000000"/>
                          </a:solidFill>
                          <a:effectLst/>
                          <a:latin typeface="Times New Roman" panose="02020603050405020304" pitchFamily="18" charset="0"/>
                        </a:rPr>
                        <a:t>2</a:t>
                      </a:r>
                    </a:p>
                  </a:txBody>
                  <a:tcPr marL="0" marR="0" marT="0" marB="0" anchor="ctr"/>
                </a:tc>
                <a:tc>
                  <a:txBody>
                    <a:bodyPr/>
                    <a:lstStyle/>
                    <a:p>
                      <a:pPr algn="ctr" fontAlgn="ctr"/>
                      <a:r>
                        <a:rPr lang="en-US" sz="1800" b="0" i="0" u="none" strike="noStrike" dirty="0">
                          <a:solidFill>
                            <a:srgbClr val="000000"/>
                          </a:solidFill>
                          <a:effectLst/>
                          <a:latin typeface="Times New Roman" panose="02020603050405020304" pitchFamily="18" charset="0"/>
                        </a:rPr>
                        <a:t>8</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10</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            1,545.40 </a:t>
                      </a:r>
                    </a:p>
                  </a:txBody>
                  <a:tcPr marL="0" marR="0" marT="0" marB="0" anchor="ctr"/>
                </a:tc>
                <a:tc>
                  <a:txBody>
                    <a:bodyPr/>
                    <a:lstStyle/>
                    <a:p>
                      <a:pPr algn="ctr" fontAlgn="b"/>
                      <a:r>
                        <a:rPr lang="en-US" sz="1800" b="0" i="0" u="none" strike="noStrike">
                          <a:solidFill>
                            <a:srgbClr val="000000"/>
                          </a:solidFill>
                          <a:effectLst/>
                          <a:latin typeface="Times New Roman" panose="02020603050405020304" pitchFamily="18" charset="0"/>
                        </a:rPr>
                        <a:t>18,544.76</a:t>
                      </a:r>
                    </a:p>
                  </a:txBody>
                  <a:tcPr marL="0" marR="0" marT="0" marB="0" anchor="b"/>
                </a:tc>
              </a:tr>
              <a:tr h="543313">
                <a:tc>
                  <a:txBody>
                    <a:bodyPr/>
                    <a:lstStyle/>
                    <a:p>
                      <a:pPr algn="ctr" fontAlgn="b"/>
                      <a:r>
                        <a:rPr lang="en-US" sz="1800" u="none" strike="noStrike">
                          <a:effectLst/>
                        </a:rPr>
                        <a:t>7</a:t>
                      </a:r>
                      <a:endParaRPr lang="en-US" sz="1800" b="0" i="0" u="none" strike="noStrike">
                        <a:solidFill>
                          <a:srgbClr val="000000"/>
                        </a:solidFill>
                        <a:effectLst/>
                        <a:latin typeface="+mj-lt"/>
                      </a:endParaRPr>
                    </a:p>
                  </a:txBody>
                  <a:tcPr marL="9525" marR="9525" marT="9525" marB="0"/>
                </a:tc>
                <a:tc>
                  <a:txBody>
                    <a:bodyPr/>
                    <a:lstStyle/>
                    <a:p>
                      <a:pPr algn="ctr" fontAlgn="ctr"/>
                      <a:r>
                        <a:rPr lang="en-US" sz="1800" b="0" i="0" u="none" strike="noStrike">
                          <a:solidFill>
                            <a:srgbClr val="000000"/>
                          </a:solidFill>
                          <a:effectLst/>
                          <a:latin typeface="Times New Roman" panose="02020603050405020304" pitchFamily="18" charset="0"/>
                        </a:rPr>
                        <a:t>Head Refuse Labourer</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1</a:t>
                      </a:r>
                    </a:p>
                  </a:txBody>
                  <a:tcPr marL="0" marR="0" marT="0" marB="0" anchor="ctr"/>
                </a:tc>
                <a:tc>
                  <a:txBody>
                    <a:bodyPr/>
                    <a:lstStyle/>
                    <a:p>
                      <a:pPr algn="ctr" fontAlgn="ctr"/>
                      <a:r>
                        <a:rPr lang="en-US" sz="1800" b="0" i="0" u="none" strike="noStrike" dirty="0">
                          <a:solidFill>
                            <a:srgbClr val="000000"/>
                          </a:solidFill>
                          <a:effectLst/>
                          <a:latin typeface="Times New Roman" panose="02020603050405020304" pitchFamily="18" charset="0"/>
                        </a:rPr>
                        <a:t>8</a:t>
                      </a:r>
                    </a:p>
                  </a:txBody>
                  <a:tcPr marL="0" marR="0" marT="0" marB="0" anchor="ctr"/>
                </a:tc>
                <a:tc>
                  <a:txBody>
                    <a:bodyPr/>
                    <a:lstStyle/>
                    <a:p>
                      <a:pPr algn="ctr" fontAlgn="ctr"/>
                      <a:r>
                        <a:rPr lang="en-US" sz="1800" b="0" i="0" u="none" strike="noStrike" dirty="0">
                          <a:solidFill>
                            <a:srgbClr val="000000"/>
                          </a:solidFill>
                          <a:effectLst/>
                          <a:latin typeface="Times New Roman" panose="02020603050405020304" pitchFamily="18" charset="0"/>
                        </a:rPr>
                        <a:t>11</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               785.83 </a:t>
                      </a:r>
                    </a:p>
                  </a:txBody>
                  <a:tcPr marL="0" marR="0" marT="0" marB="0" anchor="ctr"/>
                </a:tc>
                <a:tc>
                  <a:txBody>
                    <a:bodyPr/>
                    <a:lstStyle/>
                    <a:p>
                      <a:pPr algn="ctr" fontAlgn="b"/>
                      <a:r>
                        <a:rPr lang="en-US" sz="1800" b="0" i="0" u="none" strike="noStrike">
                          <a:solidFill>
                            <a:srgbClr val="000000"/>
                          </a:solidFill>
                          <a:effectLst/>
                          <a:latin typeface="Times New Roman" panose="02020603050405020304" pitchFamily="18" charset="0"/>
                        </a:rPr>
                        <a:t>9,430.01</a:t>
                      </a:r>
                    </a:p>
                  </a:txBody>
                  <a:tcPr marL="0" marR="0" marT="0" marB="0" anchor="b"/>
                </a:tc>
              </a:tr>
              <a:tr h="543313">
                <a:tc>
                  <a:txBody>
                    <a:bodyPr/>
                    <a:lstStyle/>
                    <a:p>
                      <a:pPr algn="ctr" fontAlgn="b"/>
                      <a:r>
                        <a:rPr lang="en-US" sz="1800" u="none" strike="noStrike">
                          <a:effectLst/>
                        </a:rPr>
                        <a:t>8</a:t>
                      </a:r>
                      <a:endParaRPr lang="en-US" sz="1800" b="0" i="0" u="none" strike="noStrike">
                        <a:solidFill>
                          <a:srgbClr val="000000"/>
                        </a:solidFill>
                        <a:effectLst/>
                        <a:latin typeface="+mj-lt"/>
                      </a:endParaRPr>
                    </a:p>
                  </a:txBody>
                  <a:tcPr marL="9525" marR="9525" marT="9525" marB="0"/>
                </a:tc>
                <a:tc>
                  <a:txBody>
                    <a:bodyPr/>
                    <a:lstStyle/>
                    <a:p>
                      <a:pPr algn="ctr" fontAlgn="ctr"/>
                      <a:r>
                        <a:rPr lang="en-US" sz="1800" b="0" i="0" u="none" strike="noStrike">
                          <a:solidFill>
                            <a:srgbClr val="000000"/>
                          </a:solidFill>
                          <a:effectLst/>
                          <a:latin typeface="Times New Roman" panose="02020603050405020304" pitchFamily="18" charset="0"/>
                        </a:rPr>
                        <a:t>Head Refuse Labourer</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1</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8</a:t>
                      </a:r>
                    </a:p>
                  </a:txBody>
                  <a:tcPr marL="0" marR="0" marT="0" marB="0" anchor="ctr"/>
                </a:tc>
                <a:tc>
                  <a:txBody>
                    <a:bodyPr/>
                    <a:lstStyle/>
                    <a:p>
                      <a:pPr algn="ctr" fontAlgn="ctr"/>
                      <a:r>
                        <a:rPr lang="en-US" sz="1800" b="0" i="0" u="none" strike="noStrike" dirty="0">
                          <a:solidFill>
                            <a:srgbClr val="000000"/>
                          </a:solidFill>
                          <a:effectLst/>
                          <a:latin typeface="Times New Roman" panose="02020603050405020304" pitchFamily="18" charset="0"/>
                        </a:rPr>
                        <a:t>7</a:t>
                      </a:r>
                    </a:p>
                  </a:txBody>
                  <a:tcPr marL="0" marR="0" marT="0" marB="0" anchor="ctr"/>
                </a:tc>
                <a:tc>
                  <a:txBody>
                    <a:bodyPr/>
                    <a:lstStyle/>
                    <a:p>
                      <a:pPr algn="ctr" fontAlgn="ctr"/>
                      <a:r>
                        <a:rPr lang="en-US" sz="1800" b="0" i="0" u="none" strike="noStrike" dirty="0">
                          <a:solidFill>
                            <a:srgbClr val="000000"/>
                          </a:solidFill>
                          <a:effectLst/>
                          <a:latin typeface="Times New Roman" panose="02020603050405020304" pitchFamily="18" charset="0"/>
                        </a:rPr>
                        <a:t>               734.59 </a:t>
                      </a:r>
                    </a:p>
                  </a:txBody>
                  <a:tcPr marL="0" marR="0" marT="0" marB="0" anchor="ctr"/>
                </a:tc>
                <a:tc>
                  <a:txBody>
                    <a:bodyPr/>
                    <a:lstStyle/>
                    <a:p>
                      <a:pPr algn="ctr" fontAlgn="b"/>
                      <a:r>
                        <a:rPr lang="en-US" sz="1800" b="0" i="0" u="none" strike="noStrike" dirty="0">
                          <a:solidFill>
                            <a:srgbClr val="000000"/>
                          </a:solidFill>
                          <a:effectLst/>
                          <a:latin typeface="Times New Roman" panose="02020603050405020304" pitchFamily="18" charset="0"/>
                        </a:rPr>
                        <a:t>8,815.12</a:t>
                      </a:r>
                    </a:p>
                  </a:txBody>
                  <a:tcPr marL="0" marR="0" marT="0" marB="0" anchor="b"/>
                </a:tc>
              </a:tr>
              <a:tr h="543313">
                <a:tc>
                  <a:txBody>
                    <a:bodyPr/>
                    <a:lstStyle/>
                    <a:p>
                      <a:pPr algn="ctr" fontAlgn="b"/>
                      <a:r>
                        <a:rPr lang="en-US" sz="1800" u="none" strike="noStrike">
                          <a:effectLst/>
                        </a:rPr>
                        <a:t>9</a:t>
                      </a:r>
                      <a:endParaRPr lang="en-US" sz="1800" b="0" i="0" u="none" strike="noStrike">
                        <a:solidFill>
                          <a:srgbClr val="000000"/>
                        </a:solidFill>
                        <a:effectLst/>
                        <a:latin typeface="+mj-lt"/>
                      </a:endParaRPr>
                    </a:p>
                  </a:txBody>
                  <a:tcPr marL="9525" marR="9525" marT="9525" marB="0"/>
                </a:tc>
                <a:tc>
                  <a:txBody>
                    <a:bodyPr/>
                    <a:lstStyle/>
                    <a:p>
                      <a:pPr algn="ctr" fontAlgn="ctr"/>
                      <a:r>
                        <a:rPr lang="en-US" sz="1800" b="0" i="0" u="none" strike="noStrike">
                          <a:solidFill>
                            <a:srgbClr val="000000"/>
                          </a:solidFill>
                          <a:effectLst/>
                          <a:latin typeface="Times New Roman" panose="02020603050405020304" pitchFamily="18" charset="0"/>
                        </a:rPr>
                        <a:t>Head Refuse Labourer</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1</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8</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10</a:t>
                      </a:r>
                    </a:p>
                  </a:txBody>
                  <a:tcPr marL="0" marR="0" marT="0" marB="0" anchor="ctr"/>
                </a:tc>
                <a:tc>
                  <a:txBody>
                    <a:bodyPr/>
                    <a:lstStyle/>
                    <a:p>
                      <a:pPr algn="ctr" fontAlgn="ctr"/>
                      <a:r>
                        <a:rPr lang="en-US" sz="1800" b="0" i="0" u="none" strike="noStrike" dirty="0">
                          <a:solidFill>
                            <a:srgbClr val="000000"/>
                          </a:solidFill>
                          <a:effectLst/>
                          <a:latin typeface="Times New Roman" panose="02020603050405020304" pitchFamily="18" charset="0"/>
                        </a:rPr>
                        <a:t>               772.70 </a:t>
                      </a:r>
                    </a:p>
                  </a:txBody>
                  <a:tcPr marL="0" marR="0" marT="0" marB="0" anchor="ctr"/>
                </a:tc>
                <a:tc>
                  <a:txBody>
                    <a:bodyPr/>
                    <a:lstStyle/>
                    <a:p>
                      <a:pPr algn="ctr" fontAlgn="b"/>
                      <a:r>
                        <a:rPr lang="en-US" sz="1800" b="0" i="0" u="none" strike="noStrike" dirty="0">
                          <a:solidFill>
                            <a:srgbClr val="000000"/>
                          </a:solidFill>
                          <a:effectLst/>
                          <a:latin typeface="Times New Roman" panose="02020603050405020304" pitchFamily="18" charset="0"/>
                        </a:rPr>
                        <a:t>9,272.38</a:t>
                      </a:r>
                    </a:p>
                  </a:txBody>
                  <a:tcPr marL="0" marR="0" marT="0" marB="0" anchor="b"/>
                </a:tc>
              </a:tr>
              <a:tr h="543313">
                <a:tc>
                  <a:txBody>
                    <a:bodyPr/>
                    <a:lstStyle/>
                    <a:p>
                      <a:pPr algn="ctr" fontAlgn="b"/>
                      <a:r>
                        <a:rPr lang="en-US" sz="1800" u="none" strike="noStrike">
                          <a:effectLst/>
                        </a:rPr>
                        <a:t>10</a:t>
                      </a:r>
                      <a:endParaRPr lang="en-US" sz="1800" b="0" i="0" u="none" strike="noStrike">
                        <a:solidFill>
                          <a:srgbClr val="000000"/>
                        </a:solidFill>
                        <a:effectLst/>
                        <a:latin typeface="+mj-lt"/>
                      </a:endParaRPr>
                    </a:p>
                  </a:txBody>
                  <a:tcPr marL="9525" marR="9525" marT="9525" marB="0"/>
                </a:tc>
                <a:tc>
                  <a:txBody>
                    <a:bodyPr/>
                    <a:lstStyle/>
                    <a:p>
                      <a:pPr algn="ctr" fontAlgn="ctr"/>
                      <a:r>
                        <a:rPr lang="en-US" sz="1800" b="0" i="0" u="none" strike="noStrike">
                          <a:solidFill>
                            <a:srgbClr val="000000"/>
                          </a:solidFill>
                          <a:effectLst/>
                          <a:latin typeface="Times New Roman" panose="02020603050405020304" pitchFamily="18" charset="0"/>
                        </a:rPr>
                        <a:t>Head Refuse Labourer</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1</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8</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8</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               747.08 </a:t>
                      </a:r>
                    </a:p>
                  </a:txBody>
                  <a:tcPr marL="0" marR="0" marT="0" marB="0" anchor="ctr"/>
                </a:tc>
                <a:tc>
                  <a:txBody>
                    <a:bodyPr/>
                    <a:lstStyle/>
                    <a:p>
                      <a:pPr algn="ctr" fontAlgn="b"/>
                      <a:r>
                        <a:rPr lang="en-US" sz="1800" b="0" i="0" u="none" strike="noStrike" dirty="0">
                          <a:solidFill>
                            <a:srgbClr val="000000"/>
                          </a:solidFill>
                          <a:effectLst/>
                          <a:latin typeface="Times New Roman" panose="02020603050405020304" pitchFamily="18" charset="0"/>
                        </a:rPr>
                        <a:t>8,964.98</a:t>
                      </a:r>
                    </a:p>
                  </a:txBody>
                  <a:tcPr marL="0" marR="0" marT="0" marB="0" anchor="b"/>
                </a:tc>
              </a:tr>
            </a:tbl>
          </a:graphicData>
        </a:graphic>
      </p:graphicFrame>
      <p:sp>
        <p:nvSpPr>
          <p:cNvPr id="3" name="Slide Number Placeholder 2"/>
          <p:cNvSpPr>
            <a:spLocks noGrp="1"/>
          </p:cNvSpPr>
          <p:nvPr>
            <p:ph type="sldNum" sz="quarter" idx="12"/>
          </p:nvPr>
        </p:nvSpPr>
        <p:spPr/>
        <p:txBody>
          <a:bodyPr/>
          <a:lstStyle/>
          <a:p>
            <a:fld id="{571CD3C2-A472-4BA3-88D7-833F7D0C5725}" type="slidenum">
              <a:rPr lang="en-US" smtClean="0"/>
              <a:t>60</a:t>
            </a:fld>
            <a:endParaRPr lang="en-US"/>
          </a:p>
        </p:txBody>
      </p:sp>
    </p:spTree>
    <p:extLst>
      <p:ext uri="{BB962C8B-B14F-4D97-AF65-F5344CB8AC3E}">
        <p14:creationId xmlns:p14="http://schemas.microsoft.com/office/powerpoint/2010/main" val="3574581080"/>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152400"/>
            <a:ext cx="6477000" cy="381000"/>
          </a:xfrm>
        </p:spPr>
        <p:txBody>
          <a:bodyPr>
            <a:noAutofit/>
          </a:bodyPr>
          <a:lstStyle/>
          <a:p>
            <a:r>
              <a:rPr lang="en-US" sz="2000" b="1" dirty="0" smtClean="0">
                <a:solidFill>
                  <a:srgbClr val="C00000"/>
                </a:solidFill>
                <a:effectLst>
                  <a:outerShdw blurRad="38100" dist="38100" dir="2700000" algn="tl">
                    <a:srgbClr val="000000">
                      <a:alpha val="43137"/>
                    </a:srgbClr>
                  </a:outerShdw>
                </a:effectLst>
              </a:rPr>
              <a:t>NOMINAL ROLL BY GRADE-ENVIRONMENTAL HEALTH</a:t>
            </a:r>
            <a:endParaRPr lang="en-US" sz="2000" b="1" dirty="0">
              <a:solidFill>
                <a:srgbClr val="C00000"/>
              </a:solidFill>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3526293"/>
              </p:ext>
            </p:extLst>
          </p:nvPr>
        </p:nvGraphicFramePr>
        <p:xfrm>
          <a:off x="304799" y="541106"/>
          <a:ext cx="8610600" cy="6012092"/>
        </p:xfrm>
        <a:graphic>
          <a:graphicData uri="http://schemas.openxmlformats.org/drawingml/2006/table">
            <a:tbl>
              <a:tblPr firstRow="1" bandRow="1">
                <a:tableStyleId>{5940675A-B579-460E-94D1-54222C63F5DA}</a:tableStyleId>
              </a:tblPr>
              <a:tblGrid>
                <a:gridCol w="538162"/>
                <a:gridCol w="1810183"/>
                <a:gridCol w="1087560"/>
                <a:gridCol w="1094646"/>
                <a:gridCol w="696593"/>
                <a:gridCol w="1691726"/>
                <a:gridCol w="1691730"/>
              </a:tblGrid>
              <a:tr h="614817">
                <a:tc>
                  <a:txBody>
                    <a:bodyPr/>
                    <a:lstStyle/>
                    <a:p>
                      <a:pPr algn="ctr" fontAlgn="b"/>
                      <a:r>
                        <a:rPr lang="en-US" sz="1600" b="1" u="none" strike="noStrike" dirty="0">
                          <a:effectLst>
                            <a:outerShdw blurRad="38100" dist="38100" dir="2700000" algn="tl">
                              <a:srgbClr val="000000">
                                <a:alpha val="43137"/>
                              </a:srgbClr>
                            </a:outerShdw>
                          </a:effectLst>
                        </a:rPr>
                        <a:t>S/N</a:t>
                      </a:r>
                      <a:endParaRPr lang="en-US" sz="16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tc>
                <a:tc>
                  <a:txBody>
                    <a:bodyPr/>
                    <a:lstStyle/>
                    <a:p>
                      <a:pPr algn="ctr" fontAlgn="b"/>
                      <a:r>
                        <a:rPr lang="en-US" sz="1600" b="1" u="none" strike="noStrike" dirty="0" smtClean="0">
                          <a:effectLst>
                            <a:outerShdw blurRad="38100" dist="38100" dir="2700000" algn="tl">
                              <a:srgbClr val="000000">
                                <a:alpha val="43137"/>
                              </a:srgbClr>
                            </a:outerShdw>
                          </a:effectLst>
                        </a:rPr>
                        <a:t>POSITION</a:t>
                      </a:r>
                      <a:endParaRPr lang="en-US" sz="16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tc>
                <a:tc>
                  <a:txBody>
                    <a:bodyPr/>
                    <a:lstStyle/>
                    <a:p>
                      <a:pPr algn="ctr" fontAlgn="b"/>
                      <a:r>
                        <a:rPr lang="en-US" sz="1600" b="1" u="none" strike="noStrike" dirty="0" smtClean="0">
                          <a:effectLst>
                            <a:outerShdw blurRad="38100" dist="38100" dir="2700000" algn="tl">
                              <a:srgbClr val="000000">
                                <a:alpha val="43137"/>
                              </a:srgbClr>
                            </a:outerShdw>
                          </a:effectLst>
                        </a:rPr>
                        <a:t>NO</a:t>
                      </a:r>
                      <a:r>
                        <a:rPr lang="en-US" sz="1600" b="1" u="none" strike="noStrike" baseline="0" dirty="0" smtClean="0">
                          <a:effectLst>
                            <a:outerShdw blurRad="38100" dist="38100" dir="2700000" algn="tl">
                              <a:srgbClr val="000000">
                                <a:alpha val="43137"/>
                              </a:srgbClr>
                            </a:outerShdw>
                          </a:effectLst>
                        </a:rPr>
                        <a:t> AT POST</a:t>
                      </a:r>
                      <a:endParaRPr lang="en-US" sz="16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tc>
                <a:tc>
                  <a:txBody>
                    <a:bodyPr/>
                    <a:lstStyle/>
                    <a:p>
                      <a:pPr algn="ctr" fontAlgn="b"/>
                      <a:r>
                        <a:rPr lang="en-US" sz="1600" b="1" u="none" strike="noStrike" dirty="0" smtClean="0">
                          <a:effectLst>
                            <a:outerShdw blurRad="38100" dist="38100" dir="2700000" algn="tl">
                              <a:srgbClr val="000000">
                                <a:alpha val="43137"/>
                              </a:srgbClr>
                            </a:outerShdw>
                          </a:effectLst>
                        </a:rPr>
                        <a:t> </a:t>
                      </a:r>
                      <a:r>
                        <a:rPr lang="en-US" sz="1600" b="1" u="none" strike="noStrike" dirty="0">
                          <a:effectLst>
                            <a:outerShdw blurRad="38100" dist="38100" dir="2700000" algn="tl">
                              <a:srgbClr val="000000">
                                <a:alpha val="43137"/>
                              </a:srgbClr>
                            </a:outerShdw>
                          </a:effectLst>
                        </a:rPr>
                        <a:t>GRADE </a:t>
                      </a:r>
                      <a:endParaRPr lang="en-US" sz="16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tc>
                <a:tc>
                  <a:txBody>
                    <a:bodyPr/>
                    <a:lstStyle/>
                    <a:p>
                      <a:pPr algn="r" fontAlgn="b"/>
                      <a:r>
                        <a:rPr lang="en-US" sz="1600" b="1" u="none" strike="noStrike" dirty="0">
                          <a:effectLst>
                            <a:outerShdw blurRad="38100" dist="38100" dir="2700000" algn="tl">
                              <a:srgbClr val="000000">
                                <a:alpha val="43137"/>
                              </a:srgbClr>
                            </a:outerShdw>
                          </a:effectLst>
                        </a:rPr>
                        <a:t> </a:t>
                      </a:r>
                      <a:r>
                        <a:rPr lang="en-US" sz="1600" b="1" u="none" strike="noStrike" dirty="0" smtClean="0">
                          <a:effectLst>
                            <a:outerShdw blurRad="38100" dist="38100" dir="2700000" algn="tl">
                              <a:srgbClr val="000000">
                                <a:alpha val="43137"/>
                              </a:srgbClr>
                            </a:outerShdw>
                          </a:effectLst>
                        </a:rPr>
                        <a:t>STEP</a:t>
                      </a:r>
                      <a:endParaRPr lang="en-US" sz="16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tc>
                <a:tc>
                  <a:txBody>
                    <a:bodyPr/>
                    <a:lstStyle/>
                    <a:p>
                      <a:pPr algn="ctr" fontAlgn="b"/>
                      <a:r>
                        <a:rPr lang="en-US" sz="1600" b="1" u="none" strike="noStrike" dirty="0" smtClean="0">
                          <a:effectLst>
                            <a:outerShdw blurRad="38100" dist="38100" dir="2700000" algn="tl">
                              <a:srgbClr val="000000">
                                <a:alpha val="43137"/>
                              </a:srgbClr>
                            </a:outerShdw>
                          </a:effectLst>
                        </a:rPr>
                        <a:t>MONTHLY SALARY</a:t>
                      </a:r>
                      <a:endParaRPr lang="en-US" sz="16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tc>
                <a:tc>
                  <a:txBody>
                    <a:bodyPr/>
                    <a:lstStyle/>
                    <a:p>
                      <a:pPr algn="ctr" fontAlgn="b"/>
                      <a:r>
                        <a:rPr lang="en-US" sz="1600" b="1" u="none" strike="noStrike" dirty="0" smtClean="0">
                          <a:effectLst>
                            <a:outerShdw blurRad="38100" dist="38100" dir="2700000" algn="tl">
                              <a:srgbClr val="000000">
                                <a:alpha val="43137"/>
                              </a:srgbClr>
                            </a:outerShdw>
                          </a:effectLst>
                        </a:rPr>
                        <a:t>PROVISION FOR 2019</a:t>
                      </a:r>
                      <a:endParaRPr lang="en-US" sz="16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tc>
              </a:tr>
              <a:tr h="353129">
                <a:tc>
                  <a:txBody>
                    <a:bodyPr/>
                    <a:lstStyle/>
                    <a:p>
                      <a:pPr algn="ctr" fontAlgn="b"/>
                      <a:r>
                        <a:rPr lang="en-US" sz="1600" u="none" strike="noStrike" dirty="0">
                          <a:effectLst/>
                        </a:rPr>
                        <a:t>11</a:t>
                      </a:r>
                      <a:endParaRPr lang="en-US" sz="1600" b="0" i="0" u="none" strike="noStrike" dirty="0">
                        <a:solidFill>
                          <a:srgbClr val="000000"/>
                        </a:solidFill>
                        <a:effectLst/>
                        <a:latin typeface="+mj-lt"/>
                      </a:endParaRPr>
                    </a:p>
                  </a:txBody>
                  <a:tcPr marL="9525" marR="9525" marT="9525" marB="0" anchor="ctr"/>
                </a:tc>
                <a:tc>
                  <a:txBody>
                    <a:bodyPr/>
                    <a:lstStyle/>
                    <a:p>
                      <a:pPr algn="ctr" fontAlgn="ctr"/>
                      <a:r>
                        <a:rPr lang="en-US" sz="1600" b="0" i="0" u="none" strike="noStrike" dirty="0">
                          <a:solidFill>
                            <a:srgbClr val="000000"/>
                          </a:solidFill>
                          <a:effectLst/>
                          <a:latin typeface="Times New Roman" panose="02020603050405020304" pitchFamily="18" charset="0"/>
                        </a:rPr>
                        <a:t>Headman </a:t>
                      </a:r>
                      <a:r>
                        <a:rPr lang="en-US" sz="1600" b="0" i="0" u="none" strike="noStrike" dirty="0" err="1">
                          <a:solidFill>
                            <a:srgbClr val="000000"/>
                          </a:solidFill>
                          <a:effectLst/>
                          <a:latin typeface="Times New Roman" panose="02020603050405020304" pitchFamily="18" charset="0"/>
                        </a:rPr>
                        <a:t>Labourer</a:t>
                      </a:r>
                      <a:endParaRPr lang="en-US" sz="1600" b="0" i="0" u="none" strike="noStrike" dirty="0">
                        <a:solidFill>
                          <a:srgbClr val="000000"/>
                        </a:solidFill>
                        <a:effectLst/>
                        <a:latin typeface="Times New Roman" panose="02020603050405020304" pitchFamily="18" charset="0"/>
                      </a:endParaRPr>
                    </a:p>
                  </a:txBody>
                  <a:tcPr marL="0" marR="0" marT="0" marB="0" anchor="ctr"/>
                </a:tc>
                <a:tc>
                  <a:txBody>
                    <a:bodyPr/>
                    <a:lstStyle/>
                    <a:p>
                      <a:pPr algn="ctr" fontAlgn="ctr"/>
                      <a:r>
                        <a:rPr lang="en-US" sz="1600" b="0" i="0" u="none" strike="noStrike">
                          <a:solidFill>
                            <a:srgbClr val="000000"/>
                          </a:solidFill>
                          <a:effectLst/>
                          <a:latin typeface="Times New Roman" panose="02020603050405020304" pitchFamily="18" charset="0"/>
                        </a:rPr>
                        <a:t>1</a:t>
                      </a:r>
                    </a:p>
                  </a:txBody>
                  <a:tcPr marL="0" marR="0" marT="0" marB="0" anchor="ctr"/>
                </a:tc>
                <a:tc>
                  <a:txBody>
                    <a:bodyPr/>
                    <a:lstStyle/>
                    <a:p>
                      <a:pPr algn="ctr" fontAlgn="ctr"/>
                      <a:r>
                        <a:rPr lang="en-US" sz="1600" b="0" i="0" u="none" strike="noStrike">
                          <a:solidFill>
                            <a:srgbClr val="000000"/>
                          </a:solidFill>
                          <a:effectLst/>
                          <a:latin typeface="Times New Roman" panose="02020603050405020304" pitchFamily="18" charset="0"/>
                        </a:rPr>
                        <a:t>8</a:t>
                      </a:r>
                    </a:p>
                  </a:txBody>
                  <a:tcPr marL="0" marR="0" marT="0" marB="0" anchor="ctr"/>
                </a:tc>
                <a:tc>
                  <a:txBody>
                    <a:bodyPr/>
                    <a:lstStyle/>
                    <a:p>
                      <a:pPr algn="ctr" fontAlgn="ctr"/>
                      <a:r>
                        <a:rPr lang="en-US" sz="1600" b="0" i="0" u="none" strike="noStrike">
                          <a:solidFill>
                            <a:srgbClr val="000000"/>
                          </a:solidFill>
                          <a:effectLst/>
                          <a:latin typeface="Times New Roman" panose="02020603050405020304" pitchFamily="18" charset="0"/>
                        </a:rPr>
                        <a:t>7</a:t>
                      </a:r>
                    </a:p>
                  </a:txBody>
                  <a:tcPr marL="0" marR="0" marT="0" marB="0" anchor="ctr"/>
                </a:tc>
                <a:tc>
                  <a:txBody>
                    <a:bodyPr/>
                    <a:lstStyle/>
                    <a:p>
                      <a:pPr algn="ctr" fontAlgn="ctr"/>
                      <a:r>
                        <a:rPr lang="en-US" sz="1600" b="0" i="0" u="none" strike="noStrike">
                          <a:solidFill>
                            <a:srgbClr val="000000"/>
                          </a:solidFill>
                          <a:effectLst/>
                          <a:latin typeface="Times New Roman" panose="02020603050405020304" pitchFamily="18" charset="0"/>
                        </a:rPr>
                        <a:t>               734.59 </a:t>
                      </a:r>
                    </a:p>
                  </a:txBody>
                  <a:tcPr marL="0" marR="0" marT="0" marB="0" anchor="ctr"/>
                </a:tc>
                <a:tc>
                  <a:txBody>
                    <a:bodyPr/>
                    <a:lstStyle/>
                    <a:p>
                      <a:pPr algn="ctr" fontAlgn="b"/>
                      <a:r>
                        <a:rPr lang="en-US" sz="1600" b="0" i="0" u="none" strike="noStrike">
                          <a:solidFill>
                            <a:srgbClr val="000000"/>
                          </a:solidFill>
                          <a:effectLst/>
                          <a:latin typeface="Times New Roman" panose="02020603050405020304" pitchFamily="18" charset="0"/>
                        </a:rPr>
                        <a:t>8,815.12</a:t>
                      </a:r>
                    </a:p>
                  </a:txBody>
                  <a:tcPr marL="0" marR="0" marT="0" marB="0" anchor="ctr"/>
                </a:tc>
              </a:tr>
              <a:tr h="376899">
                <a:tc>
                  <a:txBody>
                    <a:bodyPr/>
                    <a:lstStyle/>
                    <a:p>
                      <a:pPr algn="ctr" fontAlgn="b"/>
                      <a:r>
                        <a:rPr lang="en-US" sz="1600" u="none" strike="noStrike" dirty="0">
                          <a:effectLst/>
                        </a:rPr>
                        <a:t>12</a:t>
                      </a:r>
                      <a:endParaRPr lang="en-US" sz="1600" b="0" i="0" u="none" strike="noStrike" dirty="0">
                        <a:solidFill>
                          <a:srgbClr val="000000"/>
                        </a:solidFill>
                        <a:effectLst/>
                        <a:latin typeface="+mj-lt"/>
                      </a:endParaRPr>
                    </a:p>
                  </a:txBody>
                  <a:tcPr marL="9525" marR="9525" marT="9525" marB="0" anchor="ctr"/>
                </a:tc>
                <a:tc>
                  <a:txBody>
                    <a:bodyPr/>
                    <a:lstStyle/>
                    <a:p>
                      <a:pPr algn="ctr" fontAlgn="ctr"/>
                      <a:r>
                        <a:rPr lang="en-US" sz="1600" b="0" i="0" u="none" strike="noStrike">
                          <a:solidFill>
                            <a:srgbClr val="000000"/>
                          </a:solidFill>
                          <a:effectLst/>
                          <a:latin typeface="Times New Roman" panose="02020603050405020304" pitchFamily="18" charset="0"/>
                        </a:rPr>
                        <a:t>Head Scavenger</a:t>
                      </a:r>
                    </a:p>
                  </a:txBody>
                  <a:tcPr marL="0" marR="0" marT="0" marB="0" anchor="ctr"/>
                </a:tc>
                <a:tc>
                  <a:txBody>
                    <a:bodyPr/>
                    <a:lstStyle/>
                    <a:p>
                      <a:pPr algn="ctr" fontAlgn="ctr"/>
                      <a:r>
                        <a:rPr lang="en-US" sz="1600" b="0" i="0" u="none" strike="noStrike">
                          <a:solidFill>
                            <a:srgbClr val="000000"/>
                          </a:solidFill>
                          <a:effectLst/>
                          <a:latin typeface="Times New Roman" panose="02020603050405020304" pitchFamily="18" charset="0"/>
                        </a:rPr>
                        <a:t>1</a:t>
                      </a:r>
                    </a:p>
                  </a:txBody>
                  <a:tcPr marL="0" marR="0" marT="0" marB="0" anchor="ctr"/>
                </a:tc>
                <a:tc>
                  <a:txBody>
                    <a:bodyPr/>
                    <a:lstStyle/>
                    <a:p>
                      <a:pPr algn="ctr" fontAlgn="ctr"/>
                      <a:r>
                        <a:rPr lang="en-US" sz="1600" b="0" i="0" u="none" strike="noStrike">
                          <a:solidFill>
                            <a:srgbClr val="000000"/>
                          </a:solidFill>
                          <a:effectLst/>
                          <a:latin typeface="Times New Roman" panose="02020603050405020304" pitchFamily="18" charset="0"/>
                        </a:rPr>
                        <a:t>8</a:t>
                      </a:r>
                    </a:p>
                  </a:txBody>
                  <a:tcPr marL="0" marR="0" marT="0" marB="0" anchor="ctr"/>
                </a:tc>
                <a:tc>
                  <a:txBody>
                    <a:bodyPr/>
                    <a:lstStyle/>
                    <a:p>
                      <a:pPr algn="ctr" fontAlgn="ctr"/>
                      <a:r>
                        <a:rPr lang="en-US" sz="1600" b="0" i="0" u="none" strike="noStrike">
                          <a:solidFill>
                            <a:srgbClr val="000000"/>
                          </a:solidFill>
                          <a:effectLst/>
                          <a:latin typeface="Times New Roman" panose="02020603050405020304" pitchFamily="18" charset="0"/>
                        </a:rPr>
                        <a:t>11</a:t>
                      </a:r>
                    </a:p>
                  </a:txBody>
                  <a:tcPr marL="0" marR="0" marT="0" marB="0" anchor="ctr"/>
                </a:tc>
                <a:tc>
                  <a:txBody>
                    <a:bodyPr/>
                    <a:lstStyle/>
                    <a:p>
                      <a:pPr algn="ctr" fontAlgn="ctr"/>
                      <a:r>
                        <a:rPr lang="en-US" sz="1600" b="0" i="0" u="none" strike="noStrike">
                          <a:solidFill>
                            <a:srgbClr val="000000"/>
                          </a:solidFill>
                          <a:effectLst/>
                          <a:latin typeface="Times New Roman" panose="02020603050405020304" pitchFamily="18" charset="0"/>
                        </a:rPr>
                        <a:t>               785.83 </a:t>
                      </a:r>
                    </a:p>
                  </a:txBody>
                  <a:tcPr marL="0" marR="0" marT="0" marB="0" anchor="ctr"/>
                </a:tc>
                <a:tc>
                  <a:txBody>
                    <a:bodyPr/>
                    <a:lstStyle/>
                    <a:p>
                      <a:pPr algn="ctr" fontAlgn="b"/>
                      <a:r>
                        <a:rPr lang="en-US" sz="1600" b="0" i="0" u="none" strike="noStrike">
                          <a:solidFill>
                            <a:srgbClr val="000000"/>
                          </a:solidFill>
                          <a:effectLst/>
                          <a:latin typeface="Times New Roman" panose="02020603050405020304" pitchFamily="18" charset="0"/>
                        </a:rPr>
                        <a:t>9,430.01</a:t>
                      </a:r>
                    </a:p>
                  </a:txBody>
                  <a:tcPr marL="0" marR="0" marT="0" marB="0" anchor="ctr"/>
                </a:tc>
              </a:tr>
              <a:tr h="376899">
                <a:tc>
                  <a:txBody>
                    <a:bodyPr/>
                    <a:lstStyle/>
                    <a:p>
                      <a:pPr algn="ctr" fontAlgn="b"/>
                      <a:r>
                        <a:rPr lang="en-US" sz="1600" u="none" strike="noStrike">
                          <a:effectLst/>
                        </a:rPr>
                        <a:t>13</a:t>
                      </a:r>
                      <a:endParaRPr lang="en-US" sz="1600" b="0" i="0" u="none" strike="noStrike">
                        <a:solidFill>
                          <a:srgbClr val="000000"/>
                        </a:solidFill>
                        <a:effectLst/>
                        <a:latin typeface="+mj-lt"/>
                      </a:endParaRPr>
                    </a:p>
                  </a:txBody>
                  <a:tcPr marL="9525" marR="9525" marT="9525" marB="0" anchor="ctr"/>
                </a:tc>
                <a:tc>
                  <a:txBody>
                    <a:bodyPr/>
                    <a:lstStyle/>
                    <a:p>
                      <a:pPr algn="ctr" fontAlgn="ctr"/>
                      <a:r>
                        <a:rPr lang="en-US" sz="1600" b="0" i="0" u="none" strike="noStrike" dirty="0">
                          <a:solidFill>
                            <a:srgbClr val="000000"/>
                          </a:solidFill>
                          <a:effectLst/>
                          <a:latin typeface="Times New Roman" panose="02020603050405020304" pitchFamily="18" charset="0"/>
                        </a:rPr>
                        <a:t>Refuse </a:t>
                      </a:r>
                      <a:r>
                        <a:rPr lang="en-US" sz="1600" b="0" i="0" u="none" strike="noStrike" dirty="0" err="1">
                          <a:solidFill>
                            <a:srgbClr val="000000"/>
                          </a:solidFill>
                          <a:effectLst/>
                          <a:latin typeface="Times New Roman" panose="02020603050405020304" pitchFamily="18" charset="0"/>
                        </a:rPr>
                        <a:t>Labourer</a:t>
                      </a:r>
                      <a:endParaRPr lang="en-US" sz="1600" b="0" i="0" u="none" strike="noStrike" dirty="0">
                        <a:solidFill>
                          <a:srgbClr val="000000"/>
                        </a:solidFill>
                        <a:effectLst/>
                        <a:latin typeface="Times New Roman" panose="02020603050405020304" pitchFamily="18" charset="0"/>
                      </a:endParaRPr>
                    </a:p>
                  </a:txBody>
                  <a:tcPr marL="0" marR="0" marT="0" marB="0" anchor="ctr"/>
                </a:tc>
                <a:tc>
                  <a:txBody>
                    <a:bodyPr/>
                    <a:lstStyle/>
                    <a:p>
                      <a:pPr algn="ctr" fontAlgn="ctr"/>
                      <a:r>
                        <a:rPr lang="en-US" sz="1600" b="0" i="0" u="none" strike="noStrike">
                          <a:solidFill>
                            <a:srgbClr val="000000"/>
                          </a:solidFill>
                          <a:effectLst/>
                          <a:latin typeface="Times New Roman" panose="02020603050405020304" pitchFamily="18" charset="0"/>
                        </a:rPr>
                        <a:t>1</a:t>
                      </a:r>
                    </a:p>
                  </a:txBody>
                  <a:tcPr marL="0" marR="0" marT="0" marB="0" anchor="ctr"/>
                </a:tc>
                <a:tc>
                  <a:txBody>
                    <a:bodyPr/>
                    <a:lstStyle/>
                    <a:p>
                      <a:pPr algn="ctr" fontAlgn="ctr"/>
                      <a:r>
                        <a:rPr lang="en-US" sz="1600" b="0" i="0" u="none" strike="noStrike">
                          <a:solidFill>
                            <a:srgbClr val="000000"/>
                          </a:solidFill>
                          <a:effectLst/>
                          <a:latin typeface="Times New Roman" panose="02020603050405020304" pitchFamily="18" charset="0"/>
                        </a:rPr>
                        <a:t>8</a:t>
                      </a:r>
                    </a:p>
                  </a:txBody>
                  <a:tcPr marL="0" marR="0" marT="0" marB="0" anchor="ctr"/>
                </a:tc>
                <a:tc>
                  <a:txBody>
                    <a:bodyPr/>
                    <a:lstStyle/>
                    <a:p>
                      <a:pPr algn="ctr" fontAlgn="ctr"/>
                      <a:r>
                        <a:rPr lang="en-US" sz="1600" b="0" i="0" u="none" strike="noStrike">
                          <a:solidFill>
                            <a:srgbClr val="000000"/>
                          </a:solidFill>
                          <a:effectLst/>
                          <a:latin typeface="Times New Roman" panose="02020603050405020304" pitchFamily="18" charset="0"/>
                        </a:rPr>
                        <a:t>7</a:t>
                      </a:r>
                    </a:p>
                  </a:txBody>
                  <a:tcPr marL="0" marR="0" marT="0" marB="0" anchor="ctr"/>
                </a:tc>
                <a:tc>
                  <a:txBody>
                    <a:bodyPr/>
                    <a:lstStyle/>
                    <a:p>
                      <a:pPr algn="ctr" fontAlgn="ctr"/>
                      <a:r>
                        <a:rPr lang="en-US" sz="1600" b="0" i="0" u="none" strike="noStrike">
                          <a:solidFill>
                            <a:srgbClr val="000000"/>
                          </a:solidFill>
                          <a:effectLst/>
                          <a:latin typeface="Times New Roman" panose="02020603050405020304" pitchFamily="18" charset="0"/>
                        </a:rPr>
                        <a:t>               734.59 </a:t>
                      </a:r>
                    </a:p>
                  </a:txBody>
                  <a:tcPr marL="0" marR="0" marT="0" marB="0" anchor="ctr"/>
                </a:tc>
                <a:tc>
                  <a:txBody>
                    <a:bodyPr/>
                    <a:lstStyle/>
                    <a:p>
                      <a:pPr algn="ctr" fontAlgn="b"/>
                      <a:r>
                        <a:rPr lang="en-US" sz="1600" b="0" i="0" u="none" strike="noStrike">
                          <a:solidFill>
                            <a:srgbClr val="000000"/>
                          </a:solidFill>
                          <a:effectLst/>
                          <a:latin typeface="Times New Roman" panose="02020603050405020304" pitchFamily="18" charset="0"/>
                        </a:rPr>
                        <a:t>8,815.12</a:t>
                      </a:r>
                    </a:p>
                  </a:txBody>
                  <a:tcPr marL="0" marR="0" marT="0" marB="0" anchor="ctr"/>
                </a:tc>
              </a:tr>
              <a:tr h="376899">
                <a:tc>
                  <a:txBody>
                    <a:bodyPr/>
                    <a:lstStyle/>
                    <a:p>
                      <a:pPr algn="ctr" fontAlgn="b"/>
                      <a:r>
                        <a:rPr lang="en-US" sz="1600" u="none" strike="noStrike">
                          <a:effectLst/>
                        </a:rPr>
                        <a:t>14</a:t>
                      </a:r>
                      <a:endParaRPr lang="en-US" sz="1600" b="0" i="0" u="none" strike="noStrike">
                        <a:solidFill>
                          <a:srgbClr val="000000"/>
                        </a:solidFill>
                        <a:effectLst/>
                        <a:latin typeface="+mj-lt"/>
                      </a:endParaRPr>
                    </a:p>
                  </a:txBody>
                  <a:tcPr marL="9525" marR="9525" marT="9525" marB="0" anchor="ctr"/>
                </a:tc>
                <a:tc>
                  <a:txBody>
                    <a:bodyPr/>
                    <a:lstStyle/>
                    <a:p>
                      <a:pPr algn="ctr" fontAlgn="ctr"/>
                      <a:r>
                        <a:rPr lang="en-US" sz="1600" b="0" i="0" u="none" strike="noStrike">
                          <a:solidFill>
                            <a:srgbClr val="000000"/>
                          </a:solidFill>
                          <a:effectLst/>
                          <a:latin typeface="Times New Roman" panose="02020603050405020304" pitchFamily="18" charset="0"/>
                        </a:rPr>
                        <a:t>Refuse Labourer</a:t>
                      </a:r>
                    </a:p>
                  </a:txBody>
                  <a:tcPr marL="0" marR="0" marT="0" marB="0" anchor="ctr"/>
                </a:tc>
                <a:tc>
                  <a:txBody>
                    <a:bodyPr/>
                    <a:lstStyle/>
                    <a:p>
                      <a:pPr algn="ctr" fontAlgn="ctr"/>
                      <a:r>
                        <a:rPr lang="en-US" sz="1600" b="0" i="0" u="none" strike="noStrike" dirty="0">
                          <a:solidFill>
                            <a:srgbClr val="000000"/>
                          </a:solidFill>
                          <a:effectLst/>
                          <a:latin typeface="Times New Roman" panose="02020603050405020304" pitchFamily="18" charset="0"/>
                        </a:rPr>
                        <a:t>3</a:t>
                      </a:r>
                    </a:p>
                  </a:txBody>
                  <a:tcPr marL="0" marR="0" marT="0" marB="0" anchor="ctr"/>
                </a:tc>
                <a:tc>
                  <a:txBody>
                    <a:bodyPr/>
                    <a:lstStyle/>
                    <a:p>
                      <a:pPr algn="ctr" fontAlgn="ctr"/>
                      <a:r>
                        <a:rPr lang="en-US" sz="1600" b="0" i="0" u="none" strike="noStrike">
                          <a:solidFill>
                            <a:srgbClr val="000000"/>
                          </a:solidFill>
                          <a:effectLst/>
                          <a:latin typeface="Times New Roman" panose="02020603050405020304" pitchFamily="18" charset="0"/>
                        </a:rPr>
                        <a:t>7</a:t>
                      </a:r>
                    </a:p>
                  </a:txBody>
                  <a:tcPr marL="0" marR="0" marT="0" marB="0" anchor="ctr"/>
                </a:tc>
                <a:tc>
                  <a:txBody>
                    <a:bodyPr/>
                    <a:lstStyle/>
                    <a:p>
                      <a:pPr algn="ctr" fontAlgn="ctr"/>
                      <a:r>
                        <a:rPr lang="en-US" sz="1600" b="0" i="0" u="none" strike="noStrike">
                          <a:solidFill>
                            <a:srgbClr val="000000"/>
                          </a:solidFill>
                          <a:effectLst/>
                          <a:latin typeface="Times New Roman" panose="02020603050405020304" pitchFamily="18" charset="0"/>
                        </a:rPr>
                        <a:t>9</a:t>
                      </a:r>
                    </a:p>
                  </a:txBody>
                  <a:tcPr marL="0" marR="0" marT="0" marB="0" anchor="ctr"/>
                </a:tc>
                <a:tc>
                  <a:txBody>
                    <a:bodyPr/>
                    <a:lstStyle/>
                    <a:p>
                      <a:pPr algn="ctr" fontAlgn="ctr"/>
                      <a:r>
                        <a:rPr lang="en-US" sz="1600" b="0" i="0" u="none" strike="noStrike" dirty="0">
                          <a:solidFill>
                            <a:srgbClr val="000000"/>
                          </a:solidFill>
                          <a:effectLst/>
                          <a:latin typeface="Times New Roman" panose="02020603050405020304" pitchFamily="18" charset="0"/>
                        </a:rPr>
                        <a:t>            2,025.65 </a:t>
                      </a:r>
                    </a:p>
                  </a:txBody>
                  <a:tcPr marL="0" marR="0" marT="0" marB="0" anchor="ctr"/>
                </a:tc>
                <a:tc>
                  <a:txBody>
                    <a:bodyPr/>
                    <a:lstStyle/>
                    <a:p>
                      <a:pPr algn="ctr" fontAlgn="b"/>
                      <a:r>
                        <a:rPr lang="en-US" sz="1600" b="0" i="0" u="none" strike="noStrike">
                          <a:solidFill>
                            <a:srgbClr val="000000"/>
                          </a:solidFill>
                          <a:effectLst/>
                          <a:latin typeface="Times New Roman" panose="02020603050405020304" pitchFamily="18" charset="0"/>
                        </a:rPr>
                        <a:t>24,307.74</a:t>
                      </a:r>
                    </a:p>
                  </a:txBody>
                  <a:tcPr marL="0" marR="0" marT="0" marB="0" anchor="ctr"/>
                </a:tc>
              </a:tr>
              <a:tr h="376899">
                <a:tc>
                  <a:txBody>
                    <a:bodyPr/>
                    <a:lstStyle/>
                    <a:p>
                      <a:pPr algn="ctr" fontAlgn="b"/>
                      <a:r>
                        <a:rPr lang="en-US" sz="1600" u="none" strike="noStrike">
                          <a:effectLst/>
                        </a:rPr>
                        <a:t>15</a:t>
                      </a:r>
                      <a:endParaRPr lang="en-US" sz="1600" b="0" i="0" u="none" strike="noStrike">
                        <a:solidFill>
                          <a:srgbClr val="000000"/>
                        </a:solidFill>
                        <a:effectLst/>
                        <a:latin typeface="+mj-lt"/>
                      </a:endParaRPr>
                    </a:p>
                  </a:txBody>
                  <a:tcPr marL="9525" marR="9525" marT="9525" marB="0" anchor="ctr"/>
                </a:tc>
                <a:tc>
                  <a:txBody>
                    <a:bodyPr/>
                    <a:lstStyle/>
                    <a:p>
                      <a:pPr algn="ctr" fontAlgn="ctr"/>
                      <a:r>
                        <a:rPr lang="en-US" sz="1600" b="0" i="0" u="none" strike="noStrike">
                          <a:solidFill>
                            <a:srgbClr val="000000"/>
                          </a:solidFill>
                          <a:effectLst/>
                          <a:latin typeface="Times New Roman" panose="02020603050405020304" pitchFamily="18" charset="0"/>
                        </a:rPr>
                        <a:t>Refuse Labourer</a:t>
                      </a:r>
                    </a:p>
                  </a:txBody>
                  <a:tcPr marL="0" marR="0" marT="0" marB="0" anchor="ctr"/>
                </a:tc>
                <a:tc>
                  <a:txBody>
                    <a:bodyPr/>
                    <a:lstStyle/>
                    <a:p>
                      <a:pPr algn="ctr" fontAlgn="ctr"/>
                      <a:r>
                        <a:rPr lang="en-US" sz="1600" b="0" i="0" u="none" strike="noStrike">
                          <a:solidFill>
                            <a:srgbClr val="000000"/>
                          </a:solidFill>
                          <a:effectLst/>
                          <a:latin typeface="Times New Roman" panose="02020603050405020304" pitchFamily="18" charset="0"/>
                        </a:rPr>
                        <a:t>1</a:t>
                      </a:r>
                    </a:p>
                  </a:txBody>
                  <a:tcPr marL="0" marR="0" marT="0" marB="0" anchor="ctr"/>
                </a:tc>
                <a:tc>
                  <a:txBody>
                    <a:bodyPr/>
                    <a:lstStyle/>
                    <a:p>
                      <a:pPr algn="ctr" fontAlgn="ctr"/>
                      <a:r>
                        <a:rPr lang="en-US" sz="1600" b="0" i="0" u="none" strike="noStrike">
                          <a:solidFill>
                            <a:srgbClr val="000000"/>
                          </a:solidFill>
                          <a:effectLst/>
                          <a:latin typeface="Times New Roman" panose="02020603050405020304" pitchFamily="18" charset="0"/>
                        </a:rPr>
                        <a:t>7</a:t>
                      </a:r>
                    </a:p>
                  </a:txBody>
                  <a:tcPr marL="0" marR="0" marT="0" marB="0" anchor="ctr"/>
                </a:tc>
                <a:tc>
                  <a:txBody>
                    <a:bodyPr/>
                    <a:lstStyle/>
                    <a:p>
                      <a:pPr algn="ctr" fontAlgn="ctr"/>
                      <a:r>
                        <a:rPr lang="en-US" sz="1600" b="0" i="0" u="none" strike="noStrike">
                          <a:solidFill>
                            <a:srgbClr val="000000"/>
                          </a:solidFill>
                          <a:effectLst/>
                          <a:latin typeface="Times New Roman" panose="02020603050405020304" pitchFamily="18" charset="0"/>
                        </a:rPr>
                        <a:t>4</a:t>
                      </a:r>
                    </a:p>
                  </a:txBody>
                  <a:tcPr marL="0" marR="0" marT="0" marB="0" anchor="ctr"/>
                </a:tc>
                <a:tc>
                  <a:txBody>
                    <a:bodyPr/>
                    <a:lstStyle/>
                    <a:p>
                      <a:pPr algn="ctr" fontAlgn="ctr"/>
                      <a:r>
                        <a:rPr lang="en-US" sz="1600" b="0" i="0" u="none" strike="noStrike" dirty="0">
                          <a:solidFill>
                            <a:srgbClr val="000000"/>
                          </a:solidFill>
                          <a:effectLst/>
                          <a:latin typeface="Times New Roman" panose="02020603050405020304" pitchFamily="18" charset="0"/>
                        </a:rPr>
                        <a:t>               620.64 </a:t>
                      </a:r>
                    </a:p>
                  </a:txBody>
                  <a:tcPr marL="0" marR="0" marT="0" marB="0" anchor="ctr"/>
                </a:tc>
                <a:tc>
                  <a:txBody>
                    <a:bodyPr/>
                    <a:lstStyle/>
                    <a:p>
                      <a:pPr algn="ctr" fontAlgn="b"/>
                      <a:r>
                        <a:rPr lang="en-US" sz="1600" b="0" i="0" u="none" strike="noStrike" dirty="0">
                          <a:solidFill>
                            <a:srgbClr val="000000"/>
                          </a:solidFill>
                          <a:effectLst/>
                          <a:latin typeface="Times New Roman" panose="02020603050405020304" pitchFamily="18" charset="0"/>
                        </a:rPr>
                        <a:t>7,447.64</a:t>
                      </a:r>
                    </a:p>
                  </a:txBody>
                  <a:tcPr marL="0" marR="0" marT="0" marB="0" anchor="ctr"/>
                </a:tc>
              </a:tr>
              <a:tr h="376899">
                <a:tc>
                  <a:txBody>
                    <a:bodyPr/>
                    <a:lstStyle/>
                    <a:p>
                      <a:pPr algn="ctr" fontAlgn="b"/>
                      <a:r>
                        <a:rPr lang="en-US" sz="1600" u="none" strike="noStrike">
                          <a:effectLst/>
                        </a:rPr>
                        <a:t>16</a:t>
                      </a:r>
                      <a:endParaRPr lang="en-US" sz="1600" b="0" i="0" u="none" strike="noStrike">
                        <a:solidFill>
                          <a:srgbClr val="000000"/>
                        </a:solidFill>
                        <a:effectLst/>
                        <a:latin typeface="+mj-lt"/>
                      </a:endParaRPr>
                    </a:p>
                  </a:txBody>
                  <a:tcPr marL="9525" marR="9525" marT="9525" marB="0" anchor="ctr"/>
                </a:tc>
                <a:tc>
                  <a:txBody>
                    <a:bodyPr/>
                    <a:lstStyle/>
                    <a:p>
                      <a:pPr algn="ctr" fontAlgn="ctr"/>
                      <a:r>
                        <a:rPr lang="en-US" sz="1600" b="0" i="0" u="none" strike="noStrike">
                          <a:solidFill>
                            <a:srgbClr val="000000"/>
                          </a:solidFill>
                          <a:effectLst/>
                          <a:latin typeface="Times New Roman" panose="02020603050405020304" pitchFamily="18" charset="0"/>
                        </a:rPr>
                        <a:t>Sanitary Labourer</a:t>
                      </a:r>
                    </a:p>
                  </a:txBody>
                  <a:tcPr marL="0" marR="0" marT="0" marB="0" anchor="ctr"/>
                </a:tc>
                <a:tc>
                  <a:txBody>
                    <a:bodyPr/>
                    <a:lstStyle/>
                    <a:p>
                      <a:pPr algn="ctr" fontAlgn="ctr"/>
                      <a:r>
                        <a:rPr lang="en-US" sz="1600" b="0" i="0" u="none" strike="noStrike">
                          <a:solidFill>
                            <a:srgbClr val="000000"/>
                          </a:solidFill>
                          <a:effectLst/>
                          <a:latin typeface="Times New Roman" panose="02020603050405020304" pitchFamily="18" charset="0"/>
                        </a:rPr>
                        <a:t>1</a:t>
                      </a:r>
                    </a:p>
                  </a:txBody>
                  <a:tcPr marL="0" marR="0" marT="0" marB="0" anchor="ctr"/>
                </a:tc>
                <a:tc>
                  <a:txBody>
                    <a:bodyPr/>
                    <a:lstStyle/>
                    <a:p>
                      <a:pPr algn="ctr" fontAlgn="ctr"/>
                      <a:r>
                        <a:rPr lang="en-US" sz="1600" b="0" i="0" u="none" strike="noStrike" dirty="0">
                          <a:solidFill>
                            <a:srgbClr val="000000"/>
                          </a:solidFill>
                          <a:effectLst/>
                          <a:latin typeface="Times New Roman" panose="02020603050405020304" pitchFamily="18" charset="0"/>
                        </a:rPr>
                        <a:t>7</a:t>
                      </a:r>
                    </a:p>
                  </a:txBody>
                  <a:tcPr marL="0" marR="0" marT="0" marB="0" anchor="ctr"/>
                </a:tc>
                <a:tc>
                  <a:txBody>
                    <a:bodyPr/>
                    <a:lstStyle/>
                    <a:p>
                      <a:pPr algn="ctr" fontAlgn="ctr"/>
                      <a:r>
                        <a:rPr lang="en-US" sz="1600" b="0" i="0" u="none" strike="noStrike">
                          <a:solidFill>
                            <a:srgbClr val="000000"/>
                          </a:solidFill>
                          <a:effectLst/>
                          <a:latin typeface="Times New Roman" panose="02020603050405020304" pitchFamily="18" charset="0"/>
                        </a:rPr>
                        <a:t>4</a:t>
                      </a:r>
                    </a:p>
                  </a:txBody>
                  <a:tcPr marL="0" marR="0" marT="0" marB="0" anchor="ctr"/>
                </a:tc>
                <a:tc>
                  <a:txBody>
                    <a:bodyPr/>
                    <a:lstStyle/>
                    <a:p>
                      <a:pPr algn="ctr" fontAlgn="ctr"/>
                      <a:r>
                        <a:rPr lang="en-US" sz="1600" b="0" i="0" u="none" strike="noStrike">
                          <a:solidFill>
                            <a:srgbClr val="000000"/>
                          </a:solidFill>
                          <a:effectLst/>
                          <a:latin typeface="Times New Roman" panose="02020603050405020304" pitchFamily="18" charset="0"/>
                        </a:rPr>
                        <a:t>               620.64 </a:t>
                      </a:r>
                    </a:p>
                  </a:txBody>
                  <a:tcPr marL="0" marR="0" marT="0" marB="0" anchor="ctr"/>
                </a:tc>
                <a:tc>
                  <a:txBody>
                    <a:bodyPr/>
                    <a:lstStyle/>
                    <a:p>
                      <a:pPr algn="ctr" fontAlgn="b"/>
                      <a:r>
                        <a:rPr lang="en-US" sz="1600" b="0" i="0" u="none" strike="noStrike" dirty="0">
                          <a:solidFill>
                            <a:srgbClr val="000000"/>
                          </a:solidFill>
                          <a:effectLst/>
                          <a:latin typeface="Times New Roman" panose="02020603050405020304" pitchFamily="18" charset="0"/>
                        </a:rPr>
                        <a:t>7,447.64</a:t>
                      </a:r>
                    </a:p>
                  </a:txBody>
                  <a:tcPr marL="0" marR="0" marT="0" marB="0" anchor="ctr"/>
                </a:tc>
              </a:tr>
              <a:tr h="376899">
                <a:tc>
                  <a:txBody>
                    <a:bodyPr/>
                    <a:lstStyle/>
                    <a:p>
                      <a:pPr algn="ctr" fontAlgn="b"/>
                      <a:r>
                        <a:rPr lang="en-US" sz="1600" u="none" strike="noStrike">
                          <a:effectLst/>
                        </a:rPr>
                        <a:t>17</a:t>
                      </a:r>
                      <a:endParaRPr lang="en-US" sz="1600" b="0" i="0" u="none" strike="noStrike">
                        <a:solidFill>
                          <a:srgbClr val="000000"/>
                        </a:solidFill>
                        <a:effectLst/>
                        <a:latin typeface="+mj-lt"/>
                      </a:endParaRPr>
                    </a:p>
                  </a:txBody>
                  <a:tcPr marL="9525" marR="9525" marT="9525" marB="0" anchor="ctr"/>
                </a:tc>
                <a:tc>
                  <a:txBody>
                    <a:bodyPr/>
                    <a:lstStyle/>
                    <a:p>
                      <a:pPr algn="ctr" fontAlgn="ctr"/>
                      <a:r>
                        <a:rPr lang="en-US" sz="1600" b="0" i="0" u="none" strike="noStrike">
                          <a:solidFill>
                            <a:srgbClr val="000000"/>
                          </a:solidFill>
                          <a:effectLst/>
                          <a:latin typeface="Times New Roman" panose="02020603050405020304" pitchFamily="18" charset="0"/>
                        </a:rPr>
                        <a:t>Env. Health Assist.</a:t>
                      </a:r>
                    </a:p>
                  </a:txBody>
                  <a:tcPr marL="0" marR="0" marT="0" marB="0" anchor="ctr"/>
                </a:tc>
                <a:tc>
                  <a:txBody>
                    <a:bodyPr/>
                    <a:lstStyle/>
                    <a:p>
                      <a:pPr algn="ctr" fontAlgn="ctr"/>
                      <a:r>
                        <a:rPr lang="en-US" sz="1600" b="0" i="0" u="none" strike="noStrike">
                          <a:solidFill>
                            <a:srgbClr val="000000"/>
                          </a:solidFill>
                          <a:effectLst/>
                          <a:latin typeface="Times New Roman" panose="02020603050405020304" pitchFamily="18" charset="0"/>
                        </a:rPr>
                        <a:t>1</a:t>
                      </a:r>
                    </a:p>
                  </a:txBody>
                  <a:tcPr marL="0" marR="0" marT="0" marB="0" anchor="ctr"/>
                </a:tc>
                <a:tc>
                  <a:txBody>
                    <a:bodyPr/>
                    <a:lstStyle/>
                    <a:p>
                      <a:pPr algn="ctr" fontAlgn="ctr"/>
                      <a:r>
                        <a:rPr lang="en-US" sz="1600" b="0" i="0" u="none" strike="noStrike" dirty="0">
                          <a:solidFill>
                            <a:srgbClr val="000000"/>
                          </a:solidFill>
                          <a:effectLst/>
                          <a:latin typeface="Times New Roman" panose="02020603050405020304" pitchFamily="18" charset="0"/>
                        </a:rPr>
                        <a:t>13</a:t>
                      </a:r>
                    </a:p>
                  </a:txBody>
                  <a:tcPr marL="0" marR="0" marT="0" marB="0" anchor="ctr"/>
                </a:tc>
                <a:tc>
                  <a:txBody>
                    <a:bodyPr/>
                    <a:lstStyle/>
                    <a:p>
                      <a:pPr algn="ctr" fontAlgn="ctr"/>
                      <a:r>
                        <a:rPr lang="en-US" sz="1600" b="0" i="0" u="none" strike="noStrike">
                          <a:solidFill>
                            <a:srgbClr val="000000"/>
                          </a:solidFill>
                          <a:effectLst/>
                          <a:latin typeface="Times New Roman" panose="02020603050405020304" pitchFamily="18" charset="0"/>
                        </a:rPr>
                        <a:t>4</a:t>
                      </a:r>
                    </a:p>
                  </a:txBody>
                  <a:tcPr marL="0" marR="0" marT="0" marB="0" anchor="ctr"/>
                </a:tc>
                <a:tc>
                  <a:txBody>
                    <a:bodyPr/>
                    <a:lstStyle/>
                    <a:p>
                      <a:pPr algn="ctr" fontAlgn="ctr"/>
                      <a:r>
                        <a:rPr lang="en-US" sz="1600" b="0" i="0" u="none" strike="noStrike">
                          <a:solidFill>
                            <a:srgbClr val="000000"/>
                          </a:solidFill>
                          <a:effectLst/>
                          <a:latin typeface="Times New Roman" panose="02020603050405020304" pitchFamily="18" charset="0"/>
                        </a:rPr>
                        <a:t>            1,259.85 </a:t>
                      </a:r>
                    </a:p>
                  </a:txBody>
                  <a:tcPr marL="0" marR="0" marT="0" marB="0" anchor="ctr"/>
                </a:tc>
                <a:tc>
                  <a:txBody>
                    <a:bodyPr/>
                    <a:lstStyle/>
                    <a:p>
                      <a:pPr algn="ctr" fontAlgn="b"/>
                      <a:r>
                        <a:rPr lang="en-US" sz="1600" b="0" i="0" u="none" strike="noStrike" dirty="0">
                          <a:solidFill>
                            <a:srgbClr val="000000"/>
                          </a:solidFill>
                          <a:effectLst/>
                          <a:latin typeface="Times New Roman" panose="02020603050405020304" pitchFamily="18" charset="0"/>
                        </a:rPr>
                        <a:t>15,118.16</a:t>
                      </a:r>
                    </a:p>
                  </a:txBody>
                  <a:tcPr marL="0" marR="0" marT="0" marB="0" anchor="ctr"/>
                </a:tc>
              </a:tr>
              <a:tr h="603039">
                <a:tc>
                  <a:txBody>
                    <a:bodyPr/>
                    <a:lstStyle/>
                    <a:p>
                      <a:pPr algn="ctr" fontAlgn="b"/>
                      <a:r>
                        <a:rPr lang="en-US" sz="1600" u="none" strike="noStrike">
                          <a:effectLst/>
                        </a:rPr>
                        <a:t>18</a:t>
                      </a:r>
                      <a:endParaRPr lang="en-US" sz="1600" b="0" i="0" u="none" strike="noStrike">
                        <a:solidFill>
                          <a:srgbClr val="000000"/>
                        </a:solidFill>
                        <a:effectLst/>
                        <a:latin typeface="+mj-lt"/>
                      </a:endParaRPr>
                    </a:p>
                  </a:txBody>
                  <a:tcPr marL="9525" marR="9525" marT="9525" marB="0" anchor="ctr"/>
                </a:tc>
                <a:tc>
                  <a:txBody>
                    <a:bodyPr/>
                    <a:lstStyle/>
                    <a:p>
                      <a:pPr algn="ctr" fontAlgn="ctr"/>
                      <a:r>
                        <a:rPr lang="en-US" sz="1600" b="0" i="0" u="none" strike="noStrike">
                          <a:solidFill>
                            <a:srgbClr val="000000"/>
                          </a:solidFill>
                          <a:effectLst/>
                          <a:latin typeface="Times New Roman" panose="02020603050405020304" pitchFamily="18" charset="0"/>
                        </a:rPr>
                        <a:t>Asst. Chief Env. Asst.</a:t>
                      </a:r>
                    </a:p>
                  </a:txBody>
                  <a:tcPr marL="0" marR="0" marT="0" marB="0" anchor="ctr"/>
                </a:tc>
                <a:tc>
                  <a:txBody>
                    <a:bodyPr/>
                    <a:lstStyle/>
                    <a:p>
                      <a:pPr algn="ctr" fontAlgn="ctr"/>
                      <a:r>
                        <a:rPr lang="en-US" sz="1600" b="0" i="0" u="none" strike="noStrike">
                          <a:solidFill>
                            <a:srgbClr val="000000"/>
                          </a:solidFill>
                          <a:effectLst/>
                          <a:latin typeface="Times New Roman" panose="02020603050405020304" pitchFamily="18" charset="0"/>
                        </a:rPr>
                        <a:t>1</a:t>
                      </a:r>
                    </a:p>
                  </a:txBody>
                  <a:tcPr marL="0" marR="0" marT="0" marB="0" anchor="ctr"/>
                </a:tc>
                <a:tc>
                  <a:txBody>
                    <a:bodyPr/>
                    <a:lstStyle/>
                    <a:p>
                      <a:pPr algn="ctr" fontAlgn="ctr"/>
                      <a:r>
                        <a:rPr lang="en-US" sz="1600" b="0" i="0" u="none" strike="noStrike" dirty="0">
                          <a:solidFill>
                            <a:srgbClr val="000000"/>
                          </a:solidFill>
                          <a:effectLst/>
                          <a:latin typeface="Times New Roman" panose="02020603050405020304" pitchFamily="18" charset="0"/>
                        </a:rPr>
                        <a:t>16</a:t>
                      </a:r>
                    </a:p>
                  </a:txBody>
                  <a:tcPr marL="0" marR="0" marT="0" marB="0" anchor="ctr"/>
                </a:tc>
                <a:tc>
                  <a:txBody>
                    <a:bodyPr/>
                    <a:lstStyle/>
                    <a:p>
                      <a:pPr algn="ctr" fontAlgn="ctr"/>
                      <a:r>
                        <a:rPr lang="en-US" sz="1600" b="0" i="0" u="none" strike="noStrike" dirty="0">
                          <a:solidFill>
                            <a:srgbClr val="000000"/>
                          </a:solidFill>
                          <a:effectLst/>
                          <a:latin typeface="Times New Roman" panose="02020603050405020304" pitchFamily="18" charset="0"/>
                        </a:rPr>
                        <a:t>8</a:t>
                      </a:r>
                    </a:p>
                  </a:txBody>
                  <a:tcPr marL="0" marR="0" marT="0" marB="0" anchor="ctr"/>
                </a:tc>
                <a:tc>
                  <a:txBody>
                    <a:bodyPr/>
                    <a:lstStyle/>
                    <a:p>
                      <a:pPr algn="ctr" fontAlgn="ctr"/>
                      <a:r>
                        <a:rPr lang="en-US" sz="1600" b="0" i="0" u="none" strike="noStrike">
                          <a:solidFill>
                            <a:srgbClr val="000000"/>
                          </a:solidFill>
                          <a:effectLst/>
                          <a:latin typeface="Times New Roman" panose="02020603050405020304" pitchFamily="18" charset="0"/>
                        </a:rPr>
                        <a:t>            1,920.18 </a:t>
                      </a:r>
                    </a:p>
                  </a:txBody>
                  <a:tcPr marL="0" marR="0" marT="0" marB="0" anchor="ctr"/>
                </a:tc>
                <a:tc>
                  <a:txBody>
                    <a:bodyPr/>
                    <a:lstStyle/>
                    <a:p>
                      <a:pPr algn="ctr" fontAlgn="b"/>
                      <a:r>
                        <a:rPr lang="en-US" sz="1600" b="0" i="0" u="none" strike="noStrike" dirty="0">
                          <a:solidFill>
                            <a:srgbClr val="000000"/>
                          </a:solidFill>
                          <a:effectLst/>
                          <a:latin typeface="Times New Roman" panose="02020603050405020304" pitchFamily="18" charset="0"/>
                        </a:rPr>
                        <a:t>23,042.13</a:t>
                      </a:r>
                    </a:p>
                  </a:txBody>
                  <a:tcPr marL="0" marR="0" marT="0" marB="0" anchor="ctr"/>
                </a:tc>
              </a:tr>
              <a:tr h="432911">
                <a:tc>
                  <a:txBody>
                    <a:bodyPr/>
                    <a:lstStyle/>
                    <a:p>
                      <a:pPr algn="ctr" fontAlgn="b"/>
                      <a:r>
                        <a:rPr lang="en-US" sz="1600" u="none" strike="noStrike">
                          <a:effectLst/>
                        </a:rPr>
                        <a:t>19</a:t>
                      </a:r>
                      <a:endParaRPr lang="en-US" sz="1600" b="0" i="0" u="none" strike="noStrike">
                        <a:solidFill>
                          <a:srgbClr val="000000"/>
                        </a:solidFill>
                        <a:effectLst/>
                        <a:latin typeface="+mj-lt"/>
                      </a:endParaRPr>
                    </a:p>
                  </a:txBody>
                  <a:tcPr marL="9525" marR="9525" marT="9525" marB="0" anchor="ctr"/>
                </a:tc>
                <a:tc>
                  <a:txBody>
                    <a:bodyPr/>
                    <a:lstStyle/>
                    <a:p>
                      <a:pPr algn="ctr" fontAlgn="ctr"/>
                      <a:r>
                        <a:rPr lang="en-US" sz="1600" b="0" i="0" u="none" strike="noStrike">
                          <a:solidFill>
                            <a:srgbClr val="000000"/>
                          </a:solidFill>
                          <a:effectLst/>
                          <a:latin typeface="Times New Roman" panose="02020603050405020304" pitchFamily="18" charset="0"/>
                        </a:rPr>
                        <a:t> Env. Health  Asst</a:t>
                      </a:r>
                    </a:p>
                  </a:txBody>
                  <a:tcPr marL="0" marR="0" marT="0" marB="0" anchor="ctr"/>
                </a:tc>
                <a:tc>
                  <a:txBody>
                    <a:bodyPr/>
                    <a:lstStyle/>
                    <a:p>
                      <a:pPr algn="ctr" fontAlgn="ctr"/>
                      <a:r>
                        <a:rPr lang="en-US" sz="1600" b="0" i="0" u="none" strike="noStrike">
                          <a:solidFill>
                            <a:srgbClr val="000000"/>
                          </a:solidFill>
                          <a:effectLst/>
                          <a:latin typeface="Times New Roman" panose="02020603050405020304" pitchFamily="18" charset="0"/>
                        </a:rPr>
                        <a:t>2</a:t>
                      </a:r>
                    </a:p>
                  </a:txBody>
                  <a:tcPr marL="0" marR="0" marT="0" marB="0" anchor="ctr"/>
                </a:tc>
                <a:tc>
                  <a:txBody>
                    <a:bodyPr/>
                    <a:lstStyle/>
                    <a:p>
                      <a:pPr algn="ctr" fontAlgn="ctr"/>
                      <a:r>
                        <a:rPr lang="en-US" sz="1600" b="0" i="0" u="none" strike="noStrike">
                          <a:solidFill>
                            <a:srgbClr val="000000"/>
                          </a:solidFill>
                          <a:effectLst/>
                          <a:latin typeface="Times New Roman" panose="02020603050405020304" pitchFamily="18" charset="0"/>
                        </a:rPr>
                        <a:t>11</a:t>
                      </a:r>
                    </a:p>
                  </a:txBody>
                  <a:tcPr marL="0" marR="0" marT="0" marB="0" anchor="ctr"/>
                </a:tc>
                <a:tc>
                  <a:txBody>
                    <a:bodyPr/>
                    <a:lstStyle/>
                    <a:p>
                      <a:pPr algn="ctr" fontAlgn="ctr"/>
                      <a:r>
                        <a:rPr lang="en-US" sz="1600" b="0" i="0" u="none" strike="noStrike">
                          <a:solidFill>
                            <a:srgbClr val="000000"/>
                          </a:solidFill>
                          <a:effectLst/>
                          <a:latin typeface="Times New Roman" panose="02020603050405020304" pitchFamily="18" charset="0"/>
                        </a:rPr>
                        <a:t>2</a:t>
                      </a:r>
                    </a:p>
                  </a:txBody>
                  <a:tcPr marL="0" marR="0" marT="0" marB="0" anchor="ctr"/>
                </a:tc>
                <a:tc>
                  <a:txBody>
                    <a:bodyPr/>
                    <a:lstStyle/>
                    <a:p>
                      <a:pPr algn="ctr" fontAlgn="ctr"/>
                      <a:r>
                        <a:rPr lang="en-US" sz="1600" b="0" i="0" u="none" strike="noStrike">
                          <a:solidFill>
                            <a:srgbClr val="000000"/>
                          </a:solidFill>
                          <a:effectLst/>
                          <a:latin typeface="Times New Roman" panose="02020603050405020304" pitchFamily="18" charset="0"/>
                        </a:rPr>
                        <a:t>            1,924.03 </a:t>
                      </a:r>
                    </a:p>
                  </a:txBody>
                  <a:tcPr marL="0" marR="0" marT="0" marB="0" anchor="ctr"/>
                </a:tc>
                <a:tc>
                  <a:txBody>
                    <a:bodyPr/>
                    <a:lstStyle/>
                    <a:p>
                      <a:pPr algn="ctr" fontAlgn="b"/>
                      <a:r>
                        <a:rPr lang="en-US" sz="1600" b="0" i="0" u="none" strike="noStrike" dirty="0">
                          <a:solidFill>
                            <a:srgbClr val="000000"/>
                          </a:solidFill>
                          <a:effectLst/>
                          <a:latin typeface="Times New Roman" panose="02020603050405020304" pitchFamily="18" charset="0"/>
                        </a:rPr>
                        <a:t>23,088.38</a:t>
                      </a:r>
                    </a:p>
                  </a:txBody>
                  <a:tcPr marL="0" marR="0" marT="0" marB="0" anchor="ctr"/>
                </a:tc>
              </a:tr>
              <a:tr h="540724">
                <a:tc>
                  <a:txBody>
                    <a:bodyPr/>
                    <a:lstStyle/>
                    <a:p>
                      <a:pPr algn="ctr" fontAlgn="b"/>
                      <a:r>
                        <a:rPr lang="en-US" sz="1600" b="0" i="0" u="none" strike="noStrike" dirty="0" smtClean="0">
                          <a:solidFill>
                            <a:srgbClr val="000000"/>
                          </a:solidFill>
                          <a:effectLst/>
                          <a:latin typeface="Times New Roman"/>
                        </a:rPr>
                        <a:t>20</a:t>
                      </a:r>
                      <a:endParaRPr lang="en-US" sz="1600" b="0" i="0" u="none" strike="noStrike" dirty="0">
                        <a:solidFill>
                          <a:srgbClr val="000000"/>
                        </a:solidFill>
                        <a:effectLst/>
                        <a:latin typeface="Times New Roman"/>
                      </a:endParaRPr>
                    </a:p>
                  </a:txBody>
                  <a:tcPr marL="9525" marR="9525" marT="9525" marB="0" anchor="ctr"/>
                </a:tc>
                <a:tc>
                  <a:txBody>
                    <a:bodyPr/>
                    <a:lstStyle/>
                    <a:p>
                      <a:pPr algn="ctr" fontAlgn="ctr"/>
                      <a:r>
                        <a:rPr lang="en-US" sz="1600" b="0" i="0" u="none" strike="noStrike" dirty="0" err="1">
                          <a:solidFill>
                            <a:srgbClr val="000000"/>
                          </a:solidFill>
                          <a:effectLst/>
                          <a:latin typeface="Times New Roman" panose="02020603050405020304" pitchFamily="18" charset="0"/>
                        </a:rPr>
                        <a:t>Env</a:t>
                      </a:r>
                      <a:r>
                        <a:rPr lang="en-US" sz="1600" b="0" i="0" u="none" strike="noStrike" dirty="0">
                          <a:solidFill>
                            <a:srgbClr val="000000"/>
                          </a:solidFill>
                          <a:effectLst/>
                          <a:latin typeface="Times New Roman" panose="02020603050405020304" pitchFamily="18" charset="0"/>
                        </a:rPr>
                        <a:t>. Health </a:t>
                      </a:r>
                      <a:r>
                        <a:rPr lang="en-US" sz="1600" b="0" i="0" u="none" strike="noStrike" dirty="0" err="1">
                          <a:solidFill>
                            <a:srgbClr val="000000"/>
                          </a:solidFill>
                          <a:effectLst/>
                          <a:latin typeface="Times New Roman" panose="02020603050405020304" pitchFamily="18" charset="0"/>
                        </a:rPr>
                        <a:t>Asst</a:t>
                      </a:r>
                      <a:endParaRPr lang="en-US" sz="1600" b="0" i="0" u="none" strike="noStrike" dirty="0">
                        <a:solidFill>
                          <a:srgbClr val="000000"/>
                        </a:solidFill>
                        <a:effectLst/>
                        <a:latin typeface="Times New Roman" panose="02020603050405020304" pitchFamily="18" charset="0"/>
                      </a:endParaRPr>
                    </a:p>
                  </a:txBody>
                  <a:tcPr marL="0" marR="0" marT="0" marB="0" anchor="ctr"/>
                </a:tc>
                <a:tc>
                  <a:txBody>
                    <a:bodyPr/>
                    <a:lstStyle/>
                    <a:p>
                      <a:pPr algn="ctr" fontAlgn="ctr"/>
                      <a:r>
                        <a:rPr lang="en-US" sz="1600" b="0" i="0" u="none" strike="noStrike">
                          <a:solidFill>
                            <a:srgbClr val="000000"/>
                          </a:solidFill>
                          <a:effectLst/>
                          <a:latin typeface="Times New Roman" panose="02020603050405020304" pitchFamily="18" charset="0"/>
                        </a:rPr>
                        <a:t>3</a:t>
                      </a:r>
                    </a:p>
                  </a:txBody>
                  <a:tcPr marL="0" marR="0" marT="0" marB="0" anchor="ctr"/>
                </a:tc>
                <a:tc>
                  <a:txBody>
                    <a:bodyPr/>
                    <a:lstStyle/>
                    <a:p>
                      <a:pPr algn="ctr" fontAlgn="ctr"/>
                      <a:r>
                        <a:rPr lang="en-US" sz="1600" b="0" i="0" u="none" strike="noStrike">
                          <a:solidFill>
                            <a:srgbClr val="000000"/>
                          </a:solidFill>
                          <a:effectLst/>
                          <a:latin typeface="Times New Roman" panose="02020603050405020304" pitchFamily="18" charset="0"/>
                        </a:rPr>
                        <a:t>11</a:t>
                      </a:r>
                    </a:p>
                  </a:txBody>
                  <a:tcPr marL="0" marR="0" marT="0" marB="0" anchor="ctr"/>
                </a:tc>
                <a:tc>
                  <a:txBody>
                    <a:bodyPr/>
                    <a:lstStyle/>
                    <a:p>
                      <a:pPr algn="ctr" fontAlgn="ctr"/>
                      <a:r>
                        <a:rPr lang="en-US" sz="1600" b="0" i="0" u="none" strike="noStrike">
                          <a:solidFill>
                            <a:srgbClr val="000000"/>
                          </a:solidFill>
                          <a:effectLst/>
                          <a:latin typeface="Times New Roman" panose="02020603050405020304" pitchFamily="18" charset="0"/>
                        </a:rPr>
                        <a:t>3</a:t>
                      </a:r>
                    </a:p>
                  </a:txBody>
                  <a:tcPr marL="0" marR="0" marT="0" marB="0" anchor="ctr"/>
                </a:tc>
                <a:tc>
                  <a:txBody>
                    <a:bodyPr/>
                    <a:lstStyle/>
                    <a:p>
                      <a:pPr algn="ctr" fontAlgn="ctr"/>
                      <a:r>
                        <a:rPr lang="en-US" sz="1600" b="0" i="0" u="none" strike="noStrike" dirty="0">
                          <a:solidFill>
                            <a:srgbClr val="000000"/>
                          </a:solidFill>
                          <a:effectLst/>
                          <a:latin typeface="Times New Roman" panose="02020603050405020304" pitchFamily="18" charset="0"/>
                        </a:rPr>
                        <a:t>            2,935.11 </a:t>
                      </a:r>
                    </a:p>
                  </a:txBody>
                  <a:tcPr marL="0" marR="0" marT="0" marB="0" anchor="ctr"/>
                </a:tc>
                <a:tc>
                  <a:txBody>
                    <a:bodyPr/>
                    <a:lstStyle/>
                    <a:p>
                      <a:pPr algn="ctr" fontAlgn="b"/>
                      <a:r>
                        <a:rPr lang="en-US" sz="1600" b="0" i="0" u="none" strike="noStrike" dirty="0">
                          <a:solidFill>
                            <a:srgbClr val="000000"/>
                          </a:solidFill>
                          <a:effectLst/>
                          <a:latin typeface="Times New Roman" panose="02020603050405020304" pitchFamily="18" charset="0"/>
                        </a:rPr>
                        <a:t>35,221.32</a:t>
                      </a:r>
                    </a:p>
                  </a:txBody>
                  <a:tcPr marL="0" marR="0" marT="0" marB="0" anchor="ctr"/>
                </a:tc>
              </a:tr>
              <a:tr h="603039">
                <a:tc>
                  <a:txBody>
                    <a:bodyPr/>
                    <a:lstStyle/>
                    <a:p>
                      <a:pPr algn="ctr" fontAlgn="b"/>
                      <a:r>
                        <a:rPr lang="en-US" sz="1600" b="0" i="0" u="none" strike="noStrike" dirty="0" smtClean="0">
                          <a:solidFill>
                            <a:srgbClr val="000000"/>
                          </a:solidFill>
                          <a:effectLst/>
                          <a:latin typeface="Times New Roman"/>
                        </a:rPr>
                        <a:t>21</a:t>
                      </a:r>
                      <a:endParaRPr lang="en-US" sz="1600" b="0" i="0" u="none" strike="noStrike" dirty="0">
                        <a:solidFill>
                          <a:srgbClr val="000000"/>
                        </a:solidFill>
                        <a:effectLst/>
                        <a:latin typeface="Times New Roman"/>
                      </a:endParaRPr>
                    </a:p>
                  </a:txBody>
                  <a:tcPr marL="9525" marR="9525" marT="9525" marB="0" anchor="ctr"/>
                </a:tc>
                <a:tc>
                  <a:txBody>
                    <a:bodyPr/>
                    <a:lstStyle/>
                    <a:p>
                      <a:pPr algn="ctr" fontAlgn="ctr"/>
                      <a:r>
                        <a:rPr lang="en-US" sz="1600" b="0" i="0" u="none" strike="noStrike">
                          <a:solidFill>
                            <a:srgbClr val="000000"/>
                          </a:solidFill>
                          <a:effectLst/>
                          <a:latin typeface="Times New Roman" panose="02020603050405020304" pitchFamily="18" charset="0"/>
                        </a:rPr>
                        <a:t>Head Refuse Labourer</a:t>
                      </a:r>
                    </a:p>
                  </a:txBody>
                  <a:tcPr marL="0" marR="0" marT="0" marB="0" anchor="ctr"/>
                </a:tc>
                <a:tc>
                  <a:txBody>
                    <a:bodyPr/>
                    <a:lstStyle/>
                    <a:p>
                      <a:pPr algn="ctr" fontAlgn="ctr"/>
                      <a:r>
                        <a:rPr lang="en-US" sz="1600" b="0" i="0" u="none" strike="noStrike">
                          <a:solidFill>
                            <a:srgbClr val="000000"/>
                          </a:solidFill>
                          <a:effectLst/>
                          <a:latin typeface="Times New Roman" panose="02020603050405020304" pitchFamily="18" charset="0"/>
                        </a:rPr>
                        <a:t>1</a:t>
                      </a:r>
                    </a:p>
                  </a:txBody>
                  <a:tcPr marL="0" marR="0" marT="0" marB="0" anchor="ctr"/>
                </a:tc>
                <a:tc>
                  <a:txBody>
                    <a:bodyPr/>
                    <a:lstStyle/>
                    <a:p>
                      <a:pPr algn="ctr" fontAlgn="ctr"/>
                      <a:r>
                        <a:rPr lang="en-US" sz="1600" b="0" i="0" u="none" strike="noStrike">
                          <a:solidFill>
                            <a:srgbClr val="000000"/>
                          </a:solidFill>
                          <a:effectLst/>
                          <a:latin typeface="Times New Roman" panose="02020603050405020304" pitchFamily="18" charset="0"/>
                        </a:rPr>
                        <a:t>8</a:t>
                      </a:r>
                    </a:p>
                  </a:txBody>
                  <a:tcPr marL="0" marR="0" marT="0" marB="0" anchor="ctr"/>
                </a:tc>
                <a:tc>
                  <a:txBody>
                    <a:bodyPr/>
                    <a:lstStyle/>
                    <a:p>
                      <a:pPr algn="ctr" fontAlgn="ctr"/>
                      <a:r>
                        <a:rPr lang="en-US" sz="1600" b="0" i="0" u="none" strike="noStrike">
                          <a:solidFill>
                            <a:srgbClr val="000000"/>
                          </a:solidFill>
                          <a:effectLst/>
                          <a:latin typeface="Times New Roman" panose="02020603050405020304" pitchFamily="18" charset="0"/>
                        </a:rPr>
                        <a:t>10</a:t>
                      </a:r>
                    </a:p>
                  </a:txBody>
                  <a:tcPr marL="0" marR="0" marT="0" marB="0" anchor="ctr"/>
                </a:tc>
                <a:tc>
                  <a:txBody>
                    <a:bodyPr/>
                    <a:lstStyle/>
                    <a:p>
                      <a:pPr algn="ctr" fontAlgn="ctr"/>
                      <a:r>
                        <a:rPr lang="en-US" sz="1600" b="0" i="0" u="none" strike="noStrike" dirty="0">
                          <a:solidFill>
                            <a:srgbClr val="000000"/>
                          </a:solidFill>
                          <a:effectLst/>
                          <a:latin typeface="Times New Roman" panose="02020603050405020304" pitchFamily="18" charset="0"/>
                        </a:rPr>
                        <a:t>               772.70 </a:t>
                      </a:r>
                    </a:p>
                  </a:txBody>
                  <a:tcPr marL="0" marR="0" marT="0" marB="0" anchor="ctr"/>
                </a:tc>
                <a:tc>
                  <a:txBody>
                    <a:bodyPr/>
                    <a:lstStyle/>
                    <a:p>
                      <a:pPr algn="ctr" fontAlgn="b"/>
                      <a:r>
                        <a:rPr lang="en-US" sz="1600" b="0" i="0" u="none" strike="noStrike" dirty="0">
                          <a:solidFill>
                            <a:srgbClr val="000000"/>
                          </a:solidFill>
                          <a:effectLst/>
                          <a:latin typeface="Times New Roman" panose="02020603050405020304" pitchFamily="18" charset="0"/>
                        </a:rPr>
                        <a:t>9,272.38</a:t>
                      </a:r>
                    </a:p>
                  </a:txBody>
                  <a:tcPr marL="0" marR="0" marT="0" marB="0" anchor="ctr"/>
                </a:tc>
              </a:tr>
              <a:tr h="603039">
                <a:tc>
                  <a:txBody>
                    <a:bodyPr/>
                    <a:lstStyle/>
                    <a:p>
                      <a:pPr algn="ctr" fontAlgn="b"/>
                      <a:r>
                        <a:rPr lang="en-US" sz="1600" b="0" i="0" u="none" strike="noStrike" dirty="0" smtClean="0">
                          <a:solidFill>
                            <a:srgbClr val="000000"/>
                          </a:solidFill>
                          <a:effectLst/>
                          <a:latin typeface="Times New Roman"/>
                        </a:rPr>
                        <a:t>22</a:t>
                      </a:r>
                      <a:endParaRPr lang="en-US" sz="1600" b="0" i="0" u="none" strike="noStrike" dirty="0">
                        <a:solidFill>
                          <a:srgbClr val="000000"/>
                        </a:solidFill>
                        <a:effectLst/>
                        <a:latin typeface="Times New Roman"/>
                      </a:endParaRPr>
                    </a:p>
                  </a:txBody>
                  <a:tcPr marL="9525" marR="9525" marT="9525" marB="0" anchor="ctr"/>
                </a:tc>
                <a:tc>
                  <a:txBody>
                    <a:bodyPr/>
                    <a:lstStyle/>
                    <a:p>
                      <a:pPr algn="ctr" fontAlgn="ctr"/>
                      <a:r>
                        <a:rPr lang="en-US" sz="1600" b="0" i="0" u="none" strike="noStrike">
                          <a:solidFill>
                            <a:srgbClr val="000000"/>
                          </a:solidFill>
                          <a:effectLst/>
                          <a:latin typeface="Times New Roman" panose="02020603050405020304" pitchFamily="18" charset="0"/>
                        </a:rPr>
                        <a:t>Head Refuse Labourer</a:t>
                      </a:r>
                    </a:p>
                  </a:txBody>
                  <a:tcPr marL="0" marR="0" marT="0" marB="0" anchor="ctr"/>
                </a:tc>
                <a:tc>
                  <a:txBody>
                    <a:bodyPr/>
                    <a:lstStyle/>
                    <a:p>
                      <a:pPr algn="ctr" fontAlgn="ctr"/>
                      <a:r>
                        <a:rPr lang="en-US" sz="1600" b="0" i="0" u="none" strike="noStrike">
                          <a:solidFill>
                            <a:srgbClr val="000000"/>
                          </a:solidFill>
                          <a:effectLst/>
                          <a:latin typeface="Times New Roman" panose="02020603050405020304" pitchFamily="18" charset="0"/>
                        </a:rPr>
                        <a:t>1</a:t>
                      </a:r>
                    </a:p>
                  </a:txBody>
                  <a:tcPr marL="0" marR="0" marT="0" marB="0" anchor="ctr"/>
                </a:tc>
                <a:tc>
                  <a:txBody>
                    <a:bodyPr/>
                    <a:lstStyle/>
                    <a:p>
                      <a:pPr algn="ctr" fontAlgn="ctr"/>
                      <a:r>
                        <a:rPr lang="en-US" sz="1600" b="0" i="0" u="none" strike="noStrike">
                          <a:solidFill>
                            <a:srgbClr val="000000"/>
                          </a:solidFill>
                          <a:effectLst/>
                          <a:latin typeface="Times New Roman" panose="02020603050405020304" pitchFamily="18" charset="0"/>
                        </a:rPr>
                        <a:t>8</a:t>
                      </a:r>
                    </a:p>
                  </a:txBody>
                  <a:tcPr marL="0" marR="0" marT="0" marB="0" anchor="ctr"/>
                </a:tc>
                <a:tc>
                  <a:txBody>
                    <a:bodyPr/>
                    <a:lstStyle/>
                    <a:p>
                      <a:pPr algn="ctr" fontAlgn="ctr"/>
                      <a:r>
                        <a:rPr lang="en-US" sz="1600" b="0" i="0" u="none" strike="noStrike">
                          <a:solidFill>
                            <a:srgbClr val="000000"/>
                          </a:solidFill>
                          <a:effectLst/>
                          <a:latin typeface="Times New Roman" panose="02020603050405020304" pitchFamily="18" charset="0"/>
                        </a:rPr>
                        <a:t>7</a:t>
                      </a:r>
                    </a:p>
                  </a:txBody>
                  <a:tcPr marL="0" marR="0" marT="0" marB="0" anchor="ctr"/>
                </a:tc>
                <a:tc>
                  <a:txBody>
                    <a:bodyPr/>
                    <a:lstStyle/>
                    <a:p>
                      <a:pPr algn="ctr" fontAlgn="ctr"/>
                      <a:r>
                        <a:rPr lang="en-US" sz="1600" b="0" i="0" u="none" strike="noStrike" dirty="0">
                          <a:solidFill>
                            <a:srgbClr val="000000"/>
                          </a:solidFill>
                          <a:effectLst/>
                          <a:latin typeface="Times New Roman" panose="02020603050405020304" pitchFamily="18" charset="0"/>
                        </a:rPr>
                        <a:t>               652.83 </a:t>
                      </a:r>
                    </a:p>
                  </a:txBody>
                  <a:tcPr marL="0" marR="0" marT="0" marB="0" anchor="ctr"/>
                </a:tc>
                <a:tc>
                  <a:txBody>
                    <a:bodyPr/>
                    <a:lstStyle/>
                    <a:p>
                      <a:pPr algn="ctr" fontAlgn="b"/>
                      <a:r>
                        <a:rPr lang="en-US" sz="1600" b="0" i="0" u="none" strike="noStrike" dirty="0">
                          <a:solidFill>
                            <a:srgbClr val="000000"/>
                          </a:solidFill>
                          <a:effectLst/>
                          <a:latin typeface="Times New Roman" panose="02020603050405020304" pitchFamily="18" charset="0"/>
                        </a:rPr>
                        <a:t>7,833.97</a:t>
                      </a:r>
                    </a:p>
                  </a:txBody>
                  <a:tcPr marL="0" marR="0" marT="0" marB="0" anchor="ctr"/>
                </a:tc>
              </a:tr>
            </a:tbl>
          </a:graphicData>
        </a:graphic>
      </p:graphicFrame>
      <p:sp>
        <p:nvSpPr>
          <p:cNvPr id="3" name="Slide Number Placeholder 2"/>
          <p:cNvSpPr>
            <a:spLocks noGrp="1"/>
          </p:cNvSpPr>
          <p:nvPr>
            <p:ph type="sldNum" sz="quarter" idx="12"/>
          </p:nvPr>
        </p:nvSpPr>
        <p:spPr/>
        <p:txBody>
          <a:bodyPr/>
          <a:lstStyle/>
          <a:p>
            <a:fld id="{571CD3C2-A472-4BA3-88D7-833F7D0C5725}" type="slidenum">
              <a:rPr lang="en-US" smtClean="0"/>
              <a:t>61</a:t>
            </a:fld>
            <a:endParaRPr lang="en-US"/>
          </a:p>
        </p:txBody>
      </p:sp>
    </p:spTree>
    <p:extLst>
      <p:ext uri="{BB962C8B-B14F-4D97-AF65-F5344CB8AC3E}">
        <p14:creationId xmlns:p14="http://schemas.microsoft.com/office/powerpoint/2010/main" val="2102813856"/>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839200" cy="457200"/>
          </a:xfrm>
        </p:spPr>
        <p:txBody>
          <a:bodyPr>
            <a:noAutofit/>
          </a:bodyPr>
          <a:lstStyle/>
          <a:p>
            <a:r>
              <a:rPr lang="en-US" sz="2000" b="1" dirty="0" smtClean="0">
                <a:solidFill>
                  <a:srgbClr val="C00000"/>
                </a:solidFill>
                <a:effectLst>
                  <a:outerShdw blurRad="38100" dist="38100" dir="2700000" algn="tl">
                    <a:srgbClr val="000000">
                      <a:alpha val="43137"/>
                    </a:srgbClr>
                  </a:outerShdw>
                </a:effectLst>
              </a:rPr>
              <a:t>NOMINAL ROLL BY GRADE-SOCIAL WELFARE AND COMMUNITY DEVELOPMENT</a:t>
            </a:r>
            <a:endParaRPr lang="en-US" sz="2000" b="1" dirty="0">
              <a:solidFill>
                <a:srgbClr val="C00000"/>
              </a:solidFill>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106899299"/>
              </p:ext>
            </p:extLst>
          </p:nvPr>
        </p:nvGraphicFramePr>
        <p:xfrm>
          <a:off x="76201" y="693506"/>
          <a:ext cx="8991598" cy="6027968"/>
        </p:xfrm>
        <a:graphic>
          <a:graphicData uri="http://schemas.openxmlformats.org/drawingml/2006/table">
            <a:tbl>
              <a:tblPr firstRow="1" bandRow="1">
                <a:tableStyleId>{5940675A-B579-460E-94D1-54222C63F5DA}</a:tableStyleId>
              </a:tblPr>
              <a:tblGrid>
                <a:gridCol w="697727"/>
                <a:gridCol w="2571945"/>
                <a:gridCol w="1037188"/>
                <a:gridCol w="897079"/>
                <a:gridCol w="598052"/>
                <a:gridCol w="1691008"/>
                <a:gridCol w="1498599"/>
              </a:tblGrid>
              <a:tr h="614725">
                <a:tc>
                  <a:txBody>
                    <a:bodyPr/>
                    <a:lstStyle/>
                    <a:p>
                      <a:pPr algn="ctr" fontAlgn="b"/>
                      <a:r>
                        <a:rPr lang="en-US" sz="1800" b="1" u="none" strike="noStrike" dirty="0">
                          <a:effectLst>
                            <a:outerShdw blurRad="38100" dist="38100" dir="2700000" algn="tl">
                              <a:srgbClr val="000000">
                                <a:alpha val="43137"/>
                              </a:srgbClr>
                            </a:outerShdw>
                          </a:effectLst>
                        </a:rPr>
                        <a:t>S/N</a:t>
                      </a:r>
                      <a:endParaRPr lang="en-US" sz="1800" b="1" i="0" u="none" strike="noStrike" dirty="0">
                        <a:solidFill>
                          <a:srgbClr val="000000"/>
                        </a:solidFill>
                        <a:effectLst>
                          <a:outerShdw blurRad="38100" dist="38100" dir="2700000" algn="tl">
                            <a:srgbClr val="000000">
                              <a:alpha val="43137"/>
                            </a:srgbClr>
                          </a:outerShdw>
                        </a:effectLst>
                        <a:latin typeface="Times New Roman"/>
                      </a:endParaRPr>
                    </a:p>
                  </a:txBody>
                  <a:tcPr marL="9525" marR="9525" marT="9525" marB="0" anchor="ctr"/>
                </a:tc>
                <a:tc>
                  <a:txBody>
                    <a:bodyPr/>
                    <a:lstStyle/>
                    <a:p>
                      <a:pPr algn="ctr" fontAlgn="b"/>
                      <a:r>
                        <a:rPr lang="en-US" sz="1800" b="1" u="none" strike="noStrike" dirty="0" smtClean="0">
                          <a:effectLst>
                            <a:outerShdw blurRad="38100" dist="38100" dir="2700000" algn="tl">
                              <a:srgbClr val="000000">
                                <a:alpha val="43137"/>
                              </a:srgbClr>
                            </a:outerShdw>
                          </a:effectLst>
                        </a:rPr>
                        <a:t>POSITION</a:t>
                      </a:r>
                      <a:endParaRPr lang="en-US" sz="1800" b="1" i="0" u="none" strike="noStrike" dirty="0">
                        <a:solidFill>
                          <a:srgbClr val="000000"/>
                        </a:solidFill>
                        <a:effectLst>
                          <a:outerShdw blurRad="38100" dist="38100" dir="2700000" algn="tl">
                            <a:srgbClr val="000000">
                              <a:alpha val="43137"/>
                            </a:srgbClr>
                          </a:outerShdw>
                        </a:effectLst>
                        <a:latin typeface="Times New Roman"/>
                      </a:endParaRPr>
                    </a:p>
                  </a:txBody>
                  <a:tcPr marL="9525" marR="9525" marT="9525" marB="0" anchor="ctr"/>
                </a:tc>
                <a:tc>
                  <a:txBody>
                    <a:bodyPr/>
                    <a:lstStyle/>
                    <a:p>
                      <a:pPr algn="ctr" fontAlgn="b"/>
                      <a:r>
                        <a:rPr lang="en-US" sz="1800" b="1" u="none" strike="noStrike" dirty="0" smtClean="0">
                          <a:effectLst>
                            <a:outerShdw blurRad="38100" dist="38100" dir="2700000" algn="tl">
                              <a:srgbClr val="000000">
                                <a:alpha val="43137"/>
                              </a:srgbClr>
                            </a:outerShdw>
                          </a:effectLst>
                        </a:rPr>
                        <a:t>NO</a:t>
                      </a:r>
                      <a:r>
                        <a:rPr lang="en-US" sz="1800" b="1" u="none" strike="noStrike" baseline="0" dirty="0" smtClean="0">
                          <a:effectLst>
                            <a:outerShdw blurRad="38100" dist="38100" dir="2700000" algn="tl">
                              <a:srgbClr val="000000">
                                <a:alpha val="43137"/>
                              </a:srgbClr>
                            </a:outerShdw>
                          </a:effectLst>
                        </a:rPr>
                        <a:t> AT POST</a:t>
                      </a:r>
                      <a:endParaRPr lang="en-US" sz="1800" b="1" i="0" u="none" strike="noStrike" dirty="0">
                        <a:solidFill>
                          <a:srgbClr val="000000"/>
                        </a:solidFill>
                        <a:effectLst>
                          <a:outerShdw blurRad="38100" dist="38100" dir="2700000" algn="tl">
                            <a:srgbClr val="000000">
                              <a:alpha val="43137"/>
                            </a:srgbClr>
                          </a:outerShdw>
                        </a:effectLst>
                        <a:latin typeface="Times New Roman"/>
                      </a:endParaRPr>
                    </a:p>
                  </a:txBody>
                  <a:tcPr marL="9525" marR="9525" marT="9525" marB="0" anchor="ctr"/>
                </a:tc>
                <a:tc>
                  <a:txBody>
                    <a:bodyPr/>
                    <a:lstStyle/>
                    <a:p>
                      <a:pPr algn="ctr" fontAlgn="b"/>
                      <a:r>
                        <a:rPr lang="en-US" sz="1800" b="1" u="none" strike="noStrike" dirty="0" smtClean="0">
                          <a:effectLst>
                            <a:outerShdw blurRad="38100" dist="38100" dir="2700000" algn="tl">
                              <a:srgbClr val="000000">
                                <a:alpha val="43137"/>
                              </a:srgbClr>
                            </a:outerShdw>
                          </a:effectLst>
                        </a:rPr>
                        <a:t> </a:t>
                      </a:r>
                      <a:r>
                        <a:rPr lang="en-US" sz="1800" b="1" u="none" strike="noStrike" dirty="0">
                          <a:effectLst>
                            <a:outerShdw blurRad="38100" dist="38100" dir="2700000" algn="tl">
                              <a:srgbClr val="000000">
                                <a:alpha val="43137"/>
                              </a:srgbClr>
                            </a:outerShdw>
                          </a:effectLst>
                        </a:rPr>
                        <a:t>GRADE </a:t>
                      </a:r>
                      <a:endParaRPr lang="en-US" sz="1800" b="1" i="0" u="none" strike="noStrike" dirty="0">
                        <a:solidFill>
                          <a:srgbClr val="000000"/>
                        </a:solidFill>
                        <a:effectLst>
                          <a:outerShdw blurRad="38100" dist="38100" dir="2700000" algn="tl">
                            <a:srgbClr val="000000">
                              <a:alpha val="43137"/>
                            </a:srgbClr>
                          </a:outerShdw>
                        </a:effectLst>
                        <a:latin typeface="Times New Roman"/>
                      </a:endParaRPr>
                    </a:p>
                  </a:txBody>
                  <a:tcPr marL="9525" marR="9525" marT="9525" marB="0" anchor="ctr"/>
                </a:tc>
                <a:tc>
                  <a:txBody>
                    <a:bodyPr/>
                    <a:lstStyle/>
                    <a:p>
                      <a:pPr algn="ctr" fontAlgn="b"/>
                      <a:r>
                        <a:rPr lang="en-US" sz="1800" b="1" u="none" strike="noStrike" dirty="0">
                          <a:effectLst>
                            <a:outerShdw blurRad="38100" dist="38100" dir="2700000" algn="tl">
                              <a:srgbClr val="000000">
                                <a:alpha val="43137"/>
                              </a:srgbClr>
                            </a:outerShdw>
                          </a:effectLst>
                        </a:rPr>
                        <a:t> </a:t>
                      </a:r>
                      <a:r>
                        <a:rPr lang="en-US" sz="1800" b="1" u="none" strike="noStrike" dirty="0" smtClean="0">
                          <a:effectLst>
                            <a:outerShdw blurRad="38100" dist="38100" dir="2700000" algn="tl">
                              <a:srgbClr val="000000">
                                <a:alpha val="43137"/>
                              </a:srgbClr>
                            </a:outerShdw>
                          </a:effectLst>
                        </a:rPr>
                        <a:t>STEP</a:t>
                      </a:r>
                      <a:endParaRPr lang="en-US" sz="1800" b="1" i="0" u="none" strike="noStrike" dirty="0">
                        <a:solidFill>
                          <a:srgbClr val="000000"/>
                        </a:solidFill>
                        <a:effectLst>
                          <a:outerShdw blurRad="38100" dist="38100" dir="2700000" algn="tl">
                            <a:srgbClr val="000000">
                              <a:alpha val="43137"/>
                            </a:srgbClr>
                          </a:outerShdw>
                        </a:effectLst>
                        <a:latin typeface="Times New Roman"/>
                      </a:endParaRPr>
                    </a:p>
                  </a:txBody>
                  <a:tcPr marL="9525" marR="9525" marT="9525" marB="0" anchor="ctr"/>
                </a:tc>
                <a:tc>
                  <a:txBody>
                    <a:bodyPr/>
                    <a:lstStyle/>
                    <a:p>
                      <a:pPr algn="ctr" fontAlgn="b"/>
                      <a:r>
                        <a:rPr lang="en-US" sz="1800" b="1" u="none" strike="noStrike" dirty="0" smtClean="0">
                          <a:effectLst>
                            <a:outerShdw blurRad="38100" dist="38100" dir="2700000" algn="tl">
                              <a:srgbClr val="000000">
                                <a:alpha val="43137"/>
                              </a:srgbClr>
                            </a:outerShdw>
                          </a:effectLst>
                        </a:rPr>
                        <a:t>MONTHLY SALARY</a:t>
                      </a:r>
                      <a:endParaRPr lang="en-US" sz="1800" b="1" i="0" u="none" strike="noStrike" dirty="0">
                        <a:solidFill>
                          <a:srgbClr val="000000"/>
                        </a:solidFill>
                        <a:effectLst>
                          <a:outerShdw blurRad="38100" dist="38100" dir="2700000" algn="tl">
                            <a:srgbClr val="000000">
                              <a:alpha val="43137"/>
                            </a:srgbClr>
                          </a:outerShdw>
                        </a:effectLst>
                        <a:latin typeface="Times New Roman"/>
                      </a:endParaRPr>
                    </a:p>
                  </a:txBody>
                  <a:tcPr marL="9525" marR="9525" marT="9525" marB="0" anchor="ctr"/>
                </a:tc>
                <a:tc>
                  <a:txBody>
                    <a:bodyPr/>
                    <a:lstStyle/>
                    <a:p>
                      <a:pPr algn="ctr" fontAlgn="b"/>
                      <a:r>
                        <a:rPr lang="en-US" sz="1800" b="1" u="none" strike="noStrike" dirty="0" smtClean="0">
                          <a:effectLst>
                            <a:outerShdw blurRad="38100" dist="38100" dir="2700000" algn="tl">
                              <a:srgbClr val="000000">
                                <a:alpha val="43137"/>
                              </a:srgbClr>
                            </a:outerShdw>
                          </a:effectLst>
                        </a:rPr>
                        <a:t>PROVISION</a:t>
                      </a:r>
                      <a:r>
                        <a:rPr lang="en-US" sz="1800" b="1" u="none" strike="noStrike" baseline="0" dirty="0" smtClean="0">
                          <a:effectLst>
                            <a:outerShdw blurRad="38100" dist="38100" dir="2700000" algn="tl">
                              <a:srgbClr val="000000">
                                <a:alpha val="43137"/>
                              </a:srgbClr>
                            </a:outerShdw>
                          </a:effectLst>
                        </a:rPr>
                        <a:t> FOR 2019</a:t>
                      </a:r>
                      <a:endParaRPr lang="en-US" sz="1800" b="1" i="0" u="none" strike="noStrike" dirty="0">
                        <a:solidFill>
                          <a:srgbClr val="000000"/>
                        </a:solidFill>
                        <a:effectLst>
                          <a:outerShdw blurRad="38100" dist="38100" dir="2700000" algn="tl">
                            <a:srgbClr val="000000">
                              <a:alpha val="43137"/>
                            </a:srgbClr>
                          </a:outerShdw>
                        </a:effectLst>
                        <a:latin typeface="Times New Roman"/>
                      </a:endParaRPr>
                    </a:p>
                  </a:txBody>
                  <a:tcPr marL="9525" marR="9525" marT="9525" marB="0" anchor="ctr"/>
                </a:tc>
              </a:tr>
              <a:tr h="405031">
                <a:tc>
                  <a:txBody>
                    <a:bodyPr/>
                    <a:lstStyle/>
                    <a:p>
                      <a:pPr algn="ctr" fontAlgn="b"/>
                      <a:r>
                        <a:rPr lang="en-US" sz="1800" u="none" strike="noStrike" dirty="0">
                          <a:effectLst/>
                        </a:rPr>
                        <a:t>1</a:t>
                      </a:r>
                      <a:endParaRPr lang="en-US" sz="1800" b="0" i="0" u="none" strike="noStrike" dirty="0">
                        <a:solidFill>
                          <a:srgbClr val="000000"/>
                        </a:solidFill>
                        <a:effectLst/>
                        <a:latin typeface="+mj-lt"/>
                      </a:endParaRPr>
                    </a:p>
                  </a:txBody>
                  <a:tcPr marL="9525" marR="9525" marT="9525" marB="0" anchor="ctr"/>
                </a:tc>
                <a:tc>
                  <a:txBody>
                    <a:bodyPr/>
                    <a:lstStyle/>
                    <a:p>
                      <a:pPr algn="ctr" fontAlgn="ctr"/>
                      <a:r>
                        <a:rPr lang="en-US" sz="1800" b="0" i="0" u="none" strike="noStrike" dirty="0">
                          <a:solidFill>
                            <a:srgbClr val="000000"/>
                          </a:solidFill>
                          <a:effectLst/>
                          <a:latin typeface="Times New Roman" panose="02020603050405020304" pitchFamily="18" charset="0"/>
                        </a:rPr>
                        <a:t>Deputy Director</a:t>
                      </a:r>
                    </a:p>
                  </a:txBody>
                  <a:tcPr marL="0" marR="0" marT="0" marB="0" anchor="ctr"/>
                </a:tc>
                <a:tc>
                  <a:txBody>
                    <a:bodyPr/>
                    <a:lstStyle/>
                    <a:p>
                      <a:pPr algn="ctr" fontAlgn="ctr"/>
                      <a:r>
                        <a:rPr lang="en-US" sz="1800" b="0" i="0" u="none" strike="noStrike" dirty="0">
                          <a:solidFill>
                            <a:srgbClr val="000000"/>
                          </a:solidFill>
                          <a:effectLst/>
                          <a:latin typeface="Times New Roman" panose="02020603050405020304" pitchFamily="18" charset="0"/>
                        </a:rPr>
                        <a:t>1</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21</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5</a:t>
                      </a:r>
                    </a:p>
                  </a:txBody>
                  <a:tcPr marL="0" marR="0" marT="0" marB="0" anchor="ctr"/>
                </a:tc>
                <a:tc>
                  <a:txBody>
                    <a:bodyPr/>
                    <a:lstStyle/>
                    <a:p>
                      <a:pPr algn="ctr" fontAlgn="b"/>
                      <a:r>
                        <a:rPr lang="en-US" sz="1800" b="0" i="0" u="none" strike="noStrike">
                          <a:solidFill>
                            <a:srgbClr val="000000"/>
                          </a:solidFill>
                          <a:effectLst/>
                          <a:latin typeface="Times New Roman" panose="02020603050405020304" pitchFamily="18" charset="0"/>
                        </a:rPr>
                        <a:t>            3,349.14 </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40,189.64</a:t>
                      </a:r>
                    </a:p>
                  </a:txBody>
                  <a:tcPr marL="0" marR="0" marT="0" marB="0" anchor="ctr"/>
                </a:tc>
              </a:tr>
              <a:tr h="583245">
                <a:tc>
                  <a:txBody>
                    <a:bodyPr/>
                    <a:lstStyle/>
                    <a:p>
                      <a:pPr algn="ctr" fontAlgn="b"/>
                      <a:r>
                        <a:rPr lang="en-US" sz="1800" u="none" strike="noStrike">
                          <a:effectLst/>
                        </a:rPr>
                        <a:t>2</a:t>
                      </a:r>
                      <a:endParaRPr lang="en-US" sz="1800" b="0" i="0" u="none" strike="noStrike">
                        <a:solidFill>
                          <a:srgbClr val="000000"/>
                        </a:solidFill>
                        <a:effectLst/>
                        <a:latin typeface="+mj-lt"/>
                      </a:endParaRPr>
                    </a:p>
                  </a:txBody>
                  <a:tcPr marL="9525" marR="9525" marT="9525" marB="0" anchor="ctr"/>
                </a:tc>
                <a:tc>
                  <a:txBody>
                    <a:bodyPr/>
                    <a:lstStyle/>
                    <a:p>
                      <a:pPr algn="ctr" fontAlgn="ctr"/>
                      <a:r>
                        <a:rPr lang="en-US" sz="1800" b="0" i="0" u="none" strike="noStrike" dirty="0">
                          <a:solidFill>
                            <a:srgbClr val="000000"/>
                          </a:solidFill>
                          <a:effectLst/>
                          <a:latin typeface="Times New Roman" panose="02020603050405020304" pitchFamily="18" charset="0"/>
                        </a:rPr>
                        <a:t>Social Development Officer</a:t>
                      </a:r>
                    </a:p>
                  </a:txBody>
                  <a:tcPr marL="0" marR="0" marT="0" marB="0" anchor="ctr"/>
                </a:tc>
                <a:tc>
                  <a:txBody>
                    <a:bodyPr/>
                    <a:lstStyle/>
                    <a:p>
                      <a:pPr algn="ctr" fontAlgn="b"/>
                      <a:r>
                        <a:rPr lang="en-US" sz="1800" b="0" i="0" u="none" strike="noStrike" dirty="0">
                          <a:solidFill>
                            <a:srgbClr val="000000"/>
                          </a:solidFill>
                          <a:effectLst/>
                          <a:latin typeface="Times New Roman" panose="02020603050405020304" pitchFamily="18" charset="0"/>
                        </a:rPr>
                        <a:t>2</a:t>
                      </a:r>
                    </a:p>
                  </a:txBody>
                  <a:tcPr marL="0" marR="0" marT="0" marB="0" anchor="ctr"/>
                </a:tc>
                <a:tc>
                  <a:txBody>
                    <a:bodyPr/>
                    <a:lstStyle/>
                    <a:p>
                      <a:pPr algn="ctr" fontAlgn="b"/>
                      <a:r>
                        <a:rPr lang="en-US" sz="1800" b="0" i="0" u="none" strike="noStrike" dirty="0">
                          <a:solidFill>
                            <a:srgbClr val="000000"/>
                          </a:solidFill>
                          <a:effectLst/>
                          <a:latin typeface="Times New Roman" panose="02020603050405020304" pitchFamily="18" charset="0"/>
                        </a:rPr>
                        <a:t>18</a:t>
                      </a:r>
                    </a:p>
                  </a:txBody>
                  <a:tcPr marL="0" marR="0" marT="0" marB="0" anchor="ctr"/>
                </a:tc>
                <a:tc>
                  <a:txBody>
                    <a:bodyPr/>
                    <a:lstStyle/>
                    <a:p>
                      <a:pPr algn="ctr" fontAlgn="b"/>
                      <a:r>
                        <a:rPr lang="en-US" sz="1800" b="0" i="0" u="none" strike="noStrike" dirty="0">
                          <a:solidFill>
                            <a:srgbClr val="000000"/>
                          </a:solidFill>
                          <a:effectLst/>
                          <a:latin typeface="Times New Roman" panose="02020603050405020304" pitchFamily="18" charset="0"/>
                        </a:rPr>
                        <a:t>2</a:t>
                      </a:r>
                    </a:p>
                  </a:txBody>
                  <a:tcPr marL="0" marR="0" marT="0" marB="0" anchor="ctr"/>
                </a:tc>
                <a:tc>
                  <a:txBody>
                    <a:bodyPr/>
                    <a:lstStyle/>
                    <a:p>
                      <a:pPr algn="ctr" fontAlgn="b"/>
                      <a:r>
                        <a:rPr lang="en-US" sz="1800" b="0" i="0" u="none" strike="noStrike">
                          <a:solidFill>
                            <a:srgbClr val="000000"/>
                          </a:solidFill>
                          <a:effectLst/>
                          <a:latin typeface="Times New Roman" panose="02020603050405020304" pitchFamily="18" charset="0"/>
                        </a:rPr>
                        <a:t>            4,249.10 </a:t>
                      </a:r>
                    </a:p>
                  </a:txBody>
                  <a:tcPr marL="0" marR="0" marT="0" marB="0" anchor="ctr"/>
                </a:tc>
                <a:tc>
                  <a:txBody>
                    <a:bodyPr/>
                    <a:lstStyle/>
                    <a:p>
                      <a:pPr algn="ctr" fontAlgn="b"/>
                      <a:r>
                        <a:rPr lang="en-US" sz="1800" b="0" i="0" u="none" strike="noStrike">
                          <a:solidFill>
                            <a:srgbClr val="000000"/>
                          </a:solidFill>
                          <a:effectLst/>
                          <a:latin typeface="Times New Roman" panose="02020603050405020304" pitchFamily="18" charset="0"/>
                        </a:rPr>
                        <a:t>50,989.22</a:t>
                      </a:r>
                    </a:p>
                  </a:txBody>
                  <a:tcPr marL="0" marR="0" marT="0" marB="0" anchor="ctr"/>
                </a:tc>
              </a:tr>
              <a:tr h="583245">
                <a:tc>
                  <a:txBody>
                    <a:bodyPr/>
                    <a:lstStyle/>
                    <a:p>
                      <a:pPr algn="ctr" fontAlgn="b"/>
                      <a:r>
                        <a:rPr lang="en-US" sz="1800" u="none" strike="noStrike">
                          <a:effectLst/>
                        </a:rPr>
                        <a:t>3</a:t>
                      </a:r>
                      <a:endParaRPr lang="en-US" sz="1800" b="0" i="0" u="none" strike="noStrike">
                        <a:solidFill>
                          <a:srgbClr val="000000"/>
                        </a:solidFill>
                        <a:effectLst/>
                        <a:latin typeface="+mj-lt"/>
                      </a:endParaRPr>
                    </a:p>
                  </a:txBody>
                  <a:tcPr marL="9525" marR="9525" marT="9525" marB="0" anchor="ctr"/>
                </a:tc>
                <a:tc>
                  <a:txBody>
                    <a:bodyPr/>
                    <a:lstStyle/>
                    <a:p>
                      <a:pPr algn="ctr" fontAlgn="ctr"/>
                      <a:r>
                        <a:rPr lang="en-US" sz="1800" b="0" i="0" u="none" strike="noStrike" dirty="0">
                          <a:solidFill>
                            <a:srgbClr val="000000"/>
                          </a:solidFill>
                          <a:effectLst/>
                          <a:latin typeface="Times New Roman" panose="02020603050405020304" pitchFamily="18" charset="0"/>
                        </a:rPr>
                        <a:t> </a:t>
                      </a:r>
                      <a:r>
                        <a:rPr lang="en-US" sz="1800" b="0" i="0" u="none" strike="noStrike" dirty="0" err="1">
                          <a:solidFill>
                            <a:srgbClr val="000000"/>
                          </a:solidFill>
                          <a:effectLst/>
                          <a:latin typeface="Times New Roman" panose="02020603050405020304" pitchFamily="18" charset="0"/>
                        </a:rPr>
                        <a:t>Asst</a:t>
                      </a:r>
                      <a:r>
                        <a:rPr lang="en-US" sz="1800" b="0" i="0" u="none" strike="noStrike" dirty="0">
                          <a:solidFill>
                            <a:srgbClr val="000000"/>
                          </a:solidFill>
                          <a:effectLst/>
                          <a:latin typeface="Times New Roman" panose="02020603050405020304" pitchFamily="18" charset="0"/>
                        </a:rPr>
                        <a:t> Social Development Officer</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1</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16</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3</a:t>
                      </a:r>
                    </a:p>
                  </a:txBody>
                  <a:tcPr marL="0" marR="0" marT="0" marB="0" anchor="ctr"/>
                </a:tc>
                <a:tc>
                  <a:txBody>
                    <a:bodyPr/>
                    <a:lstStyle/>
                    <a:p>
                      <a:pPr algn="ctr" fontAlgn="b"/>
                      <a:r>
                        <a:rPr lang="en-US" sz="1800" b="0" i="0" u="none" strike="noStrike" dirty="0">
                          <a:solidFill>
                            <a:srgbClr val="000000"/>
                          </a:solidFill>
                          <a:effectLst/>
                          <a:latin typeface="Times New Roman" panose="02020603050405020304" pitchFamily="18" charset="0"/>
                        </a:rPr>
                        <a:t>            1,764.97 </a:t>
                      </a:r>
                    </a:p>
                  </a:txBody>
                  <a:tcPr marL="0" marR="0" marT="0" marB="0" anchor="ctr"/>
                </a:tc>
                <a:tc>
                  <a:txBody>
                    <a:bodyPr/>
                    <a:lstStyle/>
                    <a:p>
                      <a:pPr algn="ctr" fontAlgn="b"/>
                      <a:r>
                        <a:rPr lang="en-US" sz="1800" b="0" i="0" u="none" strike="noStrike">
                          <a:solidFill>
                            <a:srgbClr val="000000"/>
                          </a:solidFill>
                          <a:effectLst/>
                          <a:latin typeface="Times New Roman" panose="02020603050405020304" pitchFamily="18" charset="0"/>
                        </a:rPr>
                        <a:t>21,179.61</a:t>
                      </a:r>
                    </a:p>
                  </a:txBody>
                  <a:tcPr marL="0" marR="0" marT="0" marB="0" anchor="ctr"/>
                </a:tc>
              </a:tr>
              <a:tr h="583245">
                <a:tc>
                  <a:txBody>
                    <a:bodyPr/>
                    <a:lstStyle/>
                    <a:p>
                      <a:pPr algn="ctr" fontAlgn="b"/>
                      <a:r>
                        <a:rPr lang="en-US" sz="1800" u="none" strike="noStrike">
                          <a:effectLst/>
                        </a:rPr>
                        <a:t>4</a:t>
                      </a:r>
                      <a:endParaRPr lang="en-US" sz="1800" b="0" i="0" u="none" strike="noStrike">
                        <a:solidFill>
                          <a:srgbClr val="000000"/>
                        </a:solidFill>
                        <a:effectLst/>
                        <a:latin typeface="+mj-lt"/>
                      </a:endParaRP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Assistant Community Dev’t Officer</a:t>
                      </a:r>
                    </a:p>
                  </a:txBody>
                  <a:tcPr marL="0" marR="0" marT="0" marB="0" anchor="ctr"/>
                </a:tc>
                <a:tc>
                  <a:txBody>
                    <a:bodyPr/>
                    <a:lstStyle/>
                    <a:p>
                      <a:pPr algn="ctr" fontAlgn="b"/>
                      <a:r>
                        <a:rPr lang="en-US" sz="1800" b="0" i="0" u="none" strike="noStrike" dirty="0">
                          <a:solidFill>
                            <a:srgbClr val="000000"/>
                          </a:solidFill>
                          <a:effectLst/>
                          <a:latin typeface="Times New Roman" panose="02020603050405020304" pitchFamily="18" charset="0"/>
                        </a:rPr>
                        <a:t>1</a:t>
                      </a:r>
                    </a:p>
                  </a:txBody>
                  <a:tcPr marL="0" marR="0" marT="0" marB="0" anchor="ctr"/>
                </a:tc>
                <a:tc>
                  <a:txBody>
                    <a:bodyPr/>
                    <a:lstStyle/>
                    <a:p>
                      <a:pPr algn="ctr" fontAlgn="b"/>
                      <a:r>
                        <a:rPr lang="en-US" sz="1800" b="0" i="0" u="none" strike="noStrike">
                          <a:solidFill>
                            <a:srgbClr val="000000"/>
                          </a:solidFill>
                          <a:effectLst/>
                          <a:latin typeface="Times New Roman" panose="02020603050405020304" pitchFamily="18" charset="0"/>
                        </a:rPr>
                        <a:t>15</a:t>
                      </a:r>
                    </a:p>
                  </a:txBody>
                  <a:tcPr marL="0" marR="0" marT="0" marB="0" anchor="ctr"/>
                </a:tc>
                <a:tc>
                  <a:txBody>
                    <a:bodyPr/>
                    <a:lstStyle/>
                    <a:p>
                      <a:pPr algn="ctr" fontAlgn="b"/>
                      <a:r>
                        <a:rPr lang="en-US" sz="1800" b="0" i="0" u="none" strike="noStrike" dirty="0">
                          <a:solidFill>
                            <a:srgbClr val="000000"/>
                          </a:solidFill>
                          <a:effectLst/>
                          <a:latin typeface="Times New Roman" panose="02020603050405020304" pitchFamily="18" charset="0"/>
                        </a:rPr>
                        <a:t>3</a:t>
                      </a:r>
                    </a:p>
                  </a:txBody>
                  <a:tcPr marL="0" marR="0" marT="0" marB="0" anchor="ctr"/>
                </a:tc>
                <a:tc>
                  <a:txBody>
                    <a:bodyPr/>
                    <a:lstStyle/>
                    <a:p>
                      <a:pPr algn="ctr" fontAlgn="b"/>
                      <a:r>
                        <a:rPr lang="en-US" sz="1800" b="0" i="0" u="none" strike="noStrike" dirty="0">
                          <a:solidFill>
                            <a:srgbClr val="000000"/>
                          </a:solidFill>
                          <a:effectLst/>
                          <a:latin typeface="Times New Roman" panose="02020603050405020304" pitchFamily="18" charset="0"/>
                        </a:rPr>
                        <a:t>            1,568.52 </a:t>
                      </a:r>
                    </a:p>
                  </a:txBody>
                  <a:tcPr marL="0" marR="0" marT="0" marB="0" anchor="ctr"/>
                </a:tc>
                <a:tc>
                  <a:txBody>
                    <a:bodyPr/>
                    <a:lstStyle/>
                    <a:p>
                      <a:pPr algn="ctr" fontAlgn="b"/>
                      <a:r>
                        <a:rPr lang="en-US" sz="1800" b="0" i="0" u="none" strike="noStrike">
                          <a:solidFill>
                            <a:srgbClr val="000000"/>
                          </a:solidFill>
                          <a:effectLst/>
                          <a:latin typeface="Times New Roman" panose="02020603050405020304" pitchFamily="18" charset="0"/>
                        </a:rPr>
                        <a:t>18,822.23</a:t>
                      </a:r>
                    </a:p>
                  </a:txBody>
                  <a:tcPr marL="0" marR="0" marT="0" marB="0" anchor="ctr"/>
                </a:tc>
              </a:tr>
              <a:tr h="583245">
                <a:tc>
                  <a:txBody>
                    <a:bodyPr/>
                    <a:lstStyle/>
                    <a:p>
                      <a:pPr algn="ctr" fontAlgn="b"/>
                      <a:r>
                        <a:rPr lang="en-US" sz="1800" u="none" strike="noStrike">
                          <a:effectLst/>
                        </a:rPr>
                        <a:t>5</a:t>
                      </a:r>
                      <a:endParaRPr lang="en-US" sz="1800" b="0" i="0" u="none" strike="noStrike">
                        <a:solidFill>
                          <a:srgbClr val="000000"/>
                        </a:solidFill>
                        <a:effectLst/>
                        <a:latin typeface="+mj-lt"/>
                      </a:endParaRP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Community  Dev’t Officer</a:t>
                      </a:r>
                    </a:p>
                  </a:txBody>
                  <a:tcPr marL="0" marR="0" marT="0" marB="0" anchor="ctr"/>
                </a:tc>
                <a:tc>
                  <a:txBody>
                    <a:bodyPr/>
                    <a:lstStyle/>
                    <a:p>
                      <a:pPr algn="ctr" fontAlgn="b"/>
                      <a:r>
                        <a:rPr lang="en-US" sz="1800" b="0" i="0" u="none" strike="noStrike">
                          <a:solidFill>
                            <a:srgbClr val="000000"/>
                          </a:solidFill>
                          <a:effectLst/>
                          <a:latin typeface="Times New Roman" panose="02020603050405020304" pitchFamily="18" charset="0"/>
                        </a:rPr>
                        <a:t>1</a:t>
                      </a:r>
                    </a:p>
                  </a:txBody>
                  <a:tcPr marL="0" marR="0" marT="0" marB="0" anchor="ctr"/>
                </a:tc>
                <a:tc>
                  <a:txBody>
                    <a:bodyPr/>
                    <a:lstStyle/>
                    <a:p>
                      <a:pPr algn="ctr" fontAlgn="b"/>
                      <a:r>
                        <a:rPr lang="en-US" sz="1800" b="0" i="0" u="none" strike="noStrike">
                          <a:solidFill>
                            <a:srgbClr val="000000"/>
                          </a:solidFill>
                          <a:effectLst/>
                          <a:latin typeface="Times New Roman" panose="02020603050405020304" pitchFamily="18" charset="0"/>
                        </a:rPr>
                        <a:t>18</a:t>
                      </a:r>
                    </a:p>
                  </a:txBody>
                  <a:tcPr marL="0" marR="0" marT="0" marB="0" anchor="ctr"/>
                </a:tc>
                <a:tc>
                  <a:txBody>
                    <a:bodyPr/>
                    <a:lstStyle/>
                    <a:p>
                      <a:pPr algn="ctr" fontAlgn="b"/>
                      <a:r>
                        <a:rPr lang="en-US" sz="1800" b="0" i="0" u="none" strike="noStrike">
                          <a:solidFill>
                            <a:srgbClr val="000000"/>
                          </a:solidFill>
                          <a:effectLst/>
                          <a:latin typeface="Times New Roman" panose="02020603050405020304" pitchFamily="18" charset="0"/>
                        </a:rPr>
                        <a:t>2</a:t>
                      </a:r>
                    </a:p>
                  </a:txBody>
                  <a:tcPr marL="0" marR="0" marT="0" marB="0" anchor="ctr"/>
                </a:tc>
                <a:tc>
                  <a:txBody>
                    <a:bodyPr/>
                    <a:lstStyle/>
                    <a:p>
                      <a:pPr algn="ctr" fontAlgn="b"/>
                      <a:r>
                        <a:rPr lang="en-US" sz="1800" b="0" i="0" u="none" strike="noStrike" dirty="0">
                          <a:solidFill>
                            <a:srgbClr val="000000"/>
                          </a:solidFill>
                          <a:effectLst/>
                          <a:latin typeface="Times New Roman" panose="02020603050405020304" pitchFamily="18" charset="0"/>
                        </a:rPr>
                        <a:t>            2,124.55 </a:t>
                      </a:r>
                    </a:p>
                  </a:txBody>
                  <a:tcPr marL="0" marR="0" marT="0" marB="0" anchor="ctr"/>
                </a:tc>
                <a:tc>
                  <a:txBody>
                    <a:bodyPr/>
                    <a:lstStyle/>
                    <a:p>
                      <a:pPr algn="ctr" fontAlgn="b"/>
                      <a:r>
                        <a:rPr lang="en-US" sz="1800" b="0" i="0" u="none" strike="noStrike" dirty="0">
                          <a:solidFill>
                            <a:srgbClr val="000000"/>
                          </a:solidFill>
                          <a:effectLst/>
                          <a:latin typeface="Times New Roman" panose="02020603050405020304" pitchFamily="18" charset="0"/>
                        </a:rPr>
                        <a:t>25,494.61</a:t>
                      </a:r>
                    </a:p>
                  </a:txBody>
                  <a:tcPr marL="0" marR="0" marT="0" marB="0" anchor="ctr"/>
                </a:tc>
              </a:tr>
              <a:tr h="301748">
                <a:tc>
                  <a:txBody>
                    <a:bodyPr/>
                    <a:lstStyle/>
                    <a:p>
                      <a:pPr algn="ctr" fontAlgn="b"/>
                      <a:r>
                        <a:rPr lang="en-US" sz="1800" u="none" strike="noStrike" dirty="0">
                          <a:effectLst/>
                        </a:rPr>
                        <a:t>6</a:t>
                      </a:r>
                      <a:endParaRPr lang="en-US" sz="1800" b="0" i="0" u="none" strike="noStrike" dirty="0">
                        <a:solidFill>
                          <a:srgbClr val="000000"/>
                        </a:solidFill>
                        <a:effectLst/>
                        <a:latin typeface="+mj-lt"/>
                      </a:endParaRP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Mass Education Officer</a:t>
                      </a:r>
                    </a:p>
                  </a:txBody>
                  <a:tcPr marL="0" marR="0" marT="0" marB="0" anchor="ctr"/>
                </a:tc>
                <a:tc>
                  <a:txBody>
                    <a:bodyPr/>
                    <a:lstStyle/>
                    <a:p>
                      <a:pPr algn="ctr" fontAlgn="ctr"/>
                      <a:r>
                        <a:rPr lang="en-US" sz="1800" b="0" i="0" u="none" strike="noStrike" dirty="0">
                          <a:solidFill>
                            <a:srgbClr val="000000"/>
                          </a:solidFill>
                          <a:effectLst/>
                          <a:latin typeface="Times New Roman" panose="02020603050405020304" pitchFamily="18" charset="0"/>
                        </a:rPr>
                        <a:t>2</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16</a:t>
                      </a:r>
                    </a:p>
                  </a:txBody>
                  <a:tcPr marL="0" marR="0" marT="0" marB="0" anchor="ctr"/>
                </a:tc>
                <a:tc>
                  <a:txBody>
                    <a:bodyPr/>
                    <a:lstStyle/>
                    <a:p>
                      <a:pPr algn="ctr" fontAlgn="ctr"/>
                      <a:r>
                        <a:rPr lang="en-US" sz="1800" b="0" i="0" u="none" strike="noStrike">
                          <a:solidFill>
                            <a:srgbClr val="000000"/>
                          </a:solidFill>
                          <a:effectLst/>
                          <a:latin typeface="Times New Roman" panose="02020603050405020304" pitchFamily="18" charset="0"/>
                        </a:rPr>
                        <a:t>3</a:t>
                      </a:r>
                    </a:p>
                  </a:txBody>
                  <a:tcPr marL="0" marR="0" marT="0" marB="0" anchor="ctr"/>
                </a:tc>
                <a:tc>
                  <a:txBody>
                    <a:bodyPr/>
                    <a:lstStyle/>
                    <a:p>
                      <a:pPr algn="ctr" fontAlgn="b"/>
                      <a:r>
                        <a:rPr lang="en-US" sz="1800" b="0" i="0" u="none" strike="noStrike">
                          <a:solidFill>
                            <a:srgbClr val="000000"/>
                          </a:solidFill>
                          <a:effectLst/>
                          <a:latin typeface="Times New Roman" panose="02020603050405020304" pitchFamily="18" charset="0"/>
                        </a:rPr>
                        <a:t>            3,529.94 </a:t>
                      </a:r>
                    </a:p>
                  </a:txBody>
                  <a:tcPr marL="0" marR="0" marT="0" marB="0" anchor="ctr"/>
                </a:tc>
                <a:tc>
                  <a:txBody>
                    <a:bodyPr/>
                    <a:lstStyle/>
                    <a:p>
                      <a:pPr algn="ctr" fontAlgn="b"/>
                      <a:r>
                        <a:rPr lang="en-US" sz="1800" b="0" i="0" u="none" strike="noStrike" dirty="0">
                          <a:solidFill>
                            <a:srgbClr val="000000"/>
                          </a:solidFill>
                          <a:effectLst/>
                          <a:latin typeface="Times New Roman" panose="02020603050405020304" pitchFamily="18" charset="0"/>
                        </a:rPr>
                        <a:t>42,359.22</a:t>
                      </a:r>
                    </a:p>
                  </a:txBody>
                  <a:tcPr marL="0" marR="0" marT="0" marB="0" anchor="ctr"/>
                </a:tc>
              </a:tr>
              <a:tr h="593371">
                <a:tc>
                  <a:txBody>
                    <a:bodyPr/>
                    <a:lstStyle/>
                    <a:p>
                      <a:pPr algn="ctr" fontAlgn="b"/>
                      <a:r>
                        <a:rPr lang="en-US" sz="1800" b="0" i="0" u="none" strike="noStrike" dirty="0" smtClean="0">
                          <a:solidFill>
                            <a:srgbClr val="000000"/>
                          </a:solidFill>
                          <a:effectLst/>
                          <a:latin typeface="+mj-lt"/>
                        </a:rPr>
                        <a:t>7</a:t>
                      </a:r>
                      <a:endParaRPr lang="en-US" sz="1800" b="0" i="0" u="none" strike="noStrike" dirty="0">
                        <a:solidFill>
                          <a:srgbClr val="000000"/>
                        </a:solidFill>
                        <a:effectLst/>
                        <a:latin typeface="+mj-lt"/>
                      </a:endParaRPr>
                    </a:p>
                  </a:txBody>
                  <a:tcPr marL="9525" marR="9525" marT="9525" marB="0" anchor="ctr"/>
                </a:tc>
                <a:tc>
                  <a:txBody>
                    <a:bodyPr/>
                    <a:lstStyle/>
                    <a:p>
                      <a:pPr algn="ctr" fontAlgn="ctr"/>
                      <a:r>
                        <a:rPr lang="en-US" sz="1800" b="0" i="0" u="none" strike="noStrike" dirty="0">
                          <a:solidFill>
                            <a:srgbClr val="000000"/>
                          </a:solidFill>
                          <a:effectLst/>
                          <a:latin typeface="Times New Roman" panose="02020603050405020304" pitchFamily="18" charset="0"/>
                        </a:rPr>
                        <a:t>Chief Mass Education Officer</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1</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19</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3</a:t>
                      </a:r>
                    </a:p>
                  </a:txBody>
                  <a:tcPr marL="9525" marR="9525" marT="9525" marB="0" anchor="ctr"/>
                </a:tc>
                <a:tc>
                  <a:txBody>
                    <a:bodyPr/>
                    <a:lstStyle/>
                    <a:p>
                      <a:pPr algn="ctr" fontAlgn="b"/>
                      <a:r>
                        <a:rPr lang="en-US" sz="1800" b="0" i="0" u="none" strike="noStrike" dirty="0">
                          <a:solidFill>
                            <a:srgbClr val="000000"/>
                          </a:solidFill>
                          <a:effectLst/>
                          <a:latin typeface="Times New Roman" panose="02020603050405020304" pitchFamily="18" charset="0"/>
                        </a:rPr>
                        <a:t>            2,350.68 </a:t>
                      </a:r>
                    </a:p>
                  </a:txBody>
                  <a:tcPr marL="9525" marR="9525" marT="9525" marB="0" anchor="ctr"/>
                </a:tc>
                <a:tc>
                  <a:txBody>
                    <a:bodyPr/>
                    <a:lstStyle/>
                    <a:p>
                      <a:pPr algn="ctr" fontAlgn="b"/>
                      <a:r>
                        <a:rPr lang="en-US" sz="1800" b="0" i="0" u="none" strike="noStrike" dirty="0">
                          <a:solidFill>
                            <a:srgbClr val="000000"/>
                          </a:solidFill>
                          <a:effectLst/>
                          <a:latin typeface="Times New Roman" panose="02020603050405020304" pitchFamily="18" charset="0"/>
                        </a:rPr>
                        <a:t>28,208.11</a:t>
                      </a:r>
                    </a:p>
                  </a:txBody>
                  <a:tcPr marL="9525" marR="9525" marT="9525" marB="0" anchor="ctr"/>
                </a:tc>
              </a:tr>
              <a:tr h="593371">
                <a:tc>
                  <a:txBody>
                    <a:bodyPr/>
                    <a:lstStyle/>
                    <a:p>
                      <a:pPr algn="ctr" fontAlgn="b"/>
                      <a:r>
                        <a:rPr lang="en-US" sz="1800" b="0" i="0" u="none" strike="noStrike" dirty="0" smtClean="0">
                          <a:solidFill>
                            <a:srgbClr val="000000"/>
                          </a:solidFill>
                          <a:effectLst/>
                          <a:latin typeface="+mj-lt"/>
                        </a:rPr>
                        <a:t>8</a:t>
                      </a:r>
                      <a:endParaRPr lang="en-US" sz="1800" b="0" i="0" u="none" strike="noStrike" dirty="0">
                        <a:solidFill>
                          <a:srgbClr val="000000"/>
                        </a:solidFill>
                        <a:effectLst/>
                        <a:latin typeface="+mj-lt"/>
                      </a:endParaRP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Assistant Community Dev’t Officer</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1</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16</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3</a:t>
                      </a:r>
                    </a:p>
                  </a:txBody>
                  <a:tcPr marL="9525" marR="9525" marT="9525" marB="0" anchor="ctr"/>
                </a:tc>
                <a:tc>
                  <a:txBody>
                    <a:bodyPr/>
                    <a:lstStyle/>
                    <a:p>
                      <a:pPr algn="ctr" fontAlgn="b"/>
                      <a:r>
                        <a:rPr lang="en-US" sz="1800" b="0" i="0" u="none" strike="noStrike">
                          <a:solidFill>
                            <a:srgbClr val="000000"/>
                          </a:solidFill>
                          <a:effectLst/>
                          <a:latin typeface="Times New Roman" panose="02020603050405020304" pitchFamily="18" charset="0"/>
                        </a:rPr>
                        <a:t>            1,764.97 </a:t>
                      </a:r>
                    </a:p>
                  </a:txBody>
                  <a:tcPr marL="9525" marR="9525" marT="9525" marB="0" anchor="ctr"/>
                </a:tc>
                <a:tc>
                  <a:txBody>
                    <a:bodyPr/>
                    <a:lstStyle/>
                    <a:p>
                      <a:pPr algn="ctr" fontAlgn="b"/>
                      <a:r>
                        <a:rPr lang="en-US" sz="1800" b="0" i="0" u="none" strike="noStrike" dirty="0">
                          <a:solidFill>
                            <a:srgbClr val="000000"/>
                          </a:solidFill>
                          <a:effectLst/>
                          <a:latin typeface="Times New Roman" panose="02020603050405020304" pitchFamily="18" charset="0"/>
                        </a:rPr>
                        <a:t>21,179.61</a:t>
                      </a:r>
                    </a:p>
                  </a:txBody>
                  <a:tcPr marL="9525" marR="9525" marT="9525" marB="0" anchor="ctr"/>
                </a:tc>
              </a:tr>
              <a:tr h="593371">
                <a:tc>
                  <a:txBody>
                    <a:bodyPr/>
                    <a:lstStyle/>
                    <a:p>
                      <a:pPr algn="ctr" fontAlgn="b"/>
                      <a:r>
                        <a:rPr lang="en-US" sz="1800" b="0" i="0" u="none" strike="noStrike" dirty="0" smtClean="0">
                          <a:solidFill>
                            <a:srgbClr val="000000"/>
                          </a:solidFill>
                          <a:effectLst/>
                          <a:latin typeface="+mj-lt"/>
                        </a:rPr>
                        <a:t>9</a:t>
                      </a:r>
                      <a:endParaRPr lang="en-US" sz="1800" b="0" i="0" u="none" strike="noStrike" dirty="0">
                        <a:solidFill>
                          <a:srgbClr val="000000"/>
                        </a:solidFill>
                        <a:effectLst/>
                        <a:latin typeface="+mj-lt"/>
                      </a:endParaRP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Community  Dev’t Officer</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2</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18</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2</a:t>
                      </a:r>
                    </a:p>
                  </a:txBody>
                  <a:tcPr marL="9525" marR="9525" marT="9525" marB="0" anchor="ctr"/>
                </a:tc>
                <a:tc>
                  <a:txBody>
                    <a:bodyPr/>
                    <a:lstStyle/>
                    <a:p>
                      <a:pPr algn="ctr" fontAlgn="b"/>
                      <a:r>
                        <a:rPr lang="en-US" sz="1800" b="0" i="0" u="none" strike="noStrike">
                          <a:solidFill>
                            <a:srgbClr val="000000"/>
                          </a:solidFill>
                          <a:effectLst/>
                          <a:latin typeface="Times New Roman" panose="02020603050405020304" pitchFamily="18" charset="0"/>
                        </a:rPr>
                        <a:t>            4,249.10 </a:t>
                      </a:r>
                    </a:p>
                  </a:txBody>
                  <a:tcPr marL="9525" marR="9525" marT="9525" marB="0" anchor="ctr"/>
                </a:tc>
                <a:tc>
                  <a:txBody>
                    <a:bodyPr/>
                    <a:lstStyle/>
                    <a:p>
                      <a:pPr algn="ctr" fontAlgn="b"/>
                      <a:r>
                        <a:rPr lang="en-US" sz="1800" b="0" i="0" u="none" strike="noStrike" dirty="0">
                          <a:solidFill>
                            <a:srgbClr val="000000"/>
                          </a:solidFill>
                          <a:effectLst/>
                          <a:latin typeface="Times New Roman" panose="02020603050405020304" pitchFamily="18" charset="0"/>
                        </a:rPr>
                        <a:t>50,989.22</a:t>
                      </a:r>
                    </a:p>
                  </a:txBody>
                  <a:tcPr marL="9525" marR="9525" marT="9525" marB="0" anchor="ctr"/>
                </a:tc>
              </a:tr>
              <a:tr h="593371">
                <a:tc>
                  <a:txBody>
                    <a:bodyPr/>
                    <a:lstStyle/>
                    <a:p>
                      <a:pPr algn="ctr" fontAlgn="b"/>
                      <a:r>
                        <a:rPr lang="en-US" sz="1800" b="0" i="0" u="none" strike="noStrike" dirty="0" smtClean="0">
                          <a:solidFill>
                            <a:srgbClr val="000000"/>
                          </a:solidFill>
                          <a:effectLst/>
                          <a:latin typeface="+mj-lt"/>
                        </a:rPr>
                        <a:t>10</a:t>
                      </a:r>
                      <a:endParaRPr lang="en-US" sz="1800" b="0" i="0" u="none" strike="noStrike" dirty="0">
                        <a:solidFill>
                          <a:srgbClr val="000000"/>
                        </a:solidFill>
                        <a:effectLst/>
                        <a:latin typeface="+mj-lt"/>
                      </a:endParaRPr>
                    </a:p>
                  </a:txBody>
                  <a:tcPr marL="9525" marR="9525" marT="9525" marB="0" anchor="ctr"/>
                </a:tc>
                <a:tc>
                  <a:txBody>
                    <a:bodyPr/>
                    <a:lstStyle/>
                    <a:p>
                      <a:pPr algn="ctr" fontAlgn="ctr"/>
                      <a:r>
                        <a:rPr lang="en-US" sz="1800" b="0" i="0" u="none" strike="noStrike" dirty="0">
                          <a:solidFill>
                            <a:srgbClr val="000000"/>
                          </a:solidFill>
                          <a:effectLst/>
                          <a:latin typeface="Times New Roman" panose="02020603050405020304" pitchFamily="18" charset="0"/>
                        </a:rPr>
                        <a:t>Community  </a:t>
                      </a:r>
                      <a:r>
                        <a:rPr lang="en-US" sz="1800" b="0" i="0" u="none" strike="noStrike" dirty="0" err="1">
                          <a:solidFill>
                            <a:srgbClr val="000000"/>
                          </a:solidFill>
                          <a:effectLst/>
                          <a:latin typeface="Times New Roman" panose="02020603050405020304" pitchFamily="18" charset="0"/>
                        </a:rPr>
                        <a:t>Dev’t</a:t>
                      </a:r>
                      <a:r>
                        <a:rPr lang="en-US" sz="1800" b="0" i="0" u="none" strike="noStrike" dirty="0">
                          <a:solidFill>
                            <a:srgbClr val="000000"/>
                          </a:solidFill>
                          <a:effectLst/>
                          <a:latin typeface="Times New Roman" panose="02020603050405020304" pitchFamily="18" charset="0"/>
                        </a:rPr>
                        <a:t> Officer</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1</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16</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4</a:t>
                      </a:r>
                    </a:p>
                  </a:txBody>
                  <a:tcPr marL="9525" marR="9525" marT="9525" marB="0" anchor="ctr"/>
                </a:tc>
                <a:tc>
                  <a:txBody>
                    <a:bodyPr/>
                    <a:lstStyle/>
                    <a:p>
                      <a:pPr algn="ctr" fontAlgn="b"/>
                      <a:r>
                        <a:rPr lang="en-US" sz="1800" b="0" i="0" u="none" strike="noStrike">
                          <a:solidFill>
                            <a:srgbClr val="000000"/>
                          </a:solidFill>
                          <a:effectLst/>
                          <a:latin typeface="Times New Roman" panose="02020603050405020304" pitchFamily="18" charset="0"/>
                        </a:rPr>
                        <a:t>            1,794.97 </a:t>
                      </a:r>
                    </a:p>
                  </a:txBody>
                  <a:tcPr marL="9525" marR="9525" marT="9525" marB="0" anchor="ctr"/>
                </a:tc>
                <a:tc>
                  <a:txBody>
                    <a:bodyPr/>
                    <a:lstStyle/>
                    <a:p>
                      <a:pPr algn="ctr" fontAlgn="b"/>
                      <a:r>
                        <a:rPr lang="en-US" sz="1800" b="0" i="0" u="none" strike="noStrike" dirty="0">
                          <a:solidFill>
                            <a:srgbClr val="000000"/>
                          </a:solidFill>
                          <a:effectLst/>
                          <a:latin typeface="Times New Roman" panose="02020603050405020304" pitchFamily="18" charset="0"/>
                        </a:rPr>
                        <a:t>21,539.66</a:t>
                      </a:r>
                    </a:p>
                  </a:txBody>
                  <a:tcPr marL="9525" marR="9525" marT="9525" marB="0" anchor="ctr"/>
                </a:tc>
              </a:tr>
            </a:tbl>
          </a:graphicData>
        </a:graphic>
      </p:graphicFrame>
      <p:sp>
        <p:nvSpPr>
          <p:cNvPr id="3" name="Slide Number Placeholder 2"/>
          <p:cNvSpPr>
            <a:spLocks noGrp="1"/>
          </p:cNvSpPr>
          <p:nvPr>
            <p:ph type="sldNum" sz="quarter" idx="12"/>
          </p:nvPr>
        </p:nvSpPr>
        <p:spPr/>
        <p:txBody>
          <a:bodyPr/>
          <a:lstStyle/>
          <a:p>
            <a:fld id="{571CD3C2-A472-4BA3-88D7-833F7D0C5725}" type="slidenum">
              <a:rPr lang="en-US" smtClean="0"/>
              <a:t>62</a:t>
            </a:fld>
            <a:endParaRPr lang="en-US"/>
          </a:p>
        </p:txBody>
      </p:sp>
    </p:spTree>
    <p:extLst>
      <p:ext uri="{BB962C8B-B14F-4D97-AF65-F5344CB8AC3E}">
        <p14:creationId xmlns:p14="http://schemas.microsoft.com/office/powerpoint/2010/main" val="3267026149"/>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152400"/>
            <a:ext cx="6248400" cy="381000"/>
          </a:xfrm>
        </p:spPr>
        <p:txBody>
          <a:bodyPr>
            <a:noAutofit/>
          </a:bodyPr>
          <a:lstStyle/>
          <a:p>
            <a:r>
              <a:rPr lang="en-US" sz="2400" b="1" dirty="0" smtClean="0">
                <a:solidFill>
                  <a:srgbClr val="C00000"/>
                </a:solidFill>
                <a:effectLst>
                  <a:outerShdw blurRad="38100" dist="38100" dir="2700000" algn="tl">
                    <a:srgbClr val="000000">
                      <a:alpha val="43137"/>
                    </a:srgbClr>
                  </a:outerShdw>
                </a:effectLst>
              </a:rPr>
              <a:t>NOMINAL ROLL BY GRADE-WORKS</a:t>
            </a:r>
            <a:endParaRPr lang="en-US" sz="2400" b="1" dirty="0">
              <a:solidFill>
                <a:srgbClr val="C00000"/>
              </a:solidFill>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5331936"/>
              </p:ext>
            </p:extLst>
          </p:nvPr>
        </p:nvGraphicFramePr>
        <p:xfrm>
          <a:off x="152401" y="708778"/>
          <a:ext cx="8839198" cy="6012697"/>
        </p:xfrm>
        <a:graphic>
          <a:graphicData uri="http://schemas.openxmlformats.org/drawingml/2006/table">
            <a:tbl>
              <a:tblPr firstRow="1" bandRow="1">
                <a:tableStyleId>{5940675A-B579-460E-94D1-54222C63F5DA}</a:tableStyleId>
              </a:tblPr>
              <a:tblGrid>
                <a:gridCol w="410804"/>
                <a:gridCol w="2588210"/>
                <a:gridCol w="789214"/>
                <a:gridCol w="1061759"/>
                <a:gridCol w="818301"/>
                <a:gridCol w="1432024"/>
                <a:gridCol w="1738886"/>
              </a:tblGrid>
              <a:tr h="721238">
                <a:tc>
                  <a:txBody>
                    <a:bodyPr/>
                    <a:lstStyle/>
                    <a:p>
                      <a:pPr algn="ctr" fontAlgn="b"/>
                      <a:r>
                        <a:rPr lang="en-US" sz="1800" b="1" u="none" strike="noStrike" dirty="0">
                          <a:effectLst>
                            <a:outerShdw blurRad="38100" dist="38100" dir="2700000" algn="tl">
                              <a:srgbClr val="000000">
                                <a:alpha val="43137"/>
                              </a:srgbClr>
                            </a:outerShdw>
                          </a:effectLst>
                        </a:rPr>
                        <a:t>S/N</a:t>
                      </a:r>
                      <a:endParaRPr lang="en-US" sz="18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tc>
                <a:tc>
                  <a:txBody>
                    <a:bodyPr/>
                    <a:lstStyle/>
                    <a:p>
                      <a:pPr algn="ctr" fontAlgn="b"/>
                      <a:r>
                        <a:rPr lang="en-US" sz="1800" b="1" u="none" strike="noStrike" dirty="0" smtClean="0">
                          <a:effectLst>
                            <a:outerShdw blurRad="38100" dist="38100" dir="2700000" algn="tl">
                              <a:srgbClr val="000000">
                                <a:alpha val="43137"/>
                              </a:srgbClr>
                            </a:outerShdw>
                          </a:effectLst>
                        </a:rPr>
                        <a:t>POSITION</a:t>
                      </a:r>
                      <a:endParaRPr lang="en-US" sz="18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tc>
                <a:tc>
                  <a:txBody>
                    <a:bodyPr/>
                    <a:lstStyle/>
                    <a:p>
                      <a:pPr algn="ctr" fontAlgn="b"/>
                      <a:r>
                        <a:rPr lang="en-US" sz="1800" b="1" u="none" strike="noStrike" dirty="0" smtClean="0">
                          <a:effectLst>
                            <a:outerShdw blurRad="38100" dist="38100" dir="2700000" algn="tl">
                              <a:srgbClr val="000000">
                                <a:alpha val="43137"/>
                              </a:srgbClr>
                            </a:outerShdw>
                          </a:effectLst>
                        </a:rPr>
                        <a:t>NO</a:t>
                      </a:r>
                      <a:r>
                        <a:rPr lang="en-US" sz="1800" b="1" u="none" strike="noStrike" baseline="0" dirty="0" smtClean="0">
                          <a:effectLst>
                            <a:outerShdw blurRad="38100" dist="38100" dir="2700000" algn="tl">
                              <a:srgbClr val="000000">
                                <a:alpha val="43137"/>
                              </a:srgbClr>
                            </a:outerShdw>
                          </a:effectLst>
                        </a:rPr>
                        <a:t> AT POST</a:t>
                      </a:r>
                      <a:endParaRPr lang="en-US" sz="18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tc>
                <a:tc>
                  <a:txBody>
                    <a:bodyPr/>
                    <a:lstStyle/>
                    <a:p>
                      <a:pPr algn="ctr" fontAlgn="b"/>
                      <a:r>
                        <a:rPr lang="en-US" sz="1800" b="1" u="none" strike="noStrike" dirty="0" smtClean="0">
                          <a:effectLst>
                            <a:outerShdw blurRad="38100" dist="38100" dir="2700000" algn="tl">
                              <a:srgbClr val="000000">
                                <a:alpha val="43137"/>
                              </a:srgbClr>
                            </a:outerShdw>
                          </a:effectLst>
                        </a:rPr>
                        <a:t> </a:t>
                      </a:r>
                      <a:r>
                        <a:rPr lang="en-US" sz="1800" b="1" u="none" strike="noStrike" dirty="0">
                          <a:effectLst>
                            <a:outerShdw blurRad="38100" dist="38100" dir="2700000" algn="tl">
                              <a:srgbClr val="000000">
                                <a:alpha val="43137"/>
                              </a:srgbClr>
                            </a:outerShdw>
                          </a:effectLst>
                        </a:rPr>
                        <a:t>GRADE </a:t>
                      </a:r>
                      <a:endParaRPr lang="en-US" sz="18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tc>
                <a:tc>
                  <a:txBody>
                    <a:bodyPr/>
                    <a:lstStyle/>
                    <a:p>
                      <a:pPr algn="r" fontAlgn="b"/>
                      <a:r>
                        <a:rPr lang="en-US" sz="1800" b="1" u="none" strike="noStrike" dirty="0">
                          <a:effectLst>
                            <a:outerShdw blurRad="38100" dist="38100" dir="2700000" algn="tl">
                              <a:srgbClr val="000000">
                                <a:alpha val="43137"/>
                              </a:srgbClr>
                            </a:outerShdw>
                          </a:effectLst>
                        </a:rPr>
                        <a:t> </a:t>
                      </a:r>
                      <a:r>
                        <a:rPr lang="en-US" sz="1800" b="1" u="none" strike="noStrike" dirty="0" smtClean="0">
                          <a:effectLst>
                            <a:outerShdw blurRad="38100" dist="38100" dir="2700000" algn="tl">
                              <a:srgbClr val="000000">
                                <a:alpha val="43137"/>
                              </a:srgbClr>
                            </a:outerShdw>
                          </a:effectLst>
                        </a:rPr>
                        <a:t>STEP</a:t>
                      </a:r>
                      <a:endParaRPr lang="en-US" sz="18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tc>
                <a:tc>
                  <a:txBody>
                    <a:bodyPr/>
                    <a:lstStyle/>
                    <a:p>
                      <a:pPr algn="ctr" fontAlgn="b"/>
                      <a:r>
                        <a:rPr lang="en-US" sz="1800" b="1" u="none" strike="noStrike" dirty="0" smtClean="0">
                          <a:effectLst>
                            <a:outerShdw blurRad="38100" dist="38100" dir="2700000" algn="tl">
                              <a:srgbClr val="000000">
                                <a:alpha val="43137"/>
                              </a:srgbClr>
                            </a:outerShdw>
                          </a:effectLst>
                        </a:rPr>
                        <a:t>MONTHLY SALARY</a:t>
                      </a:r>
                      <a:endParaRPr lang="en-US" sz="18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tc>
                <a:tc>
                  <a:txBody>
                    <a:bodyPr/>
                    <a:lstStyle/>
                    <a:p>
                      <a:pPr algn="ctr" fontAlgn="b"/>
                      <a:r>
                        <a:rPr lang="en-US" sz="1800" b="1" u="none" strike="noStrike" dirty="0" smtClean="0">
                          <a:effectLst>
                            <a:outerShdw blurRad="38100" dist="38100" dir="2700000" algn="tl">
                              <a:srgbClr val="000000">
                                <a:alpha val="43137"/>
                              </a:srgbClr>
                            </a:outerShdw>
                          </a:effectLst>
                        </a:rPr>
                        <a:t>PROVISION</a:t>
                      </a:r>
                      <a:r>
                        <a:rPr lang="en-US" sz="1800" b="1" u="none" strike="noStrike" baseline="0" dirty="0" smtClean="0">
                          <a:effectLst>
                            <a:outerShdw blurRad="38100" dist="38100" dir="2700000" algn="tl">
                              <a:srgbClr val="000000">
                                <a:alpha val="43137"/>
                              </a:srgbClr>
                            </a:outerShdw>
                          </a:effectLst>
                        </a:rPr>
                        <a:t> FOR 2019</a:t>
                      </a:r>
                      <a:endParaRPr lang="en-US" sz="18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tc>
              </a:tr>
              <a:tr h="438235">
                <a:tc>
                  <a:txBody>
                    <a:bodyPr/>
                    <a:lstStyle/>
                    <a:p>
                      <a:pPr algn="ctr" fontAlgn="b"/>
                      <a:r>
                        <a:rPr lang="en-US" sz="1800" u="none" strike="noStrike" dirty="0">
                          <a:effectLst/>
                        </a:rPr>
                        <a:t>1</a:t>
                      </a:r>
                      <a:endParaRPr lang="en-US" sz="1800" b="0" i="0" u="none" strike="noStrike" dirty="0">
                        <a:solidFill>
                          <a:srgbClr val="000000"/>
                        </a:solidFill>
                        <a:effectLst/>
                        <a:latin typeface="+mj-lt"/>
                      </a:endParaRPr>
                    </a:p>
                  </a:txBody>
                  <a:tcPr marL="9525" marR="9525" marT="9525" marB="0" anchor="ctr"/>
                </a:tc>
                <a:tc>
                  <a:txBody>
                    <a:bodyPr/>
                    <a:lstStyle/>
                    <a:p>
                      <a:pPr algn="l" fontAlgn="b"/>
                      <a:r>
                        <a:rPr lang="en-US" sz="1800" b="0" i="0" u="none" strike="noStrike" dirty="0">
                          <a:solidFill>
                            <a:srgbClr val="000000"/>
                          </a:solidFill>
                          <a:effectLst/>
                          <a:latin typeface="Times New Roman" panose="02020603050405020304" pitchFamily="18" charset="0"/>
                        </a:rPr>
                        <a:t>Engineer</a:t>
                      </a:r>
                    </a:p>
                  </a:txBody>
                  <a:tcPr marL="9525" marR="9525" marT="9525" marB="0" anchor="ctr"/>
                </a:tc>
                <a:tc>
                  <a:txBody>
                    <a:bodyPr/>
                    <a:lstStyle/>
                    <a:p>
                      <a:pPr algn="ctr" fontAlgn="b"/>
                      <a:r>
                        <a:rPr lang="en-US" sz="1800" b="0" i="0" u="none" strike="noStrike">
                          <a:solidFill>
                            <a:srgbClr val="000000"/>
                          </a:solidFill>
                          <a:effectLst/>
                          <a:latin typeface="Times New Roman" panose="02020603050405020304" pitchFamily="18" charset="0"/>
                        </a:rPr>
                        <a:t>1</a:t>
                      </a:r>
                    </a:p>
                  </a:txBody>
                  <a:tcPr marL="9525" marR="9525" marT="9525" marB="0" anchor="ctr"/>
                </a:tc>
                <a:tc>
                  <a:txBody>
                    <a:bodyPr/>
                    <a:lstStyle/>
                    <a:p>
                      <a:pPr algn="ctr" fontAlgn="b"/>
                      <a:r>
                        <a:rPr lang="en-US" sz="1800" b="0" i="0" u="none" strike="noStrike">
                          <a:solidFill>
                            <a:srgbClr val="000000"/>
                          </a:solidFill>
                          <a:effectLst/>
                          <a:latin typeface="Times New Roman" panose="02020603050405020304" pitchFamily="18" charset="0"/>
                        </a:rPr>
                        <a:t>19</a:t>
                      </a:r>
                    </a:p>
                  </a:txBody>
                  <a:tcPr marL="9525" marR="9525" marT="9525" marB="0" anchor="ctr"/>
                </a:tc>
                <a:tc>
                  <a:txBody>
                    <a:bodyPr/>
                    <a:lstStyle/>
                    <a:p>
                      <a:pPr algn="ctr" fontAlgn="b"/>
                      <a:r>
                        <a:rPr lang="en-US" sz="1800" b="1" i="0" u="none" strike="noStrike">
                          <a:solidFill>
                            <a:srgbClr val="000000"/>
                          </a:solidFill>
                          <a:effectLst/>
                          <a:latin typeface="Times New Roman" panose="02020603050405020304" pitchFamily="18" charset="0"/>
                        </a:rPr>
                        <a:t>7</a:t>
                      </a:r>
                    </a:p>
                  </a:txBody>
                  <a:tcPr marL="9525" marR="9525" marT="9525" marB="0" anchor="ctr"/>
                </a:tc>
                <a:tc>
                  <a:txBody>
                    <a:bodyPr/>
                    <a:lstStyle/>
                    <a:p>
                      <a:pPr algn="ctr" fontAlgn="b"/>
                      <a:r>
                        <a:rPr lang="en-US" sz="1800" b="1" i="0" u="none" strike="noStrike">
                          <a:solidFill>
                            <a:srgbClr val="000000"/>
                          </a:solidFill>
                          <a:effectLst/>
                          <a:latin typeface="Times New Roman" panose="02020603050405020304" pitchFamily="18" charset="0"/>
                        </a:rPr>
                        <a:t>2514.645</a:t>
                      </a:r>
                    </a:p>
                  </a:txBody>
                  <a:tcPr marL="9525" marR="9525" marT="9525" marB="0" anchor="ctr"/>
                </a:tc>
                <a:tc>
                  <a:txBody>
                    <a:bodyPr/>
                    <a:lstStyle/>
                    <a:p>
                      <a:pPr algn="ctr" fontAlgn="b"/>
                      <a:r>
                        <a:rPr lang="en-US" sz="1800" b="1" i="0" u="none" strike="noStrike">
                          <a:solidFill>
                            <a:srgbClr val="000000"/>
                          </a:solidFill>
                          <a:effectLst/>
                          <a:latin typeface="Times New Roman" panose="02020603050405020304" pitchFamily="18" charset="0"/>
                        </a:rPr>
                        <a:t>30,175.74</a:t>
                      </a:r>
                    </a:p>
                  </a:txBody>
                  <a:tcPr marL="9525" marR="9525" marT="9525" marB="0" anchor="ctr"/>
                </a:tc>
              </a:tr>
              <a:tr h="606653">
                <a:tc>
                  <a:txBody>
                    <a:bodyPr/>
                    <a:lstStyle/>
                    <a:p>
                      <a:pPr algn="ctr" fontAlgn="b"/>
                      <a:r>
                        <a:rPr lang="en-US" sz="1800" u="none" strike="noStrike">
                          <a:effectLst/>
                        </a:rPr>
                        <a:t>2</a:t>
                      </a:r>
                      <a:endParaRPr lang="en-US" sz="1800" b="0" i="0" u="none" strike="noStrike">
                        <a:solidFill>
                          <a:srgbClr val="000000"/>
                        </a:solidFill>
                        <a:effectLst/>
                        <a:latin typeface="+mj-lt"/>
                      </a:endParaRPr>
                    </a:p>
                  </a:txBody>
                  <a:tcPr marL="9525" marR="9525" marT="9525" marB="0" anchor="ctr"/>
                </a:tc>
                <a:tc>
                  <a:txBody>
                    <a:bodyPr/>
                    <a:lstStyle/>
                    <a:p>
                      <a:pPr algn="l" fontAlgn="ctr"/>
                      <a:r>
                        <a:rPr lang="en-US" sz="1800" b="0" i="0" u="none" strike="noStrike" dirty="0" err="1">
                          <a:solidFill>
                            <a:srgbClr val="000000"/>
                          </a:solidFill>
                          <a:effectLst/>
                          <a:latin typeface="Times New Roman" panose="02020603050405020304" pitchFamily="18" charset="0"/>
                        </a:rPr>
                        <a:t>Asst</a:t>
                      </a:r>
                      <a:r>
                        <a:rPr lang="en-US" sz="1800" b="0" i="0" u="none" strike="noStrike" dirty="0">
                          <a:solidFill>
                            <a:srgbClr val="000000"/>
                          </a:solidFill>
                          <a:effectLst/>
                          <a:latin typeface="Times New Roman" panose="02020603050405020304" pitchFamily="18" charset="0"/>
                        </a:rPr>
                        <a:t> Chief  </a:t>
                      </a:r>
                      <a:r>
                        <a:rPr lang="en-US" sz="1800" b="0" i="0" u="none" strike="noStrike" dirty="0" err="1">
                          <a:solidFill>
                            <a:srgbClr val="000000"/>
                          </a:solidFill>
                          <a:effectLst/>
                          <a:latin typeface="Times New Roman" panose="02020603050405020304" pitchFamily="18" charset="0"/>
                        </a:rPr>
                        <a:t>Techn</a:t>
                      </a:r>
                      <a:r>
                        <a:rPr lang="en-US" sz="1800" b="0" i="0" u="none" strike="noStrike" dirty="0">
                          <a:solidFill>
                            <a:srgbClr val="000000"/>
                          </a:solidFill>
                          <a:effectLst/>
                          <a:latin typeface="Times New Roman" panose="02020603050405020304" pitchFamily="18" charset="0"/>
                        </a:rPr>
                        <a:t>. Engineer</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1</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18</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2</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            2,124.55 </a:t>
                      </a:r>
                    </a:p>
                  </a:txBody>
                  <a:tcPr marL="9525" marR="9525" marT="9525" marB="0" anchor="ctr"/>
                </a:tc>
                <a:tc>
                  <a:txBody>
                    <a:bodyPr/>
                    <a:lstStyle/>
                    <a:p>
                      <a:pPr algn="ctr" fontAlgn="b"/>
                      <a:r>
                        <a:rPr lang="en-US" sz="1800" b="0" i="0" u="none" strike="noStrike">
                          <a:solidFill>
                            <a:srgbClr val="000000"/>
                          </a:solidFill>
                          <a:effectLst/>
                          <a:latin typeface="Times New Roman" panose="02020603050405020304" pitchFamily="18" charset="0"/>
                        </a:rPr>
                        <a:t>25,494.61</a:t>
                      </a:r>
                    </a:p>
                  </a:txBody>
                  <a:tcPr marL="9525" marR="9525" marT="9525" marB="0" anchor="ctr"/>
                </a:tc>
              </a:tr>
              <a:tr h="606653">
                <a:tc>
                  <a:txBody>
                    <a:bodyPr/>
                    <a:lstStyle/>
                    <a:p>
                      <a:pPr algn="ctr" fontAlgn="b"/>
                      <a:r>
                        <a:rPr lang="en-US" sz="1800" u="none" strike="noStrike">
                          <a:effectLst/>
                        </a:rPr>
                        <a:t>3</a:t>
                      </a:r>
                      <a:endParaRPr lang="en-US" sz="1800" b="0" i="0" u="none" strike="noStrike">
                        <a:solidFill>
                          <a:srgbClr val="000000"/>
                        </a:solidFill>
                        <a:effectLst/>
                        <a:latin typeface="+mj-lt"/>
                      </a:endParaRPr>
                    </a:p>
                  </a:txBody>
                  <a:tcPr marL="9525" marR="9525" marT="9525" marB="0" anchor="ctr"/>
                </a:tc>
                <a:tc>
                  <a:txBody>
                    <a:bodyPr/>
                    <a:lstStyle/>
                    <a:p>
                      <a:pPr algn="l" fontAlgn="ctr"/>
                      <a:r>
                        <a:rPr lang="en-US" sz="1800" b="0" i="0" u="none" strike="noStrike" dirty="0">
                          <a:solidFill>
                            <a:srgbClr val="000000"/>
                          </a:solidFill>
                          <a:effectLst/>
                          <a:latin typeface="Times New Roman" panose="02020603050405020304" pitchFamily="18" charset="0"/>
                        </a:rPr>
                        <a:t>Chief </a:t>
                      </a:r>
                      <a:r>
                        <a:rPr lang="en-US" sz="1800" b="0" i="0" u="none" strike="noStrike" dirty="0" err="1">
                          <a:solidFill>
                            <a:srgbClr val="000000"/>
                          </a:solidFill>
                          <a:effectLst/>
                          <a:latin typeface="Times New Roman" panose="02020603050405020304" pitchFamily="18" charset="0"/>
                        </a:rPr>
                        <a:t>Technicial</a:t>
                      </a:r>
                      <a:r>
                        <a:rPr lang="en-US" sz="1800" b="0" i="0" u="none" strike="noStrike" dirty="0">
                          <a:solidFill>
                            <a:srgbClr val="000000"/>
                          </a:solidFill>
                          <a:effectLst/>
                          <a:latin typeface="Times New Roman" panose="02020603050405020304" pitchFamily="18" charset="0"/>
                        </a:rPr>
                        <a:t> Officer</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1</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19</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8</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            2,557.39 </a:t>
                      </a:r>
                    </a:p>
                  </a:txBody>
                  <a:tcPr marL="9525" marR="9525" marT="9525" marB="0" anchor="ctr"/>
                </a:tc>
                <a:tc>
                  <a:txBody>
                    <a:bodyPr/>
                    <a:lstStyle/>
                    <a:p>
                      <a:pPr algn="ctr" fontAlgn="b"/>
                      <a:r>
                        <a:rPr lang="en-US" sz="1800" b="0" i="0" u="none" strike="noStrike">
                          <a:solidFill>
                            <a:srgbClr val="000000"/>
                          </a:solidFill>
                          <a:effectLst/>
                          <a:latin typeface="Times New Roman" panose="02020603050405020304" pitchFamily="18" charset="0"/>
                        </a:rPr>
                        <a:t>30,688.72</a:t>
                      </a:r>
                    </a:p>
                  </a:txBody>
                  <a:tcPr marL="9525" marR="9525" marT="9525" marB="0" anchor="ctr"/>
                </a:tc>
              </a:tr>
              <a:tr h="606653">
                <a:tc>
                  <a:txBody>
                    <a:bodyPr/>
                    <a:lstStyle/>
                    <a:p>
                      <a:pPr algn="ctr" fontAlgn="b"/>
                      <a:r>
                        <a:rPr lang="en-US" sz="1800" u="none" strike="noStrike">
                          <a:effectLst/>
                        </a:rPr>
                        <a:t>4</a:t>
                      </a:r>
                      <a:endParaRPr lang="en-US" sz="1800" b="0" i="0" u="none" strike="noStrike">
                        <a:solidFill>
                          <a:srgbClr val="000000"/>
                        </a:solidFill>
                        <a:effectLst/>
                        <a:latin typeface="+mj-lt"/>
                      </a:endParaRPr>
                    </a:p>
                  </a:txBody>
                  <a:tcPr marL="9525" marR="9525" marT="9525" marB="0" anchor="ctr"/>
                </a:tc>
                <a:tc>
                  <a:txBody>
                    <a:bodyPr/>
                    <a:lstStyle/>
                    <a:p>
                      <a:pPr algn="l" fontAlgn="ctr"/>
                      <a:r>
                        <a:rPr lang="en-US" sz="1800" b="0" i="0" u="none" strike="noStrike" dirty="0">
                          <a:solidFill>
                            <a:srgbClr val="000000"/>
                          </a:solidFill>
                          <a:effectLst/>
                          <a:latin typeface="Times New Roman" panose="02020603050405020304" pitchFamily="18" charset="0"/>
                        </a:rPr>
                        <a:t>Asst. Chief Estate Officer</a:t>
                      </a:r>
                    </a:p>
                  </a:txBody>
                  <a:tcPr marL="9525" marR="9525" marT="9525" marB="0" anchor="ctr"/>
                </a:tc>
                <a:tc>
                  <a:txBody>
                    <a:bodyPr/>
                    <a:lstStyle/>
                    <a:p>
                      <a:pPr algn="ctr" fontAlgn="ctr"/>
                      <a:r>
                        <a:rPr lang="en-US" sz="1800" b="0" i="0" u="none" strike="noStrike" dirty="0">
                          <a:solidFill>
                            <a:srgbClr val="000000"/>
                          </a:solidFill>
                          <a:effectLst/>
                          <a:latin typeface="Times New Roman" panose="02020603050405020304" pitchFamily="18" charset="0"/>
                        </a:rPr>
                        <a:t>1</a:t>
                      </a:r>
                    </a:p>
                  </a:txBody>
                  <a:tcPr marL="9525" marR="9525" marT="9525" marB="0" anchor="ctr"/>
                </a:tc>
                <a:tc>
                  <a:txBody>
                    <a:bodyPr/>
                    <a:lstStyle/>
                    <a:p>
                      <a:pPr algn="ctr" fontAlgn="ctr"/>
                      <a:r>
                        <a:rPr lang="en-US" sz="1800" b="0" i="0" u="none" strike="noStrike" dirty="0">
                          <a:solidFill>
                            <a:srgbClr val="000000"/>
                          </a:solidFill>
                          <a:effectLst/>
                          <a:latin typeface="Times New Roman" panose="02020603050405020304" pitchFamily="18" charset="0"/>
                        </a:rPr>
                        <a:t>18</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4</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            2,197.40 </a:t>
                      </a:r>
                    </a:p>
                  </a:txBody>
                  <a:tcPr marL="9525" marR="9525" marT="9525" marB="0" anchor="ctr"/>
                </a:tc>
                <a:tc>
                  <a:txBody>
                    <a:bodyPr/>
                    <a:lstStyle/>
                    <a:p>
                      <a:pPr algn="ctr" fontAlgn="b"/>
                      <a:r>
                        <a:rPr lang="en-US" sz="1800" b="0" i="0" u="none" strike="noStrike">
                          <a:solidFill>
                            <a:srgbClr val="000000"/>
                          </a:solidFill>
                          <a:effectLst/>
                          <a:latin typeface="Times New Roman" panose="02020603050405020304" pitchFamily="18" charset="0"/>
                        </a:rPr>
                        <a:t>26,368.79</a:t>
                      </a:r>
                    </a:p>
                  </a:txBody>
                  <a:tcPr marL="9525" marR="9525" marT="9525" marB="0" anchor="ctr"/>
                </a:tc>
              </a:tr>
              <a:tr h="606653">
                <a:tc>
                  <a:txBody>
                    <a:bodyPr/>
                    <a:lstStyle/>
                    <a:p>
                      <a:pPr algn="ctr" fontAlgn="b"/>
                      <a:r>
                        <a:rPr lang="en-US" sz="1800" u="none" strike="noStrike">
                          <a:effectLst/>
                        </a:rPr>
                        <a:t>5</a:t>
                      </a:r>
                      <a:endParaRPr lang="en-US" sz="1800" b="0" i="0" u="none" strike="noStrike">
                        <a:solidFill>
                          <a:srgbClr val="000000"/>
                        </a:solidFill>
                        <a:effectLst/>
                        <a:latin typeface="+mj-lt"/>
                      </a:endParaRPr>
                    </a:p>
                  </a:txBody>
                  <a:tcPr marL="9525" marR="9525" marT="9525" marB="0" anchor="ctr"/>
                </a:tc>
                <a:tc>
                  <a:txBody>
                    <a:bodyPr/>
                    <a:lstStyle/>
                    <a:p>
                      <a:pPr algn="l" fontAlgn="ctr"/>
                      <a:r>
                        <a:rPr lang="en-US" sz="1800" b="0" i="0" u="none" strike="noStrike">
                          <a:solidFill>
                            <a:srgbClr val="000000"/>
                          </a:solidFill>
                          <a:effectLst/>
                          <a:latin typeface="Times New Roman" panose="02020603050405020304" pitchFamily="18" charset="0"/>
                        </a:rPr>
                        <a:t>Technical Assistant</a:t>
                      </a:r>
                    </a:p>
                  </a:txBody>
                  <a:tcPr marL="9525" marR="9525" marT="9525" marB="0" anchor="ctr"/>
                </a:tc>
                <a:tc>
                  <a:txBody>
                    <a:bodyPr/>
                    <a:lstStyle/>
                    <a:p>
                      <a:pPr algn="ctr" fontAlgn="ctr"/>
                      <a:r>
                        <a:rPr lang="en-US" sz="1800" b="0" i="0" u="none" strike="noStrike" dirty="0">
                          <a:solidFill>
                            <a:srgbClr val="000000"/>
                          </a:solidFill>
                          <a:effectLst/>
                          <a:latin typeface="Times New Roman" panose="02020603050405020304" pitchFamily="18" charset="0"/>
                        </a:rPr>
                        <a:t>1</a:t>
                      </a:r>
                    </a:p>
                  </a:txBody>
                  <a:tcPr marL="9525" marR="9525" marT="9525" marB="0" anchor="ctr"/>
                </a:tc>
                <a:tc>
                  <a:txBody>
                    <a:bodyPr/>
                    <a:lstStyle/>
                    <a:p>
                      <a:pPr algn="ctr" fontAlgn="ctr"/>
                      <a:r>
                        <a:rPr lang="en-US" sz="1800" b="0" i="0" u="none" strike="noStrike" dirty="0">
                          <a:solidFill>
                            <a:srgbClr val="000000"/>
                          </a:solidFill>
                          <a:effectLst/>
                          <a:latin typeface="Times New Roman" panose="02020603050405020304" pitchFamily="18" charset="0"/>
                        </a:rPr>
                        <a:t>11</a:t>
                      </a:r>
                    </a:p>
                  </a:txBody>
                  <a:tcPr marL="9525" marR="9525" marT="9525" marB="0" anchor="ctr"/>
                </a:tc>
                <a:tc>
                  <a:txBody>
                    <a:bodyPr/>
                    <a:lstStyle/>
                    <a:p>
                      <a:pPr algn="ctr" fontAlgn="ctr"/>
                      <a:r>
                        <a:rPr lang="en-US" sz="1800" b="0" i="0" u="none" strike="noStrike" dirty="0">
                          <a:solidFill>
                            <a:srgbClr val="000000"/>
                          </a:solidFill>
                          <a:effectLst/>
                          <a:latin typeface="Times New Roman" panose="02020603050405020304" pitchFamily="18" charset="0"/>
                        </a:rPr>
                        <a:t>7</a:t>
                      </a:r>
                    </a:p>
                  </a:txBody>
                  <a:tcPr marL="9525" marR="9525" marT="9525" marB="0" anchor="ctr"/>
                </a:tc>
                <a:tc>
                  <a:txBody>
                    <a:bodyPr/>
                    <a:lstStyle/>
                    <a:p>
                      <a:pPr algn="ctr" fontAlgn="ctr"/>
                      <a:r>
                        <a:rPr lang="en-US" sz="1800" b="0" i="0" u="none" strike="noStrike" dirty="0">
                          <a:solidFill>
                            <a:srgbClr val="000000"/>
                          </a:solidFill>
                          <a:effectLst/>
                          <a:latin typeface="Times New Roman" panose="02020603050405020304" pitchFamily="18" charset="0"/>
                        </a:rPr>
                        <a:t>            1,046.62 </a:t>
                      </a:r>
                    </a:p>
                  </a:txBody>
                  <a:tcPr marL="9525" marR="9525" marT="9525" marB="0" anchor="ctr"/>
                </a:tc>
                <a:tc>
                  <a:txBody>
                    <a:bodyPr/>
                    <a:lstStyle/>
                    <a:p>
                      <a:pPr algn="ctr" fontAlgn="b"/>
                      <a:r>
                        <a:rPr lang="en-US" sz="1800" b="0" i="0" u="none" strike="noStrike">
                          <a:solidFill>
                            <a:srgbClr val="000000"/>
                          </a:solidFill>
                          <a:effectLst/>
                          <a:latin typeface="Times New Roman" panose="02020603050405020304" pitchFamily="18" charset="0"/>
                        </a:rPr>
                        <a:t>12,559.38</a:t>
                      </a:r>
                    </a:p>
                  </a:txBody>
                  <a:tcPr marL="9525" marR="9525" marT="9525" marB="0" anchor="ctr"/>
                </a:tc>
              </a:tr>
              <a:tr h="606653">
                <a:tc>
                  <a:txBody>
                    <a:bodyPr/>
                    <a:lstStyle/>
                    <a:p>
                      <a:pPr algn="ctr" fontAlgn="b"/>
                      <a:r>
                        <a:rPr lang="en-US" sz="1800" u="none" strike="noStrike">
                          <a:effectLst/>
                        </a:rPr>
                        <a:t>6</a:t>
                      </a:r>
                      <a:endParaRPr lang="en-US" sz="1800" b="0" i="0" u="none" strike="noStrike">
                        <a:solidFill>
                          <a:srgbClr val="000000"/>
                        </a:solidFill>
                        <a:effectLst/>
                        <a:latin typeface="+mj-lt"/>
                      </a:endParaRPr>
                    </a:p>
                  </a:txBody>
                  <a:tcPr marL="9525" marR="9525" marT="9525" marB="0" anchor="ctr"/>
                </a:tc>
                <a:tc>
                  <a:txBody>
                    <a:bodyPr/>
                    <a:lstStyle/>
                    <a:p>
                      <a:pPr algn="l" fontAlgn="ctr"/>
                      <a:r>
                        <a:rPr lang="en-US" sz="1800" b="0" i="0" u="none" strike="noStrike" dirty="0">
                          <a:solidFill>
                            <a:srgbClr val="000000"/>
                          </a:solidFill>
                          <a:effectLst/>
                          <a:latin typeface="Times New Roman" panose="02020603050405020304" pitchFamily="18" charset="0"/>
                        </a:rPr>
                        <a:t>Technical Officer II</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1</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15</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3</a:t>
                      </a:r>
                    </a:p>
                  </a:txBody>
                  <a:tcPr marL="9525" marR="9525" marT="9525" marB="0" anchor="ctr"/>
                </a:tc>
                <a:tc>
                  <a:txBody>
                    <a:bodyPr/>
                    <a:lstStyle/>
                    <a:p>
                      <a:pPr algn="ctr" fontAlgn="ctr"/>
                      <a:r>
                        <a:rPr lang="en-US" sz="1800" b="0" i="0" u="none" strike="noStrike" dirty="0">
                          <a:solidFill>
                            <a:srgbClr val="000000"/>
                          </a:solidFill>
                          <a:effectLst/>
                          <a:latin typeface="Times New Roman" panose="02020603050405020304" pitchFamily="18" charset="0"/>
                        </a:rPr>
                        <a:t>            1,568.57 </a:t>
                      </a:r>
                    </a:p>
                  </a:txBody>
                  <a:tcPr marL="9525" marR="9525" marT="9525" marB="0" anchor="ctr"/>
                </a:tc>
                <a:tc>
                  <a:txBody>
                    <a:bodyPr/>
                    <a:lstStyle/>
                    <a:p>
                      <a:pPr algn="ctr" fontAlgn="b"/>
                      <a:r>
                        <a:rPr lang="en-US" sz="1800" b="0" i="0" u="none" strike="noStrike" dirty="0">
                          <a:solidFill>
                            <a:srgbClr val="000000"/>
                          </a:solidFill>
                          <a:effectLst/>
                          <a:latin typeface="Times New Roman" panose="02020603050405020304" pitchFamily="18" charset="0"/>
                        </a:rPr>
                        <a:t>18,822.83</a:t>
                      </a:r>
                    </a:p>
                  </a:txBody>
                  <a:tcPr marL="9525" marR="9525" marT="9525" marB="0" anchor="ctr"/>
                </a:tc>
              </a:tr>
              <a:tr h="606653">
                <a:tc>
                  <a:txBody>
                    <a:bodyPr/>
                    <a:lstStyle/>
                    <a:p>
                      <a:pPr algn="ctr" fontAlgn="b"/>
                      <a:r>
                        <a:rPr lang="en-US" sz="1800" u="none" strike="noStrike">
                          <a:effectLst/>
                        </a:rPr>
                        <a:t>7</a:t>
                      </a:r>
                      <a:endParaRPr lang="en-US" sz="1800" b="0" i="0" u="none" strike="noStrike">
                        <a:solidFill>
                          <a:srgbClr val="000000"/>
                        </a:solidFill>
                        <a:effectLst/>
                        <a:latin typeface="+mj-lt"/>
                      </a:endParaRPr>
                    </a:p>
                  </a:txBody>
                  <a:tcPr marL="9525" marR="9525" marT="9525" marB="0" anchor="ctr"/>
                </a:tc>
                <a:tc>
                  <a:txBody>
                    <a:bodyPr/>
                    <a:lstStyle/>
                    <a:p>
                      <a:pPr algn="l" fontAlgn="ctr"/>
                      <a:r>
                        <a:rPr lang="en-US" sz="1800" b="0" i="0" u="none" strike="noStrike" dirty="0">
                          <a:solidFill>
                            <a:srgbClr val="000000"/>
                          </a:solidFill>
                          <a:effectLst/>
                          <a:latin typeface="Times New Roman" panose="02020603050405020304" pitchFamily="18" charset="0"/>
                        </a:rPr>
                        <a:t>Artisan</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1</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11</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6</a:t>
                      </a:r>
                    </a:p>
                  </a:txBody>
                  <a:tcPr marL="9525" marR="9525" marT="9525" marB="0" anchor="ctr"/>
                </a:tc>
                <a:tc>
                  <a:txBody>
                    <a:bodyPr/>
                    <a:lstStyle/>
                    <a:p>
                      <a:pPr algn="ctr" fontAlgn="ctr"/>
                      <a:r>
                        <a:rPr lang="en-US" sz="1800" b="0" i="0" u="none" strike="noStrike" dirty="0">
                          <a:solidFill>
                            <a:srgbClr val="000000"/>
                          </a:solidFill>
                          <a:effectLst/>
                          <a:latin typeface="Times New Roman" panose="02020603050405020304" pitchFamily="18" charset="0"/>
                        </a:rPr>
                        <a:t>            1,029.12 </a:t>
                      </a:r>
                    </a:p>
                  </a:txBody>
                  <a:tcPr marL="9525" marR="9525" marT="9525" marB="0" anchor="ctr"/>
                </a:tc>
                <a:tc>
                  <a:txBody>
                    <a:bodyPr/>
                    <a:lstStyle/>
                    <a:p>
                      <a:pPr algn="ctr" fontAlgn="b"/>
                      <a:r>
                        <a:rPr lang="en-US" sz="1800" b="0" i="0" u="none" strike="noStrike" dirty="0">
                          <a:solidFill>
                            <a:srgbClr val="000000"/>
                          </a:solidFill>
                          <a:effectLst/>
                          <a:latin typeface="Times New Roman" panose="02020603050405020304" pitchFamily="18" charset="0"/>
                        </a:rPr>
                        <a:t>12,349.44</a:t>
                      </a:r>
                    </a:p>
                  </a:txBody>
                  <a:tcPr marL="9525" marR="9525" marT="9525" marB="0" anchor="ctr"/>
                </a:tc>
              </a:tr>
              <a:tr h="606653">
                <a:tc>
                  <a:txBody>
                    <a:bodyPr/>
                    <a:lstStyle/>
                    <a:p>
                      <a:pPr algn="ctr" fontAlgn="b"/>
                      <a:r>
                        <a:rPr lang="en-US" sz="1800" u="none" strike="noStrike">
                          <a:effectLst/>
                        </a:rPr>
                        <a:t>8</a:t>
                      </a:r>
                      <a:endParaRPr lang="en-US" sz="1800" b="0" i="0" u="none" strike="noStrike">
                        <a:solidFill>
                          <a:srgbClr val="000000"/>
                        </a:solidFill>
                        <a:effectLst/>
                        <a:latin typeface="+mj-lt"/>
                      </a:endParaRPr>
                    </a:p>
                  </a:txBody>
                  <a:tcPr marL="9525" marR="9525" marT="9525" marB="0" anchor="ctr"/>
                </a:tc>
                <a:tc>
                  <a:txBody>
                    <a:bodyPr/>
                    <a:lstStyle/>
                    <a:p>
                      <a:pPr algn="l" fontAlgn="ctr"/>
                      <a:r>
                        <a:rPr lang="en-US" sz="1800" b="0" i="0" u="none" strike="noStrike" dirty="0">
                          <a:solidFill>
                            <a:srgbClr val="000000"/>
                          </a:solidFill>
                          <a:effectLst/>
                          <a:latin typeface="Times New Roman" panose="02020603050405020304" pitchFamily="18" charset="0"/>
                        </a:rPr>
                        <a:t>Sen Technician Engineer</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1</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17</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9</a:t>
                      </a:r>
                    </a:p>
                  </a:txBody>
                  <a:tcPr marL="9525" marR="9525" marT="9525" marB="0" anchor="ctr"/>
                </a:tc>
                <a:tc>
                  <a:txBody>
                    <a:bodyPr/>
                    <a:lstStyle/>
                    <a:p>
                      <a:pPr algn="ctr" fontAlgn="ctr"/>
                      <a:r>
                        <a:rPr lang="en-US" sz="1800" b="0" i="0" u="none" strike="noStrike" dirty="0">
                          <a:solidFill>
                            <a:srgbClr val="000000"/>
                          </a:solidFill>
                          <a:effectLst/>
                          <a:latin typeface="Times New Roman" panose="02020603050405020304" pitchFamily="18" charset="0"/>
                        </a:rPr>
                        <a:t>            2,197.40 </a:t>
                      </a:r>
                    </a:p>
                  </a:txBody>
                  <a:tcPr marL="9525" marR="9525" marT="9525" marB="0" anchor="ctr"/>
                </a:tc>
                <a:tc>
                  <a:txBody>
                    <a:bodyPr/>
                    <a:lstStyle/>
                    <a:p>
                      <a:pPr algn="ctr" fontAlgn="b"/>
                      <a:r>
                        <a:rPr lang="en-US" sz="1800" b="0" i="0" u="none" strike="noStrike" dirty="0">
                          <a:solidFill>
                            <a:srgbClr val="000000"/>
                          </a:solidFill>
                          <a:effectLst/>
                          <a:latin typeface="Times New Roman" panose="02020603050405020304" pitchFamily="18" charset="0"/>
                        </a:rPr>
                        <a:t>26,368.79</a:t>
                      </a:r>
                    </a:p>
                  </a:txBody>
                  <a:tcPr marL="9525" marR="9525" marT="9525" marB="0" anchor="ctr"/>
                </a:tc>
              </a:tr>
              <a:tr h="606653">
                <a:tc>
                  <a:txBody>
                    <a:bodyPr/>
                    <a:lstStyle/>
                    <a:p>
                      <a:pPr algn="ctr" fontAlgn="b"/>
                      <a:r>
                        <a:rPr lang="en-US" sz="1800" u="none" strike="noStrike">
                          <a:effectLst/>
                        </a:rPr>
                        <a:t>9</a:t>
                      </a:r>
                      <a:endParaRPr lang="en-US" sz="1800" b="0" i="0" u="none" strike="noStrike">
                        <a:solidFill>
                          <a:srgbClr val="000000"/>
                        </a:solidFill>
                        <a:effectLst/>
                        <a:latin typeface="+mj-lt"/>
                      </a:endParaRPr>
                    </a:p>
                  </a:txBody>
                  <a:tcPr marL="9525" marR="9525" marT="9525" marB="0" anchor="ctr"/>
                </a:tc>
                <a:tc>
                  <a:txBody>
                    <a:bodyPr/>
                    <a:lstStyle/>
                    <a:p>
                      <a:pPr algn="l" fontAlgn="ctr"/>
                      <a:r>
                        <a:rPr lang="en-US" sz="1800" b="0" i="0" u="none" strike="noStrike" dirty="0">
                          <a:solidFill>
                            <a:srgbClr val="000000"/>
                          </a:solidFill>
                          <a:effectLst/>
                          <a:latin typeface="Times New Roman" panose="02020603050405020304" pitchFamily="18" charset="0"/>
                        </a:rPr>
                        <a:t>Stenographer </a:t>
                      </a:r>
                      <a:r>
                        <a:rPr lang="en-US" sz="1800" b="0" i="0" u="none" strike="noStrike" dirty="0" err="1">
                          <a:solidFill>
                            <a:srgbClr val="000000"/>
                          </a:solidFill>
                          <a:effectLst/>
                          <a:latin typeface="Times New Roman" panose="02020603050405020304" pitchFamily="18" charset="0"/>
                        </a:rPr>
                        <a:t>Gd</a:t>
                      </a:r>
                      <a:r>
                        <a:rPr lang="en-US" sz="1800" b="0" i="0" u="none" strike="noStrike" dirty="0">
                          <a:solidFill>
                            <a:srgbClr val="000000"/>
                          </a:solidFill>
                          <a:effectLst/>
                          <a:latin typeface="Times New Roman" panose="02020603050405020304" pitchFamily="18" charset="0"/>
                        </a:rPr>
                        <a:t> I</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1</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15</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5</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            1,622.30 </a:t>
                      </a:r>
                    </a:p>
                  </a:txBody>
                  <a:tcPr marL="9525" marR="9525" marT="9525" marB="0" anchor="ctr"/>
                </a:tc>
                <a:tc>
                  <a:txBody>
                    <a:bodyPr/>
                    <a:lstStyle/>
                    <a:p>
                      <a:pPr algn="ctr" fontAlgn="ctr"/>
                      <a:r>
                        <a:rPr lang="en-US" sz="1800" b="0" i="0" u="none" strike="noStrike" dirty="0">
                          <a:solidFill>
                            <a:srgbClr val="000000"/>
                          </a:solidFill>
                          <a:effectLst/>
                          <a:latin typeface="Times New Roman" panose="02020603050405020304" pitchFamily="18" charset="0"/>
                        </a:rPr>
                        <a:t>           19,467.63 </a:t>
                      </a:r>
                    </a:p>
                  </a:txBody>
                  <a:tcPr marL="9525" marR="9525" marT="9525" marB="0" anchor="ctr"/>
                </a:tc>
              </a:tr>
            </a:tbl>
          </a:graphicData>
        </a:graphic>
      </p:graphicFrame>
      <p:sp>
        <p:nvSpPr>
          <p:cNvPr id="3" name="Slide Number Placeholder 2"/>
          <p:cNvSpPr>
            <a:spLocks noGrp="1"/>
          </p:cNvSpPr>
          <p:nvPr>
            <p:ph type="sldNum" sz="quarter" idx="12"/>
          </p:nvPr>
        </p:nvSpPr>
        <p:spPr/>
        <p:txBody>
          <a:bodyPr/>
          <a:lstStyle/>
          <a:p>
            <a:fld id="{571CD3C2-A472-4BA3-88D7-833F7D0C5725}" type="slidenum">
              <a:rPr lang="en-US" smtClean="0"/>
              <a:t>63</a:t>
            </a:fld>
            <a:endParaRPr lang="en-US"/>
          </a:p>
        </p:txBody>
      </p:sp>
    </p:spTree>
    <p:extLst>
      <p:ext uri="{BB962C8B-B14F-4D97-AF65-F5344CB8AC3E}">
        <p14:creationId xmlns:p14="http://schemas.microsoft.com/office/powerpoint/2010/main" val="307143590"/>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0"/>
            <a:ext cx="6629400" cy="533400"/>
          </a:xfrm>
        </p:spPr>
        <p:txBody>
          <a:bodyPr>
            <a:noAutofit/>
          </a:bodyPr>
          <a:lstStyle/>
          <a:p>
            <a:r>
              <a:rPr lang="en-US" sz="2400" b="1" dirty="0" smtClean="0">
                <a:solidFill>
                  <a:srgbClr val="C00000"/>
                </a:solidFill>
                <a:effectLst>
                  <a:outerShdw blurRad="38100" dist="38100" dir="2700000" algn="tl">
                    <a:srgbClr val="000000">
                      <a:alpha val="43137"/>
                    </a:srgbClr>
                  </a:outerShdw>
                </a:effectLst>
              </a:rPr>
              <a:t>NOMINAL ROLL BY GRADE-AGRIC</a:t>
            </a:r>
            <a:endParaRPr lang="en-US" sz="2400" b="1" dirty="0">
              <a:solidFill>
                <a:srgbClr val="C00000"/>
              </a:solidFill>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05663637"/>
              </p:ext>
            </p:extLst>
          </p:nvPr>
        </p:nvGraphicFramePr>
        <p:xfrm>
          <a:off x="76199" y="493617"/>
          <a:ext cx="9067800" cy="6227860"/>
        </p:xfrm>
        <a:graphic>
          <a:graphicData uri="http://schemas.openxmlformats.org/drawingml/2006/table">
            <a:tbl>
              <a:tblPr firstRow="1" bandRow="1">
                <a:tableStyleId>{5940675A-B579-460E-94D1-54222C63F5DA}</a:tableStyleId>
              </a:tblPr>
              <a:tblGrid>
                <a:gridCol w="509426"/>
                <a:gridCol w="2567149"/>
                <a:gridCol w="693184"/>
                <a:gridCol w="1120739"/>
                <a:gridCol w="916969"/>
                <a:gridCol w="1510407"/>
                <a:gridCol w="1749926"/>
              </a:tblGrid>
              <a:tr h="636915">
                <a:tc>
                  <a:txBody>
                    <a:bodyPr/>
                    <a:lstStyle/>
                    <a:p>
                      <a:pPr algn="ctr" fontAlgn="b"/>
                      <a:r>
                        <a:rPr lang="en-US" sz="1600" b="1" u="none" strike="noStrike" dirty="0">
                          <a:effectLst>
                            <a:outerShdw blurRad="38100" dist="38100" dir="2700000" algn="tl">
                              <a:srgbClr val="000000">
                                <a:alpha val="43137"/>
                              </a:srgbClr>
                            </a:outerShdw>
                          </a:effectLst>
                        </a:rPr>
                        <a:t>S/N</a:t>
                      </a:r>
                      <a:endParaRPr lang="en-US" sz="16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tc>
                <a:tc>
                  <a:txBody>
                    <a:bodyPr/>
                    <a:lstStyle/>
                    <a:p>
                      <a:pPr algn="ctr" fontAlgn="b"/>
                      <a:r>
                        <a:rPr lang="en-US" sz="1600" b="1" u="none" strike="noStrike" dirty="0" smtClean="0">
                          <a:effectLst>
                            <a:outerShdw blurRad="38100" dist="38100" dir="2700000" algn="tl">
                              <a:srgbClr val="000000">
                                <a:alpha val="43137"/>
                              </a:srgbClr>
                            </a:outerShdw>
                          </a:effectLst>
                        </a:rPr>
                        <a:t>POSITION</a:t>
                      </a:r>
                      <a:endParaRPr lang="en-US" sz="16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tc>
                <a:tc>
                  <a:txBody>
                    <a:bodyPr/>
                    <a:lstStyle/>
                    <a:p>
                      <a:pPr algn="ctr" fontAlgn="b"/>
                      <a:r>
                        <a:rPr lang="en-US" sz="1600" b="1" u="none" strike="noStrike" dirty="0" smtClean="0">
                          <a:effectLst>
                            <a:outerShdw blurRad="38100" dist="38100" dir="2700000" algn="tl">
                              <a:srgbClr val="000000">
                                <a:alpha val="43137"/>
                              </a:srgbClr>
                            </a:outerShdw>
                          </a:effectLst>
                        </a:rPr>
                        <a:t>NO</a:t>
                      </a:r>
                      <a:r>
                        <a:rPr lang="en-US" sz="1600" b="1" u="none" strike="noStrike" baseline="0" dirty="0" smtClean="0">
                          <a:effectLst>
                            <a:outerShdw blurRad="38100" dist="38100" dir="2700000" algn="tl">
                              <a:srgbClr val="000000">
                                <a:alpha val="43137"/>
                              </a:srgbClr>
                            </a:outerShdw>
                          </a:effectLst>
                        </a:rPr>
                        <a:t> AT POST</a:t>
                      </a:r>
                      <a:endParaRPr lang="en-US" sz="16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tc>
                <a:tc>
                  <a:txBody>
                    <a:bodyPr/>
                    <a:lstStyle/>
                    <a:p>
                      <a:pPr algn="ctr" fontAlgn="b"/>
                      <a:r>
                        <a:rPr lang="en-US" sz="1600" b="1" u="none" strike="noStrike" dirty="0" smtClean="0">
                          <a:effectLst>
                            <a:outerShdw blurRad="38100" dist="38100" dir="2700000" algn="tl">
                              <a:srgbClr val="000000">
                                <a:alpha val="43137"/>
                              </a:srgbClr>
                            </a:outerShdw>
                          </a:effectLst>
                        </a:rPr>
                        <a:t> </a:t>
                      </a:r>
                      <a:r>
                        <a:rPr lang="en-US" sz="1600" b="1" u="none" strike="noStrike" dirty="0">
                          <a:effectLst>
                            <a:outerShdw blurRad="38100" dist="38100" dir="2700000" algn="tl">
                              <a:srgbClr val="000000">
                                <a:alpha val="43137"/>
                              </a:srgbClr>
                            </a:outerShdw>
                          </a:effectLst>
                        </a:rPr>
                        <a:t>GRADE </a:t>
                      </a:r>
                      <a:endParaRPr lang="en-US" sz="16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tc>
                <a:tc>
                  <a:txBody>
                    <a:bodyPr/>
                    <a:lstStyle/>
                    <a:p>
                      <a:pPr algn="r" fontAlgn="b"/>
                      <a:r>
                        <a:rPr lang="en-US" sz="1600" b="1" u="none" strike="noStrike" dirty="0">
                          <a:effectLst>
                            <a:outerShdw blurRad="38100" dist="38100" dir="2700000" algn="tl">
                              <a:srgbClr val="000000">
                                <a:alpha val="43137"/>
                              </a:srgbClr>
                            </a:outerShdw>
                          </a:effectLst>
                        </a:rPr>
                        <a:t> </a:t>
                      </a:r>
                      <a:r>
                        <a:rPr lang="en-US" sz="1600" b="1" u="none" strike="noStrike" dirty="0" smtClean="0">
                          <a:effectLst>
                            <a:outerShdw blurRad="38100" dist="38100" dir="2700000" algn="tl">
                              <a:srgbClr val="000000">
                                <a:alpha val="43137"/>
                              </a:srgbClr>
                            </a:outerShdw>
                          </a:effectLst>
                        </a:rPr>
                        <a:t>STEP</a:t>
                      </a:r>
                      <a:endParaRPr lang="en-US" sz="16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tc>
                <a:tc>
                  <a:txBody>
                    <a:bodyPr/>
                    <a:lstStyle/>
                    <a:p>
                      <a:pPr algn="ctr" fontAlgn="b"/>
                      <a:r>
                        <a:rPr lang="en-US" sz="1600" b="1" u="none" strike="noStrike" dirty="0" smtClean="0">
                          <a:effectLst>
                            <a:outerShdw blurRad="38100" dist="38100" dir="2700000" algn="tl">
                              <a:srgbClr val="000000">
                                <a:alpha val="43137"/>
                              </a:srgbClr>
                            </a:outerShdw>
                          </a:effectLst>
                        </a:rPr>
                        <a:t>MONTHLY SALARY</a:t>
                      </a:r>
                      <a:endParaRPr lang="en-US" sz="16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tc>
                <a:tc>
                  <a:txBody>
                    <a:bodyPr/>
                    <a:lstStyle/>
                    <a:p>
                      <a:pPr algn="ctr" fontAlgn="b"/>
                      <a:r>
                        <a:rPr lang="en-US" sz="1600" b="1" u="none" strike="noStrike" dirty="0" smtClean="0">
                          <a:effectLst>
                            <a:outerShdw blurRad="38100" dist="38100" dir="2700000" algn="tl">
                              <a:srgbClr val="000000">
                                <a:alpha val="43137"/>
                              </a:srgbClr>
                            </a:outerShdw>
                          </a:effectLst>
                        </a:rPr>
                        <a:t>PROVISION</a:t>
                      </a:r>
                      <a:r>
                        <a:rPr lang="en-US" sz="1600" b="1" u="none" strike="noStrike" baseline="0" dirty="0" smtClean="0">
                          <a:effectLst>
                            <a:outerShdw blurRad="38100" dist="38100" dir="2700000" algn="tl">
                              <a:srgbClr val="000000">
                                <a:alpha val="43137"/>
                              </a:srgbClr>
                            </a:outerShdw>
                          </a:effectLst>
                        </a:rPr>
                        <a:t> FOR 2019</a:t>
                      </a:r>
                      <a:endParaRPr lang="en-US" sz="16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tc>
              </a:tr>
              <a:tr h="318459">
                <a:tc>
                  <a:txBody>
                    <a:bodyPr/>
                    <a:lstStyle/>
                    <a:p>
                      <a:pPr algn="ctr" fontAlgn="b"/>
                      <a:r>
                        <a:rPr lang="en-US" sz="1600" u="none" strike="noStrike" dirty="0">
                          <a:effectLst/>
                        </a:rPr>
                        <a:t>1</a:t>
                      </a:r>
                      <a:endParaRPr lang="en-US" sz="1600" b="0" i="0" u="none" strike="noStrike" dirty="0">
                        <a:solidFill>
                          <a:srgbClr val="000000"/>
                        </a:solidFill>
                        <a:effectLst/>
                        <a:latin typeface="+mj-lt"/>
                      </a:endParaRPr>
                    </a:p>
                  </a:txBody>
                  <a:tcPr marL="9525" marR="9525" marT="9525" marB="0"/>
                </a:tc>
                <a:tc>
                  <a:txBody>
                    <a:bodyPr/>
                    <a:lstStyle/>
                    <a:p>
                      <a:pPr algn="l" fontAlgn="ctr"/>
                      <a:r>
                        <a:rPr lang="en-US" sz="1600" b="0" i="0" u="none" strike="noStrike" dirty="0">
                          <a:solidFill>
                            <a:srgbClr val="000000"/>
                          </a:solidFill>
                          <a:effectLst/>
                          <a:latin typeface="Times New Roman" panose="02020603050405020304" pitchFamily="18" charset="0"/>
                        </a:rPr>
                        <a:t>ASSISTANT DIRECTOR</a:t>
                      </a:r>
                    </a:p>
                  </a:txBody>
                  <a:tcPr marL="9525" marR="9525" marT="9525" marB="0" anchor="ctr"/>
                </a:tc>
                <a:tc>
                  <a:txBody>
                    <a:bodyPr/>
                    <a:lstStyle/>
                    <a:p>
                      <a:pPr algn="ctr" fontAlgn="ctr"/>
                      <a:r>
                        <a:rPr lang="en-US" sz="1800" b="0" i="0" u="none" strike="noStrike" dirty="0">
                          <a:solidFill>
                            <a:srgbClr val="000000"/>
                          </a:solidFill>
                          <a:effectLst/>
                          <a:latin typeface="Times New Roman" panose="02020603050405020304" pitchFamily="18" charset="0"/>
                        </a:rPr>
                        <a:t>2</a:t>
                      </a:r>
                    </a:p>
                  </a:txBody>
                  <a:tcPr marL="9525" marR="9525" marT="9525" marB="0" anchor="ctr"/>
                </a:tc>
                <a:tc>
                  <a:txBody>
                    <a:bodyPr/>
                    <a:lstStyle/>
                    <a:p>
                      <a:pPr algn="ctr" fontAlgn="ctr"/>
                      <a:r>
                        <a:rPr lang="en-US" sz="1800" b="0" i="0" u="none" strike="noStrike" dirty="0">
                          <a:solidFill>
                            <a:srgbClr val="000000"/>
                          </a:solidFill>
                          <a:effectLst/>
                          <a:latin typeface="Times New Roman" panose="02020603050405020304" pitchFamily="18" charset="0"/>
                        </a:rPr>
                        <a:t>22</a:t>
                      </a:r>
                    </a:p>
                  </a:txBody>
                  <a:tcPr marL="9525" marR="9525" marT="9525" marB="0" anchor="ctr"/>
                </a:tc>
                <a:tc>
                  <a:txBody>
                    <a:bodyPr/>
                    <a:lstStyle/>
                    <a:p>
                      <a:pPr algn="ctr" fontAlgn="ctr"/>
                      <a:r>
                        <a:rPr lang="en-US" sz="1800" b="0" i="0" u="none" strike="noStrike" dirty="0">
                          <a:solidFill>
                            <a:srgbClr val="000000"/>
                          </a:solidFill>
                          <a:effectLst/>
                          <a:latin typeface="Times New Roman" panose="02020603050405020304" pitchFamily="18" charset="0"/>
                        </a:rPr>
                        <a:t>8</a:t>
                      </a:r>
                    </a:p>
                  </a:txBody>
                  <a:tcPr marL="9525" marR="9525" marT="9525" marB="0" anchor="ctr"/>
                </a:tc>
                <a:tc>
                  <a:txBody>
                    <a:bodyPr/>
                    <a:lstStyle/>
                    <a:p>
                      <a:pPr algn="ctr" fontAlgn="ctr"/>
                      <a:r>
                        <a:rPr lang="en-US" sz="1800" b="0" i="0" u="none" strike="noStrike" dirty="0">
                          <a:solidFill>
                            <a:srgbClr val="000000"/>
                          </a:solidFill>
                          <a:effectLst/>
                          <a:latin typeface="Times New Roman" panose="02020603050405020304" pitchFamily="18" charset="0"/>
                        </a:rPr>
                        <a:t>            8,062.94 </a:t>
                      </a:r>
                    </a:p>
                  </a:txBody>
                  <a:tcPr marL="9525" marR="9525" marT="9525" marB="0" anchor="ctr"/>
                </a:tc>
                <a:tc>
                  <a:txBody>
                    <a:bodyPr/>
                    <a:lstStyle/>
                    <a:p>
                      <a:pPr algn="ctr" fontAlgn="b"/>
                      <a:r>
                        <a:rPr lang="en-US" sz="1800" b="0" i="0" u="none" strike="noStrike" dirty="0">
                          <a:solidFill>
                            <a:srgbClr val="000000"/>
                          </a:solidFill>
                          <a:effectLst/>
                          <a:latin typeface="Times New Roman" panose="02020603050405020304" pitchFamily="18" charset="0"/>
                        </a:rPr>
                        <a:t>96,755.26</a:t>
                      </a:r>
                    </a:p>
                  </a:txBody>
                  <a:tcPr marL="9525" marR="9525" marT="9525" marB="0" anchor="ctr"/>
                </a:tc>
              </a:tr>
              <a:tr h="318459">
                <a:tc>
                  <a:txBody>
                    <a:bodyPr/>
                    <a:lstStyle/>
                    <a:p>
                      <a:pPr algn="ctr" fontAlgn="b"/>
                      <a:r>
                        <a:rPr lang="en-US" sz="1600" u="none" strike="noStrike">
                          <a:effectLst/>
                        </a:rPr>
                        <a:t>2</a:t>
                      </a:r>
                      <a:endParaRPr lang="en-US" sz="1600" b="0" i="0" u="none" strike="noStrike">
                        <a:solidFill>
                          <a:srgbClr val="000000"/>
                        </a:solidFill>
                        <a:effectLst/>
                        <a:latin typeface="+mj-lt"/>
                      </a:endParaRPr>
                    </a:p>
                  </a:txBody>
                  <a:tcPr marL="9525" marR="9525" marT="9525" marB="0"/>
                </a:tc>
                <a:tc>
                  <a:txBody>
                    <a:bodyPr/>
                    <a:lstStyle/>
                    <a:p>
                      <a:pPr algn="l" fontAlgn="ctr"/>
                      <a:r>
                        <a:rPr lang="en-US" sz="1600" b="0" i="0" u="none" strike="noStrike">
                          <a:solidFill>
                            <a:srgbClr val="000000"/>
                          </a:solidFill>
                          <a:effectLst/>
                          <a:latin typeface="Times New Roman" panose="02020603050405020304" pitchFamily="18" charset="0"/>
                        </a:rPr>
                        <a:t>SENIOR AGRIC. OFFICER</a:t>
                      </a:r>
                    </a:p>
                  </a:txBody>
                  <a:tcPr marL="9525" marR="9525" marT="9525" marB="0" anchor="ctr"/>
                </a:tc>
                <a:tc>
                  <a:txBody>
                    <a:bodyPr/>
                    <a:lstStyle/>
                    <a:p>
                      <a:pPr algn="ctr" fontAlgn="ctr"/>
                      <a:r>
                        <a:rPr lang="en-US" sz="1800" b="0" i="0" u="none" strike="noStrike" dirty="0">
                          <a:solidFill>
                            <a:srgbClr val="000000"/>
                          </a:solidFill>
                          <a:effectLst/>
                          <a:latin typeface="Times New Roman" panose="02020603050405020304" pitchFamily="18" charset="0"/>
                        </a:rPr>
                        <a:t>1</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20</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6</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            2,926.61 </a:t>
                      </a:r>
                    </a:p>
                  </a:txBody>
                  <a:tcPr marL="9525" marR="9525" marT="9525" marB="0" anchor="ctr"/>
                </a:tc>
                <a:tc>
                  <a:txBody>
                    <a:bodyPr/>
                    <a:lstStyle/>
                    <a:p>
                      <a:pPr algn="ctr" fontAlgn="b"/>
                      <a:r>
                        <a:rPr lang="en-US" sz="1800" b="0" i="0" u="none" strike="noStrike">
                          <a:solidFill>
                            <a:srgbClr val="000000"/>
                          </a:solidFill>
                          <a:effectLst/>
                          <a:latin typeface="Times New Roman" panose="02020603050405020304" pitchFamily="18" charset="0"/>
                        </a:rPr>
                        <a:t>35,119.35</a:t>
                      </a:r>
                    </a:p>
                  </a:txBody>
                  <a:tcPr marL="9525" marR="9525" marT="9525" marB="0" anchor="ctr"/>
                </a:tc>
              </a:tr>
              <a:tr h="318459">
                <a:tc>
                  <a:txBody>
                    <a:bodyPr/>
                    <a:lstStyle/>
                    <a:p>
                      <a:pPr algn="ctr" fontAlgn="b"/>
                      <a:r>
                        <a:rPr lang="en-US" sz="1600" u="none" strike="noStrike">
                          <a:effectLst/>
                        </a:rPr>
                        <a:t>3</a:t>
                      </a:r>
                      <a:endParaRPr lang="en-US" sz="1600" b="0" i="0" u="none" strike="noStrike">
                        <a:solidFill>
                          <a:srgbClr val="000000"/>
                        </a:solidFill>
                        <a:effectLst/>
                        <a:latin typeface="+mj-lt"/>
                      </a:endParaRPr>
                    </a:p>
                  </a:txBody>
                  <a:tcPr marL="9525" marR="9525" marT="9525" marB="0"/>
                </a:tc>
                <a:tc>
                  <a:txBody>
                    <a:bodyPr/>
                    <a:lstStyle/>
                    <a:p>
                      <a:pPr algn="l" fontAlgn="ctr"/>
                      <a:r>
                        <a:rPr lang="en-US" sz="1600" b="0" i="0" u="none" strike="noStrike" dirty="0">
                          <a:solidFill>
                            <a:srgbClr val="000000"/>
                          </a:solidFill>
                          <a:effectLst/>
                          <a:latin typeface="Times New Roman" panose="02020603050405020304" pitchFamily="18" charset="0"/>
                        </a:rPr>
                        <a:t>SENIOR AGRIC. OFFICER</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1</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19</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8</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            2,557.39 </a:t>
                      </a:r>
                    </a:p>
                  </a:txBody>
                  <a:tcPr marL="9525" marR="9525" marT="9525" marB="0" anchor="ctr"/>
                </a:tc>
                <a:tc>
                  <a:txBody>
                    <a:bodyPr/>
                    <a:lstStyle/>
                    <a:p>
                      <a:pPr algn="ctr" fontAlgn="b"/>
                      <a:r>
                        <a:rPr lang="en-US" sz="1800" b="0" i="0" u="none" strike="noStrike">
                          <a:solidFill>
                            <a:srgbClr val="000000"/>
                          </a:solidFill>
                          <a:effectLst/>
                          <a:latin typeface="Times New Roman" panose="02020603050405020304" pitchFamily="18" charset="0"/>
                        </a:rPr>
                        <a:t>30,688.72</a:t>
                      </a:r>
                    </a:p>
                  </a:txBody>
                  <a:tcPr marL="9525" marR="9525" marT="9525" marB="0" anchor="ctr"/>
                </a:tc>
              </a:tr>
              <a:tr h="318459">
                <a:tc>
                  <a:txBody>
                    <a:bodyPr/>
                    <a:lstStyle/>
                    <a:p>
                      <a:pPr algn="ctr" fontAlgn="b"/>
                      <a:r>
                        <a:rPr lang="en-US" sz="1600" u="none" strike="noStrike">
                          <a:effectLst/>
                        </a:rPr>
                        <a:t>4</a:t>
                      </a:r>
                      <a:endParaRPr lang="en-US" sz="1600" b="0" i="0" u="none" strike="noStrike">
                        <a:solidFill>
                          <a:srgbClr val="000000"/>
                        </a:solidFill>
                        <a:effectLst/>
                        <a:latin typeface="+mj-lt"/>
                      </a:endParaRPr>
                    </a:p>
                  </a:txBody>
                  <a:tcPr marL="9525" marR="9525" marT="9525" marB="0"/>
                </a:tc>
                <a:tc>
                  <a:txBody>
                    <a:bodyPr/>
                    <a:lstStyle/>
                    <a:p>
                      <a:pPr algn="l" fontAlgn="ctr"/>
                      <a:r>
                        <a:rPr lang="en-US" sz="1600" b="0" i="0" u="none" strike="noStrike">
                          <a:solidFill>
                            <a:srgbClr val="000000"/>
                          </a:solidFill>
                          <a:effectLst/>
                          <a:latin typeface="Times New Roman" panose="02020603050405020304" pitchFamily="18" charset="0"/>
                        </a:rPr>
                        <a:t>AGRIC. OFFICER</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2</a:t>
                      </a:r>
                    </a:p>
                  </a:txBody>
                  <a:tcPr marL="9525" marR="9525" marT="9525" marB="0" anchor="ctr"/>
                </a:tc>
                <a:tc>
                  <a:txBody>
                    <a:bodyPr/>
                    <a:lstStyle/>
                    <a:p>
                      <a:pPr algn="ctr" fontAlgn="ctr"/>
                      <a:r>
                        <a:rPr lang="en-US" sz="1800" b="0" i="0" u="none" strike="noStrike" dirty="0">
                          <a:solidFill>
                            <a:srgbClr val="000000"/>
                          </a:solidFill>
                          <a:effectLst/>
                          <a:latin typeface="Times New Roman" panose="02020603050405020304" pitchFamily="18" charset="0"/>
                        </a:rPr>
                        <a:t>18</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9</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            4,781.28 </a:t>
                      </a:r>
                    </a:p>
                  </a:txBody>
                  <a:tcPr marL="9525" marR="9525" marT="9525" marB="0" anchor="ctr"/>
                </a:tc>
                <a:tc>
                  <a:txBody>
                    <a:bodyPr/>
                    <a:lstStyle/>
                    <a:p>
                      <a:pPr algn="ctr" fontAlgn="b"/>
                      <a:r>
                        <a:rPr lang="en-US" sz="1800" b="0" i="0" u="none" strike="noStrike">
                          <a:solidFill>
                            <a:srgbClr val="000000"/>
                          </a:solidFill>
                          <a:effectLst/>
                          <a:latin typeface="Times New Roman" panose="02020603050405020304" pitchFamily="18" charset="0"/>
                        </a:rPr>
                        <a:t>57,375.30</a:t>
                      </a:r>
                    </a:p>
                  </a:txBody>
                  <a:tcPr marL="9525" marR="9525" marT="9525" marB="0" anchor="ctr"/>
                </a:tc>
              </a:tr>
              <a:tr h="519486">
                <a:tc>
                  <a:txBody>
                    <a:bodyPr/>
                    <a:lstStyle/>
                    <a:p>
                      <a:pPr algn="ctr" fontAlgn="b"/>
                      <a:r>
                        <a:rPr lang="en-US" sz="1600" u="none" strike="noStrike">
                          <a:effectLst/>
                        </a:rPr>
                        <a:t>5</a:t>
                      </a:r>
                      <a:endParaRPr lang="en-US" sz="1600" b="0" i="0" u="none" strike="noStrike">
                        <a:solidFill>
                          <a:srgbClr val="000000"/>
                        </a:solidFill>
                        <a:effectLst/>
                        <a:latin typeface="+mj-lt"/>
                      </a:endParaRPr>
                    </a:p>
                  </a:txBody>
                  <a:tcPr marL="9525" marR="9525" marT="9525" marB="0"/>
                </a:tc>
                <a:tc>
                  <a:txBody>
                    <a:bodyPr/>
                    <a:lstStyle/>
                    <a:p>
                      <a:pPr algn="l" fontAlgn="ctr"/>
                      <a:r>
                        <a:rPr lang="en-US" sz="1600" b="0" i="0" u="none" strike="noStrike">
                          <a:solidFill>
                            <a:srgbClr val="000000"/>
                          </a:solidFill>
                          <a:effectLst/>
                          <a:latin typeface="Times New Roman" panose="02020603050405020304" pitchFamily="18" charset="0"/>
                        </a:rPr>
                        <a:t>ASST CHIEF TECH OFFICER</a:t>
                      </a:r>
                    </a:p>
                  </a:txBody>
                  <a:tcPr marL="9525" marR="9525" marT="9525" marB="0" anchor="ctr"/>
                </a:tc>
                <a:tc>
                  <a:txBody>
                    <a:bodyPr/>
                    <a:lstStyle/>
                    <a:p>
                      <a:pPr algn="ctr" fontAlgn="ctr"/>
                      <a:r>
                        <a:rPr lang="en-US" sz="1800" b="0" i="0" u="none" strike="noStrike" dirty="0">
                          <a:solidFill>
                            <a:srgbClr val="000000"/>
                          </a:solidFill>
                          <a:effectLst/>
                          <a:latin typeface="Times New Roman" panose="02020603050405020304" pitchFamily="18" charset="0"/>
                        </a:rPr>
                        <a:t>1</a:t>
                      </a:r>
                    </a:p>
                  </a:txBody>
                  <a:tcPr marL="9525" marR="9525" marT="9525" marB="0" anchor="ctr"/>
                </a:tc>
                <a:tc>
                  <a:txBody>
                    <a:bodyPr/>
                    <a:lstStyle/>
                    <a:p>
                      <a:pPr algn="ctr" fontAlgn="ctr"/>
                      <a:r>
                        <a:rPr lang="en-US" sz="1800" b="0" i="0" u="none" strike="noStrike" dirty="0">
                          <a:solidFill>
                            <a:srgbClr val="000000"/>
                          </a:solidFill>
                          <a:effectLst/>
                          <a:latin typeface="Times New Roman" panose="02020603050405020304" pitchFamily="18" charset="0"/>
                        </a:rPr>
                        <a:t>18</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9</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            2,390.64 </a:t>
                      </a:r>
                    </a:p>
                  </a:txBody>
                  <a:tcPr marL="9525" marR="9525" marT="9525" marB="0" anchor="ctr"/>
                </a:tc>
                <a:tc>
                  <a:txBody>
                    <a:bodyPr/>
                    <a:lstStyle/>
                    <a:p>
                      <a:pPr algn="ctr" fontAlgn="b"/>
                      <a:r>
                        <a:rPr lang="en-US" sz="1800" b="0" i="0" u="none" strike="noStrike">
                          <a:solidFill>
                            <a:srgbClr val="000000"/>
                          </a:solidFill>
                          <a:effectLst/>
                          <a:latin typeface="Times New Roman" panose="02020603050405020304" pitchFamily="18" charset="0"/>
                        </a:rPr>
                        <a:t>28,687.65</a:t>
                      </a:r>
                    </a:p>
                  </a:txBody>
                  <a:tcPr marL="9525" marR="9525" marT="9525" marB="0" anchor="ctr"/>
                </a:tc>
              </a:tr>
              <a:tr h="519486">
                <a:tc>
                  <a:txBody>
                    <a:bodyPr/>
                    <a:lstStyle/>
                    <a:p>
                      <a:pPr algn="ctr" fontAlgn="b"/>
                      <a:r>
                        <a:rPr lang="en-US" sz="1600" u="none" strike="noStrike">
                          <a:effectLst/>
                        </a:rPr>
                        <a:t>6</a:t>
                      </a:r>
                      <a:endParaRPr lang="en-US" sz="1600" b="0" i="0" u="none" strike="noStrike">
                        <a:solidFill>
                          <a:srgbClr val="000000"/>
                        </a:solidFill>
                        <a:effectLst/>
                        <a:latin typeface="+mj-lt"/>
                      </a:endParaRPr>
                    </a:p>
                  </a:txBody>
                  <a:tcPr marL="9525" marR="9525" marT="9525" marB="0"/>
                </a:tc>
                <a:tc>
                  <a:txBody>
                    <a:bodyPr/>
                    <a:lstStyle/>
                    <a:p>
                      <a:pPr algn="l" fontAlgn="ctr"/>
                      <a:r>
                        <a:rPr lang="en-US" sz="1600" b="0" i="0" u="none" strike="noStrike">
                          <a:solidFill>
                            <a:srgbClr val="000000"/>
                          </a:solidFill>
                          <a:effectLst/>
                          <a:latin typeface="Times New Roman" panose="02020603050405020304" pitchFamily="18" charset="0"/>
                        </a:rPr>
                        <a:t>CHIEF TECHNICAL OFFICER</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7</a:t>
                      </a:r>
                    </a:p>
                  </a:txBody>
                  <a:tcPr marL="9525" marR="9525" marT="9525" marB="0" anchor="ctr"/>
                </a:tc>
                <a:tc>
                  <a:txBody>
                    <a:bodyPr/>
                    <a:lstStyle/>
                    <a:p>
                      <a:pPr algn="ctr" fontAlgn="ctr"/>
                      <a:r>
                        <a:rPr lang="en-US" sz="1800" b="0" i="0" u="none" strike="noStrike" dirty="0">
                          <a:solidFill>
                            <a:srgbClr val="000000"/>
                          </a:solidFill>
                          <a:effectLst/>
                          <a:latin typeface="Times New Roman" panose="02020603050405020304" pitchFamily="18" charset="0"/>
                        </a:rPr>
                        <a:t>19</a:t>
                      </a:r>
                    </a:p>
                  </a:txBody>
                  <a:tcPr marL="9525" marR="9525" marT="9525" marB="0" anchor="ctr"/>
                </a:tc>
                <a:tc>
                  <a:txBody>
                    <a:bodyPr/>
                    <a:lstStyle/>
                    <a:p>
                      <a:pPr algn="ctr" fontAlgn="ctr"/>
                      <a:r>
                        <a:rPr lang="en-US" sz="1800" b="0" i="0" u="none" strike="noStrike" dirty="0">
                          <a:solidFill>
                            <a:srgbClr val="000000"/>
                          </a:solidFill>
                          <a:effectLst/>
                          <a:latin typeface="Times New Roman" panose="02020603050405020304" pitchFamily="18" charset="0"/>
                        </a:rPr>
                        <a:t>9</a:t>
                      </a:r>
                    </a:p>
                  </a:txBody>
                  <a:tcPr marL="9525" marR="9525" marT="9525" marB="0" anchor="ctr"/>
                </a:tc>
                <a:tc>
                  <a:txBody>
                    <a:bodyPr/>
                    <a:lstStyle/>
                    <a:p>
                      <a:pPr algn="ctr" fontAlgn="ctr"/>
                      <a:r>
                        <a:rPr lang="en-US" sz="1800" b="0" i="0" u="none" strike="noStrike" dirty="0">
                          <a:solidFill>
                            <a:srgbClr val="000000"/>
                          </a:solidFill>
                          <a:effectLst/>
                          <a:latin typeface="Times New Roman" panose="02020603050405020304" pitchFamily="18" charset="0"/>
                        </a:rPr>
                        <a:t>          18,206.08 </a:t>
                      </a:r>
                    </a:p>
                  </a:txBody>
                  <a:tcPr marL="9525" marR="9525" marT="9525" marB="0" anchor="ctr"/>
                </a:tc>
                <a:tc>
                  <a:txBody>
                    <a:bodyPr/>
                    <a:lstStyle/>
                    <a:p>
                      <a:pPr algn="ctr" fontAlgn="b"/>
                      <a:r>
                        <a:rPr lang="en-US" sz="1800" b="0" i="0" u="none" strike="noStrike">
                          <a:solidFill>
                            <a:srgbClr val="000000"/>
                          </a:solidFill>
                          <a:effectLst/>
                          <a:latin typeface="Times New Roman" panose="02020603050405020304" pitchFamily="18" charset="0"/>
                        </a:rPr>
                        <a:t>218,473.01</a:t>
                      </a:r>
                    </a:p>
                  </a:txBody>
                  <a:tcPr marL="9525" marR="9525" marT="9525" marB="0" anchor="ctr"/>
                </a:tc>
              </a:tr>
              <a:tr h="318459">
                <a:tc>
                  <a:txBody>
                    <a:bodyPr/>
                    <a:lstStyle/>
                    <a:p>
                      <a:pPr algn="ctr" fontAlgn="b"/>
                      <a:r>
                        <a:rPr lang="en-US" sz="1600" u="none" strike="noStrike">
                          <a:effectLst/>
                        </a:rPr>
                        <a:t>7</a:t>
                      </a:r>
                      <a:endParaRPr lang="en-US" sz="1600" b="0" i="0" u="none" strike="noStrike">
                        <a:solidFill>
                          <a:srgbClr val="000000"/>
                        </a:solidFill>
                        <a:effectLst/>
                        <a:latin typeface="+mj-lt"/>
                      </a:endParaRPr>
                    </a:p>
                  </a:txBody>
                  <a:tcPr marL="9525" marR="9525" marT="9525" marB="0"/>
                </a:tc>
                <a:tc>
                  <a:txBody>
                    <a:bodyPr/>
                    <a:lstStyle/>
                    <a:p>
                      <a:pPr algn="l" fontAlgn="ctr"/>
                      <a:r>
                        <a:rPr lang="en-US" sz="1600" b="0" i="0" u="none" strike="noStrike">
                          <a:solidFill>
                            <a:srgbClr val="000000"/>
                          </a:solidFill>
                          <a:effectLst/>
                          <a:latin typeface="Times New Roman" panose="02020603050405020304" pitchFamily="18" charset="0"/>
                        </a:rPr>
                        <a:t>SENIOR AGRIC. OFFICER</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1</a:t>
                      </a:r>
                    </a:p>
                  </a:txBody>
                  <a:tcPr marL="9525" marR="9525" marT="9525" marB="0" anchor="ctr"/>
                </a:tc>
                <a:tc>
                  <a:txBody>
                    <a:bodyPr/>
                    <a:lstStyle/>
                    <a:p>
                      <a:pPr algn="ctr" fontAlgn="ctr"/>
                      <a:r>
                        <a:rPr lang="en-US" sz="1800" b="0" i="0" u="none" strike="noStrike" dirty="0">
                          <a:solidFill>
                            <a:srgbClr val="000000"/>
                          </a:solidFill>
                          <a:effectLst/>
                          <a:latin typeface="Times New Roman" panose="02020603050405020304" pitchFamily="18" charset="0"/>
                        </a:rPr>
                        <a:t>15</a:t>
                      </a:r>
                    </a:p>
                  </a:txBody>
                  <a:tcPr marL="9525" marR="9525" marT="9525" marB="0" anchor="ctr"/>
                </a:tc>
                <a:tc>
                  <a:txBody>
                    <a:bodyPr/>
                    <a:lstStyle/>
                    <a:p>
                      <a:pPr algn="ctr" fontAlgn="ctr"/>
                      <a:r>
                        <a:rPr lang="en-US" sz="1800" b="0" i="0" u="none" strike="noStrike" dirty="0">
                          <a:solidFill>
                            <a:srgbClr val="000000"/>
                          </a:solidFill>
                          <a:effectLst/>
                          <a:latin typeface="Times New Roman" panose="02020603050405020304" pitchFamily="18" charset="0"/>
                        </a:rPr>
                        <a:t>8</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            1,706.45 </a:t>
                      </a:r>
                    </a:p>
                  </a:txBody>
                  <a:tcPr marL="9525" marR="9525" marT="9525" marB="0" anchor="ctr"/>
                </a:tc>
                <a:tc>
                  <a:txBody>
                    <a:bodyPr/>
                    <a:lstStyle/>
                    <a:p>
                      <a:pPr algn="ctr" fontAlgn="b"/>
                      <a:r>
                        <a:rPr lang="en-US" sz="1800" b="0" i="0" u="none" strike="noStrike" dirty="0">
                          <a:solidFill>
                            <a:srgbClr val="000000"/>
                          </a:solidFill>
                          <a:effectLst/>
                          <a:latin typeface="Times New Roman" panose="02020603050405020304" pitchFamily="18" charset="0"/>
                        </a:rPr>
                        <a:t>20,477.45</a:t>
                      </a:r>
                    </a:p>
                  </a:txBody>
                  <a:tcPr marL="9525" marR="9525" marT="9525" marB="0" anchor="ctr"/>
                </a:tc>
              </a:tr>
              <a:tr h="519486">
                <a:tc>
                  <a:txBody>
                    <a:bodyPr/>
                    <a:lstStyle/>
                    <a:p>
                      <a:pPr algn="ctr" fontAlgn="b"/>
                      <a:r>
                        <a:rPr lang="en-US" sz="1600" u="none" strike="noStrike">
                          <a:effectLst/>
                        </a:rPr>
                        <a:t>8</a:t>
                      </a:r>
                      <a:endParaRPr lang="en-US" sz="1600" b="0" i="0" u="none" strike="noStrike">
                        <a:solidFill>
                          <a:srgbClr val="000000"/>
                        </a:solidFill>
                        <a:effectLst/>
                        <a:latin typeface="+mj-lt"/>
                      </a:endParaRPr>
                    </a:p>
                  </a:txBody>
                  <a:tcPr marL="9525" marR="9525" marT="9525" marB="0"/>
                </a:tc>
                <a:tc>
                  <a:txBody>
                    <a:bodyPr/>
                    <a:lstStyle/>
                    <a:p>
                      <a:pPr algn="l" fontAlgn="ctr"/>
                      <a:r>
                        <a:rPr lang="en-US" sz="1600" b="0" i="0" u="none" strike="noStrike">
                          <a:solidFill>
                            <a:srgbClr val="000000"/>
                          </a:solidFill>
                          <a:effectLst/>
                          <a:latin typeface="Times New Roman" panose="02020603050405020304" pitchFamily="18" charset="0"/>
                        </a:rPr>
                        <a:t>ASSIST. CHIEF TECHN OFFICER</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1</a:t>
                      </a:r>
                    </a:p>
                  </a:txBody>
                  <a:tcPr marL="9525" marR="9525" marT="9525" marB="0" anchor="ctr"/>
                </a:tc>
                <a:tc>
                  <a:txBody>
                    <a:bodyPr/>
                    <a:lstStyle/>
                    <a:p>
                      <a:pPr algn="ctr" fontAlgn="ctr"/>
                      <a:r>
                        <a:rPr lang="en-US" sz="1800" b="0" i="0" u="none" strike="noStrike" dirty="0">
                          <a:solidFill>
                            <a:srgbClr val="000000"/>
                          </a:solidFill>
                          <a:effectLst/>
                          <a:latin typeface="Times New Roman" panose="02020603050405020304" pitchFamily="18" charset="0"/>
                        </a:rPr>
                        <a:t>18</a:t>
                      </a:r>
                    </a:p>
                  </a:txBody>
                  <a:tcPr marL="9525" marR="9525" marT="9525" marB="0" anchor="ctr"/>
                </a:tc>
                <a:tc>
                  <a:txBody>
                    <a:bodyPr/>
                    <a:lstStyle/>
                    <a:p>
                      <a:pPr algn="ctr" fontAlgn="ctr"/>
                      <a:r>
                        <a:rPr lang="en-US" sz="1800" b="0" i="0" u="none" strike="noStrike" dirty="0">
                          <a:solidFill>
                            <a:srgbClr val="000000"/>
                          </a:solidFill>
                          <a:effectLst/>
                          <a:latin typeface="Times New Roman" panose="02020603050405020304" pitchFamily="18" charset="0"/>
                        </a:rPr>
                        <a:t>6</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            2,272.75 </a:t>
                      </a:r>
                    </a:p>
                  </a:txBody>
                  <a:tcPr marL="9525" marR="9525" marT="9525" marB="0" anchor="ctr"/>
                </a:tc>
                <a:tc>
                  <a:txBody>
                    <a:bodyPr/>
                    <a:lstStyle/>
                    <a:p>
                      <a:pPr algn="ctr" fontAlgn="b"/>
                      <a:r>
                        <a:rPr lang="en-US" sz="1800" b="0" i="0" u="none" strike="noStrike" dirty="0">
                          <a:solidFill>
                            <a:srgbClr val="000000"/>
                          </a:solidFill>
                          <a:effectLst/>
                          <a:latin typeface="Times New Roman" panose="02020603050405020304" pitchFamily="18" charset="0"/>
                        </a:rPr>
                        <a:t>27,272.95</a:t>
                      </a:r>
                    </a:p>
                  </a:txBody>
                  <a:tcPr marL="9525" marR="9525" marT="9525" marB="0" anchor="ctr"/>
                </a:tc>
              </a:tr>
              <a:tr h="519486">
                <a:tc>
                  <a:txBody>
                    <a:bodyPr/>
                    <a:lstStyle/>
                    <a:p>
                      <a:pPr algn="ctr" fontAlgn="b"/>
                      <a:r>
                        <a:rPr lang="en-US" sz="1600" u="none" strike="noStrike" dirty="0">
                          <a:effectLst/>
                        </a:rPr>
                        <a:t>9</a:t>
                      </a:r>
                      <a:endParaRPr lang="en-US" sz="1600" b="0" i="0" u="none" strike="noStrike" dirty="0">
                        <a:solidFill>
                          <a:srgbClr val="000000"/>
                        </a:solidFill>
                        <a:effectLst/>
                        <a:latin typeface="+mj-lt"/>
                      </a:endParaRPr>
                    </a:p>
                  </a:txBody>
                  <a:tcPr marL="9525" marR="9525" marT="9525" marB="0"/>
                </a:tc>
                <a:tc>
                  <a:txBody>
                    <a:bodyPr/>
                    <a:lstStyle/>
                    <a:p>
                      <a:pPr algn="l" fontAlgn="ctr"/>
                      <a:r>
                        <a:rPr lang="en-US" sz="1600" b="0" i="0" u="none" strike="noStrike">
                          <a:solidFill>
                            <a:srgbClr val="000000"/>
                          </a:solidFill>
                          <a:effectLst/>
                          <a:latin typeface="Times New Roman" panose="02020603050405020304" pitchFamily="18" charset="0"/>
                        </a:rPr>
                        <a:t>PRINCIPAL TECHN OFFICER</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1</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18</a:t>
                      </a:r>
                    </a:p>
                  </a:txBody>
                  <a:tcPr marL="9525" marR="9525" marT="9525" marB="0" anchor="ctr"/>
                </a:tc>
                <a:tc>
                  <a:txBody>
                    <a:bodyPr/>
                    <a:lstStyle/>
                    <a:p>
                      <a:pPr algn="ctr" fontAlgn="ctr"/>
                      <a:r>
                        <a:rPr lang="en-US" sz="1800" b="0" i="0" u="none" strike="noStrike" dirty="0">
                          <a:solidFill>
                            <a:srgbClr val="000000"/>
                          </a:solidFill>
                          <a:effectLst/>
                          <a:latin typeface="Times New Roman" panose="02020603050405020304" pitchFamily="18" charset="0"/>
                        </a:rPr>
                        <a:t>3</a:t>
                      </a:r>
                    </a:p>
                  </a:txBody>
                  <a:tcPr marL="9525" marR="9525" marT="9525" marB="0" anchor="ctr"/>
                </a:tc>
                <a:tc>
                  <a:txBody>
                    <a:bodyPr/>
                    <a:lstStyle/>
                    <a:p>
                      <a:pPr algn="ctr" fontAlgn="ctr"/>
                      <a:r>
                        <a:rPr lang="en-US" sz="1800" b="0" i="0" u="none" strike="noStrike" dirty="0">
                          <a:solidFill>
                            <a:srgbClr val="000000"/>
                          </a:solidFill>
                          <a:effectLst/>
                          <a:latin typeface="Times New Roman" panose="02020603050405020304" pitchFamily="18" charset="0"/>
                        </a:rPr>
                        <a:t>            2,160.67 </a:t>
                      </a:r>
                    </a:p>
                  </a:txBody>
                  <a:tcPr marL="9525" marR="9525" marT="9525" marB="0" anchor="ctr"/>
                </a:tc>
                <a:tc>
                  <a:txBody>
                    <a:bodyPr/>
                    <a:lstStyle/>
                    <a:p>
                      <a:pPr algn="ctr" fontAlgn="b"/>
                      <a:r>
                        <a:rPr lang="en-US" sz="1800" b="0" i="0" u="none" strike="noStrike" dirty="0">
                          <a:solidFill>
                            <a:srgbClr val="000000"/>
                          </a:solidFill>
                          <a:effectLst/>
                          <a:latin typeface="Times New Roman" panose="02020603050405020304" pitchFamily="18" charset="0"/>
                        </a:rPr>
                        <a:t>25,928.07</a:t>
                      </a:r>
                    </a:p>
                  </a:txBody>
                  <a:tcPr marL="9525" marR="9525" marT="9525" marB="0" anchor="ctr"/>
                </a:tc>
              </a:tr>
              <a:tr h="318459">
                <a:tc>
                  <a:txBody>
                    <a:bodyPr/>
                    <a:lstStyle/>
                    <a:p>
                      <a:pPr algn="ctr" fontAlgn="b"/>
                      <a:r>
                        <a:rPr lang="en-US" sz="1600" u="none" strike="noStrike">
                          <a:effectLst/>
                        </a:rPr>
                        <a:t>10</a:t>
                      </a:r>
                      <a:endParaRPr lang="en-US" sz="1600" b="0" i="0" u="none" strike="noStrike">
                        <a:solidFill>
                          <a:srgbClr val="000000"/>
                        </a:solidFill>
                        <a:effectLst/>
                        <a:latin typeface="+mj-lt"/>
                      </a:endParaRPr>
                    </a:p>
                  </a:txBody>
                  <a:tcPr marL="9525" marR="9525" marT="9525" marB="0"/>
                </a:tc>
                <a:tc>
                  <a:txBody>
                    <a:bodyPr/>
                    <a:lstStyle/>
                    <a:p>
                      <a:pPr algn="l" fontAlgn="ctr"/>
                      <a:r>
                        <a:rPr lang="en-US" sz="1600" b="0" i="0" u="none" strike="noStrike">
                          <a:solidFill>
                            <a:srgbClr val="000000"/>
                          </a:solidFill>
                          <a:effectLst/>
                          <a:latin typeface="Times New Roman" panose="02020603050405020304" pitchFamily="18" charset="0"/>
                        </a:rPr>
                        <a:t>YARD FOREMAN</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1</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14</a:t>
                      </a:r>
                    </a:p>
                  </a:txBody>
                  <a:tcPr marL="9525" marR="9525" marT="9525" marB="0" anchor="ctr"/>
                </a:tc>
                <a:tc>
                  <a:txBody>
                    <a:bodyPr/>
                    <a:lstStyle/>
                    <a:p>
                      <a:pPr algn="ctr" fontAlgn="ctr"/>
                      <a:r>
                        <a:rPr lang="en-US" sz="1800" b="0" i="0" u="none" strike="noStrike" dirty="0">
                          <a:solidFill>
                            <a:srgbClr val="000000"/>
                          </a:solidFill>
                          <a:effectLst/>
                          <a:latin typeface="Times New Roman" panose="02020603050405020304" pitchFamily="18" charset="0"/>
                        </a:rPr>
                        <a:t>8</a:t>
                      </a:r>
                    </a:p>
                  </a:txBody>
                  <a:tcPr marL="9525" marR="9525" marT="9525" marB="0" anchor="ctr"/>
                </a:tc>
                <a:tc>
                  <a:txBody>
                    <a:bodyPr/>
                    <a:lstStyle/>
                    <a:p>
                      <a:pPr algn="ctr" fontAlgn="ctr"/>
                      <a:r>
                        <a:rPr lang="en-US" sz="1800" b="0" i="0" u="none" strike="noStrike" dirty="0">
                          <a:solidFill>
                            <a:srgbClr val="000000"/>
                          </a:solidFill>
                          <a:effectLst/>
                          <a:latin typeface="Times New Roman" panose="02020603050405020304" pitchFamily="18" charset="0"/>
                        </a:rPr>
                        <a:t>            1,516.52 </a:t>
                      </a:r>
                    </a:p>
                  </a:txBody>
                  <a:tcPr marL="9525" marR="9525" marT="9525" marB="0" anchor="ctr"/>
                </a:tc>
                <a:tc>
                  <a:txBody>
                    <a:bodyPr/>
                    <a:lstStyle/>
                    <a:p>
                      <a:pPr algn="ctr" fontAlgn="b"/>
                      <a:r>
                        <a:rPr lang="en-US" sz="1800" b="0" i="0" u="none" strike="noStrike" dirty="0">
                          <a:solidFill>
                            <a:srgbClr val="000000"/>
                          </a:solidFill>
                          <a:effectLst/>
                          <a:latin typeface="Times New Roman" panose="02020603050405020304" pitchFamily="18" charset="0"/>
                        </a:rPr>
                        <a:t>18,198.24</a:t>
                      </a:r>
                    </a:p>
                  </a:txBody>
                  <a:tcPr marL="9525" marR="9525" marT="9525" marB="0" anchor="ctr"/>
                </a:tc>
              </a:tr>
              <a:tr h="318459">
                <a:tc>
                  <a:txBody>
                    <a:bodyPr/>
                    <a:lstStyle/>
                    <a:p>
                      <a:pPr algn="ctr" fontAlgn="b"/>
                      <a:r>
                        <a:rPr lang="en-US" sz="1600" u="none" strike="noStrike">
                          <a:effectLst/>
                        </a:rPr>
                        <a:t>11</a:t>
                      </a:r>
                      <a:endParaRPr lang="en-US" sz="1600" b="0" i="0" u="none" strike="noStrike">
                        <a:solidFill>
                          <a:srgbClr val="000000"/>
                        </a:solidFill>
                        <a:effectLst/>
                        <a:latin typeface="+mj-lt"/>
                      </a:endParaRPr>
                    </a:p>
                  </a:txBody>
                  <a:tcPr marL="9525" marR="9525" marT="9525" marB="0"/>
                </a:tc>
                <a:tc>
                  <a:txBody>
                    <a:bodyPr/>
                    <a:lstStyle/>
                    <a:p>
                      <a:pPr algn="l" fontAlgn="ctr"/>
                      <a:r>
                        <a:rPr lang="en-US" sz="1600" b="0" i="0" u="none" strike="noStrike" dirty="0">
                          <a:solidFill>
                            <a:srgbClr val="000000"/>
                          </a:solidFill>
                          <a:effectLst/>
                          <a:latin typeface="Times New Roman" panose="02020603050405020304" pitchFamily="18" charset="0"/>
                        </a:rPr>
                        <a:t>STENOGRAPHER GD 1</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1</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15</a:t>
                      </a:r>
                    </a:p>
                  </a:txBody>
                  <a:tcPr marL="9525" marR="9525" marT="9525" marB="0" anchor="ctr"/>
                </a:tc>
                <a:tc>
                  <a:txBody>
                    <a:bodyPr/>
                    <a:lstStyle/>
                    <a:p>
                      <a:pPr algn="ctr" fontAlgn="ctr"/>
                      <a:r>
                        <a:rPr lang="en-US" sz="1800" b="0" i="0" u="none" strike="noStrike" dirty="0">
                          <a:solidFill>
                            <a:srgbClr val="000000"/>
                          </a:solidFill>
                          <a:effectLst/>
                          <a:latin typeface="Times New Roman" panose="02020603050405020304" pitchFamily="18" charset="0"/>
                        </a:rPr>
                        <a:t>11</a:t>
                      </a:r>
                    </a:p>
                  </a:txBody>
                  <a:tcPr marL="9525" marR="9525" marT="9525" marB="0" anchor="ctr"/>
                </a:tc>
                <a:tc>
                  <a:txBody>
                    <a:bodyPr/>
                    <a:lstStyle/>
                    <a:p>
                      <a:pPr algn="ctr" fontAlgn="ctr"/>
                      <a:r>
                        <a:rPr lang="en-US" sz="1800" b="0" i="0" u="none" strike="noStrike" dirty="0">
                          <a:solidFill>
                            <a:srgbClr val="000000"/>
                          </a:solidFill>
                          <a:effectLst/>
                          <a:latin typeface="Times New Roman" panose="02020603050405020304" pitchFamily="18" charset="0"/>
                        </a:rPr>
                        <a:t>            1,794.97 </a:t>
                      </a:r>
                    </a:p>
                  </a:txBody>
                  <a:tcPr marL="9525" marR="9525" marT="9525" marB="0" anchor="ctr"/>
                </a:tc>
                <a:tc>
                  <a:txBody>
                    <a:bodyPr/>
                    <a:lstStyle/>
                    <a:p>
                      <a:pPr algn="ctr" fontAlgn="b"/>
                      <a:r>
                        <a:rPr lang="en-US" sz="1800" b="0" i="0" u="none" strike="noStrike" dirty="0">
                          <a:solidFill>
                            <a:srgbClr val="000000"/>
                          </a:solidFill>
                          <a:effectLst/>
                          <a:latin typeface="Times New Roman" panose="02020603050405020304" pitchFamily="18" charset="0"/>
                        </a:rPr>
                        <a:t>21,539.66</a:t>
                      </a:r>
                    </a:p>
                  </a:txBody>
                  <a:tcPr marL="9525" marR="9525" marT="9525" marB="0" anchor="ctr"/>
                </a:tc>
              </a:tr>
              <a:tr h="318459">
                <a:tc>
                  <a:txBody>
                    <a:bodyPr/>
                    <a:lstStyle/>
                    <a:p>
                      <a:pPr algn="ctr" fontAlgn="b"/>
                      <a:r>
                        <a:rPr lang="en-US" sz="1600" u="none" strike="noStrike" dirty="0">
                          <a:effectLst/>
                        </a:rPr>
                        <a:t>12</a:t>
                      </a:r>
                      <a:endParaRPr lang="en-US" sz="1600" b="0" i="0" u="none" strike="noStrike" dirty="0">
                        <a:solidFill>
                          <a:srgbClr val="000000"/>
                        </a:solidFill>
                        <a:effectLst/>
                        <a:latin typeface="+mj-lt"/>
                      </a:endParaRPr>
                    </a:p>
                  </a:txBody>
                  <a:tcPr marL="9525" marR="9525" marT="9525" marB="0"/>
                </a:tc>
                <a:tc>
                  <a:txBody>
                    <a:bodyPr/>
                    <a:lstStyle/>
                    <a:p>
                      <a:pPr algn="l" fontAlgn="ctr"/>
                      <a:r>
                        <a:rPr lang="en-US" sz="1600" b="0" i="0" u="none" strike="noStrike">
                          <a:solidFill>
                            <a:srgbClr val="000000"/>
                          </a:solidFill>
                          <a:effectLst/>
                          <a:latin typeface="Times New Roman" panose="02020603050405020304" pitchFamily="18" charset="0"/>
                        </a:rPr>
                        <a:t>WATCHMAN</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1</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8</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11</a:t>
                      </a:r>
                    </a:p>
                  </a:txBody>
                  <a:tcPr marL="9525" marR="9525" marT="9525" marB="0" anchor="ctr"/>
                </a:tc>
                <a:tc>
                  <a:txBody>
                    <a:bodyPr/>
                    <a:lstStyle/>
                    <a:p>
                      <a:pPr algn="ctr" fontAlgn="ctr"/>
                      <a:r>
                        <a:rPr lang="en-US" sz="1800" b="0" i="0" u="none" strike="noStrike" dirty="0">
                          <a:solidFill>
                            <a:srgbClr val="000000"/>
                          </a:solidFill>
                          <a:effectLst/>
                          <a:latin typeface="Times New Roman" panose="02020603050405020304" pitchFamily="18" charset="0"/>
                        </a:rPr>
                        <a:t>               785.83 </a:t>
                      </a:r>
                    </a:p>
                  </a:txBody>
                  <a:tcPr marL="9525" marR="9525" marT="9525" marB="0" anchor="ctr"/>
                </a:tc>
                <a:tc>
                  <a:txBody>
                    <a:bodyPr/>
                    <a:lstStyle/>
                    <a:p>
                      <a:pPr algn="ctr" fontAlgn="b"/>
                      <a:r>
                        <a:rPr lang="en-US" sz="1800" b="0" i="0" u="none" strike="noStrike" dirty="0">
                          <a:solidFill>
                            <a:srgbClr val="000000"/>
                          </a:solidFill>
                          <a:effectLst/>
                          <a:latin typeface="Times New Roman" panose="02020603050405020304" pitchFamily="18" charset="0"/>
                        </a:rPr>
                        <a:t>9,430.01</a:t>
                      </a:r>
                    </a:p>
                  </a:txBody>
                  <a:tcPr marL="9525" marR="9525" marT="9525" marB="0" anchor="ctr"/>
                </a:tc>
              </a:tr>
              <a:tr h="318459">
                <a:tc>
                  <a:txBody>
                    <a:bodyPr/>
                    <a:lstStyle/>
                    <a:p>
                      <a:pPr algn="ctr" fontAlgn="b"/>
                      <a:r>
                        <a:rPr lang="en-US" sz="1600" u="none" strike="noStrike">
                          <a:effectLst/>
                        </a:rPr>
                        <a:t>13</a:t>
                      </a:r>
                      <a:endParaRPr lang="en-US" sz="1600" b="0" i="0" u="none" strike="noStrike">
                        <a:solidFill>
                          <a:srgbClr val="000000"/>
                        </a:solidFill>
                        <a:effectLst/>
                        <a:latin typeface="+mj-lt"/>
                      </a:endParaRPr>
                    </a:p>
                  </a:txBody>
                  <a:tcPr marL="9525" marR="9525" marT="9525" marB="0"/>
                </a:tc>
                <a:tc>
                  <a:txBody>
                    <a:bodyPr/>
                    <a:lstStyle/>
                    <a:p>
                      <a:pPr algn="l" fontAlgn="ctr"/>
                      <a:r>
                        <a:rPr lang="en-US" sz="1600" b="0" i="0" u="none" strike="noStrike">
                          <a:solidFill>
                            <a:srgbClr val="000000"/>
                          </a:solidFill>
                          <a:effectLst/>
                          <a:latin typeface="Times New Roman" panose="02020603050405020304" pitchFamily="18" charset="0"/>
                        </a:rPr>
                        <a:t>WATCHMAN</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1</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8</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8</a:t>
                      </a:r>
                    </a:p>
                  </a:txBody>
                  <a:tcPr marL="9525" marR="9525" marT="9525" marB="0" anchor="ctr"/>
                </a:tc>
                <a:tc>
                  <a:txBody>
                    <a:bodyPr/>
                    <a:lstStyle/>
                    <a:p>
                      <a:pPr algn="ctr" fontAlgn="ctr"/>
                      <a:r>
                        <a:rPr lang="en-US" sz="1800" b="0" i="0" u="none" strike="noStrike" dirty="0">
                          <a:solidFill>
                            <a:srgbClr val="000000"/>
                          </a:solidFill>
                          <a:effectLst/>
                          <a:latin typeface="Times New Roman" panose="02020603050405020304" pitchFamily="18" charset="0"/>
                        </a:rPr>
                        <a:t>               747.08 </a:t>
                      </a:r>
                    </a:p>
                  </a:txBody>
                  <a:tcPr marL="9525" marR="9525" marT="9525" marB="0" anchor="ctr"/>
                </a:tc>
                <a:tc>
                  <a:txBody>
                    <a:bodyPr/>
                    <a:lstStyle/>
                    <a:p>
                      <a:pPr algn="ctr" fontAlgn="b"/>
                      <a:r>
                        <a:rPr lang="en-US" sz="1800" b="0" i="0" u="none" strike="noStrike" dirty="0">
                          <a:solidFill>
                            <a:srgbClr val="000000"/>
                          </a:solidFill>
                          <a:effectLst/>
                          <a:latin typeface="Times New Roman" panose="02020603050405020304" pitchFamily="18" charset="0"/>
                        </a:rPr>
                        <a:t>8,964.98</a:t>
                      </a:r>
                    </a:p>
                  </a:txBody>
                  <a:tcPr marL="9525" marR="9525" marT="9525" marB="0" anchor="ctr"/>
                </a:tc>
              </a:tr>
              <a:tr h="318459">
                <a:tc>
                  <a:txBody>
                    <a:bodyPr/>
                    <a:lstStyle/>
                    <a:p>
                      <a:pPr algn="ctr" fontAlgn="b"/>
                      <a:r>
                        <a:rPr lang="en-US" sz="1600" u="none" strike="noStrike" dirty="0" smtClean="0">
                          <a:effectLst/>
                        </a:rPr>
                        <a:t>14</a:t>
                      </a:r>
                      <a:endParaRPr lang="en-US" sz="1600" b="0" i="0" u="none" strike="noStrike" dirty="0">
                        <a:solidFill>
                          <a:srgbClr val="000000"/>
                        </a:solidFill>
                        <a:effectLst/>
                        <a:latin typeface="+mj-lt"/>
                      </a:endParaRPr>
                    </a:p>
                  </a:txBody>
                  <a:tcPr marL="9525" marR="9525" marT="9525" marB="0"/>
                </a:tc>
                <a:tc>
                  <a:txBody>
                    <a:bodyPr/>
                    <a:lstStyle/>
                    <a:p>
                      <a:pPr algn="l" fontAlgn="ctr"/>
                      <a:r>
                        <a:rPr lang="en-US" sz="1600" b="0" i="0" u="none" strike="noStrike">
                          <a:solidFill>
                            <a:srgbClr val="000000"/>
                          </a:solidFill>
                          <a:effectLst/>
                          <a:latin typeface="Times New Roman" panose="02020603050405020304" pitchFamily="18" charset="0"/>
                        </a:rPr>
                        <a:t>CLEANER</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1</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4</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5</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               413.38 </a:t>
                      </a:r>
                    </a:p>
                  </a:txBody>
                  <a:tcPr marL="9525" marR="9525" marT="9525" marB="0" anchor="ctr"/>
                </a:tc>
                <a:tc>
                  <a:txBody>
                    <a:bodyPr/>
                    <a:lstStyle/>
                    <a:p>
                      <a:pPr algn="ctr" fontAlgn="b"/>
                      <a:r>
                        <a:rPr lang="en-US" sz="1800" b="0" i="0" u="none" strike="noStrike" dirty="0">
                          <a:solidFill>
                            <a:srgbClr val="000000"/>
                          </a:solidFill>
                          <a:effectLst/>
                          <a:latin typeface="Times New Roman" panose="02020603050405020304" pitchFamily="18" charset="0"/>
                        </a:rPr>
                        <a:t>4,960.54</a:t>
                      </a:r>
                    </a:p>
                  </a:txBody>
                  <a:tcPr marL="9525" marR="9525" marT="9525" marB="0" anchor="ctr"/>
                </a:tc>
              </a:tr>
              <a:tr h="328411">
                <a:tc>
                  <a:txBody>
                    <a:bodyPr/>
                    <a:lstStyle/>
                    <a:p>
                      <a:pPr algn="ctr" fontAlgn="b"/>
                      <a:r>
                        <a:rPr lang="en-US" sz="1600" u="none" strike="noStrike" dirty="0">
                          <a:effectLst/>
                        </a:rPr>
                        <a:t>15</a:t>
                      </a:r>
                      <a:endParaRPr lang="en-US" sz="1600" b="0" i="0" u="none" strike="noStrike" dirty="0">
                        <a:solidFill>
                          <a:srgbClr val="000000"/>
                        </a:solidFill>
                        <a:effectLst/>
                        <a:latin typeface="+mj-lt"/>
                      </a:endParaRPr>
                    </a:p>
                  </a:txBody>
                  <a:tcPr marL="9525" marR="9525" marT="9525" marB="0"/>
                </a:tc>
                <a:tc>
                  <a:txBody>
                    <a:bodyPr/>
                    <a:lstStyle/>
                    <a:p>
                      <a:pPr algn="l" fontAlgn="ctr"/>
                      <a:endParaRPr lang="en-US" sz="2000" b="0" i="0" u="none" strike="noStrike" dirty="0">
                        <a:solidFill>
                          <a:srgbClr val="000000"/>
                        </a:solidFill>
                        <a:effectLst/>
                        <a:latin typeface="+mj-lt"/>
                      </a:endParaRPr>
                    </a:p>
                  </a:txBody>
                  <a:tcPr marL="9525" marR="9525" marT="9525" marB="0"/>
                </a:tc>
                <a:tc>
                  <a:txBody>
                    <a:bodyPr/>
                    <a:lstStyle/>
                    <a:p>
                      <a:pPr algn="ctr" fontAlgn="ctr"/>
                      <a:endParaRPr lang="en-US" sz="2000" b="0" i="0" u="none" strike="noStrike" dirty="0">
                        <a:solidFill>
                          <a:srgbClr val="000000"/>
                        </a:solidFill>
                        <a:effectLst/>
                        <a:latin typeface="+mj-lt"/>
                      </a:endParaRPr>
                    </a:p>
                  </a:txBody>
                  <a:tcPr marL="9525" marR="9525" marT="9525" marB="0"/>
                </a:tc>
                <a:tc>
                  <a:txBody>
                    <a:bodyPr/>
                    <a:lstStyle/>
                    <a:p>
                      <a:pPr algn="ctr" fontAlgn="ctr"/>
                      <a:endParaRPr lang="en-US" sz="2000" b="0" i="0" u="none" strike="noStrike" dirty="0">
                        <a:solidFill>
                          <a:srgbClr val="000000"/>
                        </a:solidFill>
                        <a:effectLst/>
                        <a:latin typeface="+mj-lt"/>
                      </a:endParaRPr>
                    </a:p>
                  </a:txBody>
                  <a:tcPr marL="9525" marR="9525" marT="9525" marB="0"/>
                </a:tc>
                <a:tc>
                  <a:txBody>
                    <a:bodyPr/>
                    <a:lstStyle/>
                    <a:p>
                      <a:pPr algn="ctr" fontAlgn="ctr"/>
                      <a:endParaRPr lang="en-US" sz="2000" b="0" i="0" u="none" strike="noStrike" dirty="0">
                        <a:solidFill>
                          <a:srgbClr val="000000"/>
                        </a:solidFill>
                        <a:effectLst/>
                        <a:latin typeface="+mj-lt"/>
                      </a:endParaRPr>
                    </a:p>
                  </a:txBody>
                  <a:tcPr marL="9525" marR="9525" marT="9525" marB="0"/>
                </a:tc>
                <a:tc>
                  <a:txBody>
                    <a:bodyPr/>
                    <a:lstStyle/>
                    <a:p>
                      <a:pPr algn="ctr" fontAlgn="b"/>
                      <a:endParaRPr lang="en-US" sz="2000" b="0" i="0" u="none" strike="noStrike" dirty="0">
                        <a:solidFill>
                          <a:srgbClr val="000000"/>
                        </a:solidFill>
                        <a:effectLst/>
                        <a:latin typeface="+mj-lt"/>
                      </a:endParaRPr>
                    </a:p>
                  </a:txBody>
                  <a:tcPr marL="9525" marR="9525" marT="9525" marB="0"/>
                </a:tc>
                <a:tc>
                  <a:txBody>
                    <a:bodyPr/>
                    <a:lstStyle/>
                    <a:p>
                      <a:pPr algn="ctr" fontAlgn="b"/>
                      <a:endParaRPr lang="en-US" sz="2000" b="0" i="0" u="none" strike="noStrike" dirty="0">
                        <a:solidFill>
                          <a:srgbClr val="000000"/>
                        </a:solidFill>
                        <a:effectLst/>
                        <a:latin typeface="+mj-lt"/>
                      </a:endParaRPr>
                    </a:p>
                  </a:txBody>
                  <a:tcPr marL="9525" marR="9525" marT="9525" marB="0"/>
                </a:tc>
              </a:tr>
            </a:tbl>
          </a:graphicData>
        </a:graphic>
      </p:graphicFrame>
      <p:sp>
        <p:nvSpPr>
          <p:cNvPr id="3" name="Slide Number Placeholder 2"/>
          <p:cNvSpPr>
            <a:spLocks noGrp="1"/>
          </p:cNvSpPr>
          <p:nvPr>
            <p:ph type="sldNum" sz="quarter" idx="12"/>
          </p:nvPr>
        </p:nvSpPr>
        <p:spPr/>
        <p:txBody>
          <a:bodyPr/>
          <a:lstStyle/>
          <a:p>
            <a:fld id="{571CD3C2-A472-4BA3-88D7-833F7D0C5725}" type="slidenum">
              <a:rPr lang="en-US" smtClean="0"/>
              <a:t>64</a:t>
            </a:fld>
            <a:endParaRPr lang="en-US"/>
          </a:p>
        </p:txBody>
      </p:sp>
    </p:spTree>
    <p:extLst>
      <p:ext uri="{BB962C8B-B14F-4D97-AF65-F5344CB8AC3E}">
        <p14:creationId xmlns:p14="http://schemas.microsoft.com/office/powerpoint/2010/main" val="584545647"/>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81018" y="0"/>
            <a:ext cx="6248400" cy="381000"/>
          </a:xfrm>
        </p:spPr>
        <p:txBody>
          <a:bodyPr>
            <a:noAutofit/>
          </a:bodyPr>
          <a:lstStyle/>
          <a:p>
            <a:r>
              <a:rPr lang="en-US" sz="2400" b="1" dirty="0" smtClean="0">
                <a:solidFill>
                  <a:srgbClr val="C00000"/>
                </a:solidFill>
                <a:effectLst>
                  <a:outerShdw blurRad="38100" dist="38100" dir="2700000" algn="tl">
                    <a:srgbClr val="000000">
                      <a:alpha val="43137"/>
                    </a:srgbClr>
                  </a:outerShdw>
                </a:effectLst>
              </a:rPr>
              <a:t>NOMINAL ROLL BY GRADE-FINANCE</a:t>
            </a:r>
            <a:endParaRPr lang="en-US" sz="2400" b="1" dirty="0">
              <a:solidFill>
                <a:srgbClr val="C00000"/>
              </a:solidFill>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08425694"/>
              </p:ext>
            </p:extLst>
          </p:nvPr>
        </p:nvGraphicFramePr>
        <p:xfrm>
          <a:off x="76200" y="385281"/>
          <a:ext cx="8991600" cy="6507586"/>
        </p:xfrm>
        <a:graphic>
          <a:graphicData uri="http://schemas.openxmlformats.org/drawingml/2006/table">
            <a:tbl>
              <a:tblPr firstRow="1" bandRow="1">
                <a:tableStyleId>{5940675A-B579-460E-94D1-54222C63F5DA}</a:tableStyleId>
              </a:tblPr>
              <a:tblGrid>
                <a:gridCol w="412458"/>
                <a:gridCol w="2351015"/>
                <a:gridCol w="907409"/>
                <a:gridCol w="880422"/>
                <a:gridCol w="888060"/>
                <a:gridCol w="1443097"/>
                <a:gridCol w="2109139"/>
              </a:tblGrid>
              <a:tr h="462337">
                <a:tc>
                  <a:txBody>
                    <a:bodyPr/>
                    <a:lstStyle/>
                    <a:p>
                      <a:pPr algn="ctr" fontAlgn="b"/>
                      <a:r>
                        <a:rPr lang="en-US" sz="1600" b="1" u="none" strike="noStrike" dirty="0">
                          <a:effectLst>
                            <a:outerShdw blurRad="38100" dist="38100" dir="2700000" algn="tl">
                              <a:srgbClr val="000000">
                                <a:alpha val="43137"/>
                              </a:srgbClr>
                            </a:outerShdw>
                          </a:effectLst>
                        </a:rPr>
                        <a:t>S/N</a:t>
                      </a:r>
                      <a:endParaRPr lang="en-US" sz="16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tc>
                <a:tc>
                  <a:txBody>
                    <a:bodyPr/>
                    <a:lstStyle/>
                    <a:p>
                      <a:pPr algn="ctr" fontAlgn="b"/>
                      <a:r>
                        <a:rPr lang="en-US" sz="1600" b="1" u="none" strike="noStrike" dirty="0" smtClean="0">
                          <a:effectLst>
                            <a:outerShdw blurRad="38100" dist="38100" dir="2700000" algn="tl">
                              <a:srgbClr val="000000">
                                <a:alpha val="43137"/>
                              </a:srgbClr>
                            </a:outerShdw>
                          </a:effectLst>
                        </a:rPr>
                        <a:t>POSITION</a:t>
                      </a:r>
                      <a:endParaRPr lang="en-US" sz="16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tc>
                <a:tc>
                  <a:txBody>
                    <a:bodyPr/>
                    <a:lstStyle/>
                    <a:p>
                      <a:pPr algn="ctr" fontAlgn="b"/>
                      <a:r>
                        <a:rPr lang="en-US" sz="1600" b="1" u="none" strike="noStrike" dirty="0" smtClean="0">
                          <a:effectLst>
                            <a:outerShdw blurRad="38100" dist="38100" dir="2700000" algn="tl">
                              <a:srgbClr val="000000">
                                <a:alpha val="43137"/>
                              </a:srgbClr>
                            </a:outerShdw>
                          </a:effectLst>
                        </a:rPr>
                        <a:t>NO AT  POST</a:t>
                      </a:r>
                      <a:endParaRPr lang="en-US" sz="16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tc>
                <a:tc>
                  <a:txBody>
                    <a:bodyPr/>
                    <a:lstStyle/>
                    <a:p>
                      <a:pPr algn="ctr" fontAlgn="b"/>
                      <a:r>
                        <a:rPr lang="en-US" sz="1600" b="1" u="none" strike="noStrike" dirty="0" smtClean="0">
                          <a:effectLst>
                            <a:outerShdw blurRad="38100" dist="38100" dir="2700000" algn="tl">
                              <a:srgbClr val="000000">
                                <a:alpha val="43137"/>
                              </a:srgbClr>
                            </a:outerShdw>
                          </a:effectLst>
                        </a:rPr>
                        <a:t>GRADE</a:t>
                      </a:r>
                      <a:endParaRPr lang="en-US" sz="16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tc>
                <a:tc>
                  <a:txBody>
                    <a:bodyPr/>
                    <a:lstStyle/>
                    <a:p>
                      <a:pPr algn="ctr" fontAlgn="b"/>
                      <a:r>
                        <a:rPr lang="en-US" sz="1600" b="1" u="none" strike="noStrike" dirty="0" smtClean="0">
                          <a:effectLst>
                            <a:outerShdw blurRad="38100" dist="38100" dir="2700000" algn="tl">
                              <a:srgbClr val="000000">
                                <a:alpha val="43137"/>
                              </a:srgbClr>
                            </a:outerShdw>
                          </a:effectLst>
                        </a:rPr>
                        <a:t>STEP </a:t>
                      </a:r>
                      <a:endParaRPr lang="en-US" sz="16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tc>
                <a:tc>
                  <a:txBody>
                    <a:bodyPr/>
                    <a:lstStyle/>
                    <a:p>
                      <a:pPr algn="ctr" fontAlgn="b"/>
                      <a:r>
                        <a:rPr lang="en-US" sz="1600" b="1" u="none" strike="noStrike" dirty="0">
                          <a:effectLst>
                            <a:outerShdw blurRad="38100" dist="38100" dir="2700000" algn="tl">
                              <a:srgbClr val="000000">
                                <a:alpha val="43137"/>
                              </a:srgbClr>
                            </a:outerShdw>
                          </a:effectLst>
                        </a:rPr>
                        <a:t> </a:t>
                      </a:r>
                      <a:r>
                        <a:rPr lang="en-US" sz="1600" b="1" u="none" strike="noStrike" dirty="0" smtClean="0">
                          <a:effectLst>
                            <a:outerShdw blurRad="38100" dist="38100" dir="2700000" algn="tl">
                              <a:srgbClr val="000000">
                                <a:alpha val="43137"/>
                              </a:srgbClr>
                            </a:outerShdw>
                          </a:effectLst>
                        </a:rPr>
                        <a:t>MONTHLY SALARY</a:t>
                      </a:r>
                      <a:endParaRPr lang="en-US" sz="16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tc>
                <a:tc>
                  <a:txBody>
                    <a:bodyPr/>
                    <a:lstStyle/>
                    <a:p>
                      <a:pPr algn="ctr" fontAlgn="b"/>
                      <a:r>
                        <a:rPr lang="en-US" sz="1600" b="1" u="none" strike="noStrike" dirty="0" smtClean="0">
                          <a:effectLst>
                            <a:outerShdw blurRad="38100" dist="38100" dir="2700000" algn="tl">
                              <a:srgbClr val="000000">
                                <a:alpha val="43137"/>
                              </a:srgbClr>
                            </a:outerShdw>
                          </a:effectLst>
                        </a:rPr>
                        <a:t>PROVISION FOR </a:t>
                      </a:r>
                    </a:p>
                    <a:p>
                      <a:pPr algn="ctr" fontAlgn="b"/>
                      <a:r>
                        <a:rPr lang="en-US" sz="1600" b="1" u="none" strike="noStrike" dirty="0" smtClean="0">
                          <a:effectLst>
                            <a:outerShdw blurRad="38100" dist="38100" dir="2700000" algn="tl">
                              <a:srgbClr val="000000">
                                <a:alpha val="43137"/>
                              </a:srgbClr>
                            </a:outerShdw>
                          </a:effectLst>
                        </a:rPr>
                        <a:t>2019</a:t>
                      </a:r>
                      <a:endParaRPr lang="en-US" sz="16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tc>
              </a:tr>
              <a:tr h="462337">
                <a:tc>
                  <a:txBody>
                    <a:bodyPr/>
                    <a:lstStyle/>
                    <a:p>
                      <a:pPr algn="ctr" fontAlgn="b"/>
                      <a:r>
                        <a:rPr lang="en-US" sz="1600" u="none" strike="noStrike" dirty="0">
                          <a:effectLst/>
                        </a:rPr>
                        <a:t>1</a:t>
                      </a:r>
                      <a:endParaRPr lang="en-US" sz="1600" b="0" i="0" u="none" strike="noStrike" dirty="0">
                        <a:solidFill>
                          <a:srgbClr val="000000"/>
                        </a:solidFill>
                        <a:effectLst/>
                        <a:latin typeface="+mj-lt"/>
                      </a:endParaRPr>
                    </a:p>
                  </a:txBody>
                  <a:tcPr marL="9525" marR="9525" marT="9525" marB="0"/>
                </a:tc>
                <a:tc>
                  <a:txBody>
                    <a:bodyPr/>
                    <a:lstStyle/>
                    <a:p>
                      <a:pPr algn="l" fontAlgn="ctr"/>
                      <a:r>
                        <a:rPr lang="en-US" sz="1600" b="0" i="0" u="none" strike="noStrike" dirty="0">
                          <a:solidFill>
                            <a:srgbClr val="000000"/>
                          </a:solidFill>
                          <a:effectLst/>
                          <a:latin typeface="Times New Roman" panose="02020603050405020304" pitchFamily="18" charset="0"/>
                        </a:rPr>
                        <a:t>Chief Accountant</a:t>
                      </a:r>
                    </a:p>
                  </a:txBody>
                  <a:tcPr marL="9525" marR="9525" marT="9525" marB="0" anchor="ctr"/>
                </a:tc>
                <a:tc>
                  <a:txBody>
                    <a:bodyPr/>
                    <a:lstStyle/>
                    <a:p>
                      <a:pPr algn="ctr" fontAlgn="ctr"/>
                      <a:r>
                        <a:rPr lang="en-US" sz="1700" b="0" i="0" u="none" strike="noStrike" dirty="0">
                          <a:solidFill>
                            <a:srgbClr val="000000"/>
                          </a:solidFill>
                          <a:effectLst/>
                          <a:latin typeface="Times New Roman" panose="02020603050405020304" pitchFamily="18" charset="0"/>
                        </a:rPr>
                        <a:t>1</a:t>
                      </a:r>
                    </a:p>
                  </a:txBody>
                  <a:tcPr marL="9525" marR="9525" marT="9525" marB="0" anchor="ctr"/>
                </a:tc>
                <a:tc>
                  <a:txBody>
                    <a:bodyPr/>
                    <a:lstStyle/>
                    <a:p>
                      <a:pPr algn="ctr" fontAlgn="ctr"/>
                      <a:r>
                        <a:rPr lang="en-US" sz="1700" b="0" i="0" u="none" strike="noStrike">
                          <a:solidFill>
                            <a:srgbClr val="000000"/>
                          </a:solidFill>
                          <a:effectLst/>
                          <a:latin typeface="Times New Roman" panose="02020603050405020304" pitchFamily="18" charset="0"/>
                        </a:rPr>
                        <a:t>22</a:t>
                      </a:r>
                    </a:p>
                  </a:txBody>
                  <a:tcPr marL="9525" marR="9525" marT="9525" marB="0" anchor="ctr"/>
                </a:tc>
                <a:tc>
                  <a:txBody>
                    <a:bodyPr/>
                    <a:lstStyle/>
                    <a:p>
                      <a:pPr algn="ctr" fontAlgn="ctr"/>
                      <a:r>
                        <a:rPr lang="en-US" sz="1700" b="0" i="0" u="none" strike="noStrike">
                          <a:solidFill>
                            <a:srgbClr val="000000"/>
                          </a:solidFill>
                          <a:effectLst/>
                          <a:latin typeface="Times New Roman" panose="02020603050405020304" pitchFamily="18" charset="0"/>
                        </a:rPr>
                        <a:t>8</a:t>
                      </a:r>
                    </a:p>
                  </a:txBody>
                  <a:tcPr marL="9525" marR="9525" marT="9525" marB="0" anchor="ctr"/>
                </a:tc>
                <a:tc>
                  <a:txBody>
                    <a:bodyPr/>
                    <a:lstStyle/>
                    <a:p>
                      <a:pPr algn="ctr" fontAlgn="ctr"/>
                      <a:r>
                        <a:rPr lang="en-US" sz="1700" b="0" i="0" u="none" strike="noStrike">
                          <a:solidFill>
                            <a:srgbClr val="000000"/>
                          </a:solidFill>
                          <a:effectLst/>
                          <a:latin typeface="Times New Roman" panose="02020603050405020304" pitchFamily="18" charset="0"/>
                        </a:rPr>
                        <a:t>            4,031.47 </a:t>
                      </a:r>
                    </a:p>
                  </a:txBody>
                  <a:tcPr marL="9525" marR="9525" marT="9525" marB="0" anchor="ctr"/>
                </a:tc>
                <a:tc>
                  <a:txBody>
                    <a:bodyPr/>
                    <a:lstStyle/>
                    <a:p>
                      <a:pPr algn="ctr" fontAlgn="b"/>
                      <a:r>
                        <a:rPr lang="en-US" sz="1700" b="0" i="0" u="none" strike="noStrike">
                          <a:solidFill>
                            <a:srgbClr val="000000"/>
                          </a:solidFill>
                          <a:effectLst/>
                          <a:latin typeface="Times New Roman" panose="02020603050405020304" pitchFamily="18" charset="0"/>
                        </a:rPr>
                        <a:t>48,377.63</a:t>
                      </a:r>
                    </a:p>
                  </a:txBody>
                  <a:tcPr marL="9525" marR="9525" marT="9525" marB="0" anchor="ctr"/>
                </a:tc>
              </a:tr>
              <a:tr h="462337">
                <a:tc>
                  <a:txBody>
                    <a:bodyPr/>
                    <a:lstStyle/>
                    <a:p>
                      <a:pPr algn="ctr" fontAlgn="b"/>
                      <a:r>
                        <a:rPr lang="en-US" sz="1600" u="none" strike="noStrike">
                          <a:effectLst/>
                        </a:rPr>
                        <a:t>3</a:t>
                      </a:r>
                      <a:endParaRPr lang="en-US" sz="1600" b="0" i="0" u="none" strike="noStrike">
                        <a:solidFill>
                          <a:srgbClr val="000000"/>
                        </a:solidFill>
                        <a:effectLst/>
                        <a:latin typeface="+mj-lt"/>
                      </a:endParaRPr>
                    </a:p>
                  </a:txBody>
                  <a:tcPr marL="9525" marR="9525" marT="9525" marB="0"/>
                </a:tc>
                <a:tc>
                  <a:txBody>
                    <a:bodyPr/>
                    <a:lstStyle/>
                    <a:p>
                      <a:pPr algn="l" fontAlgn="ctr"/>
                      <a:r>
                        <a:rPr lang="en-US" sz="1600" b="0" i="0" u="none" strike="noStrike">
                          <a:solidFill>
                            <a:srgbClr val="000000"/>
                          </a:solidFill>
                          <a:effectLst/>
                          <a:latin typeface="Times New Roman" panose="02020603050405020304" pitchFamily="18" charset="0"/>
                        </a:rPr>
                        <a:t>Princ Accts. Technician</a:t>
                      </a:r>
                    </a:p>
                  </a:txBody>
                  <a:tcPr marL="9525" marR="9525" marT="9525" marB="0" anchor="ctr"/>
                </a:tc>
                <a:tc>
                  <a:txBody>
                    <a:bodyPr/>
                    <a:lstStyle/>
                    <a:p>
                      <a:pPr algn="ctr" fontAlgn="ctr"/>
                      <a:r>
                        <a:rPr lang="en-US" sz="1700" b="0" i="0" u="none" strike="noStrike" dirty="0">
                          <a:solidFill>
                            <a:srgbClr val="000000"/>
                          </a:solidFill>
                          <a:effectLst/>
                          <a:latin typeface="Times New Roman" panose="02020603050405020304" pitchFamily="18" charset="0"/>
                        </a:rPr>
                        <a:t>1</a:t>
                      </a:r>
                    </a:p>
                  </a:txBody>
                  <a:tcPr marL="9525" marR="9525" marT="9525" marB="0" anchor="ctr"/>
                </a:tc>
                <a:tc>
                  <a:txBody>
                    <a:bodyPr/>
                    <a:lstStyle/>
                    <a:p>
                      <a:pPr algn="ctr" fontAlgn="ctr"/>
                      <a:r>
                        <a:rPr lang="en-US" sz="1700" b="0" i="0" u="none" strike="noStrike" dirty="0">
                          <a:solidFill>
                            <a:srgbClr val="000000"/>
                          </a:solidFill>
                          <a:effectLst/>
                          <a:latin typeface="Times New Roman" panose="02020603050405020304" pitchFamily="18" charset="0"/>
                        </a:rPr>
                        <a:t>15</a:t>
                      </a:r>
                    </a:p>
                  </a:txBody>
                  <a:tcPr marL="9525" marR="9525" marT="9525" marB="0" anchor="ctr"/>
                </a:tc>
                <a:tc>
                  <a:txBody>
                    <a:bodyPr/>
                    <a:lstStyle/>
                    <a:p>
                      <a:pPr algn="ctr" fontAlgn="ctr"/>
                      <a:r>
                        <a:rPr lang="en-US" sz="1700" b="0" i="0" u="none" strike="noStrike">
                          <a:solidFill>
                            <a:srgbClr val="000000"/>
                          </a:solidFill>
                          <a:effectLst/>
                          <a:latin typeface="Times New Roman" panose="02020603050405020304" pitchFamily="18" charset="0"/>
                        </a:rPr>
                        <a:t>4</a:t>
                      </a:r>
                    </a:p>
                  </a:txBody>
                  <a:tcPr marL="9525" marR="9525" marT="9525" marB="0" anchor="ctr"/>
                </a:tc>
                <a:tc>
                  <a:txBody>
                    <a:bodyPr/>
                    <a:lstStyle/>
                    <a:p>
                      <a:pPr algn="ctr" fontAlgn="ctr"/>
                      <a:r>
                        <a:rPr lang="en-US" sz="1700" b="0" i="0" u="none" strike="noStrike">
                          <a:solidFill>
                            <a:srgbClr val="000000"/>
                          </a:solidFill>
                          <a:effectLst/>
                          <a:latin typeface="Times New Roman" panose="02020603050405020304" pitchFamily="18" charset="0"/>
                        </a:rPr>
                        <a:t>            1,595.18 </a:t>
                      </a:r>
                    </a:p>
                  </a:txBody>
                  <a:tcPr marL="9525" marR="9525" marT="9525" marB="0" anchor="ctr"/>
                </a:tc>
                <a:tc>
                  <a:txBody>
                    <a:bodyPr/>
                    <a:lstStyle/>
                    <a:p>
                      <a:pPr algn="ctr" fontAlgn="b"/>
                      <a:r>
                        <a:rPr lang="en-US" sz="1700" b="0" i="0" u="none" strike="noStrike">
                          <a:solidFill>
                            <a:srgbClr val="000000"/>
                          </a:solidFill>
                          <a:effectLst/>
                          <a:latin typeface="Times New Roman" panose="02020603050405020304" pitchFamily="18" charset="0"/>
                        </a:rPr>
                        <a:t>19,142.21</a:t>
                      </a:r>
                    </a:p>
                  </a:txBody>
                  <a:tcPr marL="9525" marR="9525" marT="9525" marB="0" anchor="ctr"/>
                </a:tc>
              </a:tr>
              <a:tr h="462337">
                <a:tc>
                  <a:txBody>
                    <a:bodyPr/>
                    <a:lstStyle/>
                    <a:p>
                      <a:pPr algn="ctr" fontAlgn="b"/>
                      <a:r>
                        <a:rPr lang="en-US" sz="1600" u="none" strike="noStrike">
                          <a:effectLst/>
                        </a:rPr>
                        <a:t>4</a:t>
                      </a:r>
                      <a:endParaRPr lang="en-US" sz="1600" b="0" i="0" u="none" strike="noStrike">
                        <a:solidFill>
                          <a:srgbClr val="000000"/>
                        </a:solidFill>
                        <a:effectLst/>
                        <a:latin typeface="+mj-lt"/>
                      </a:endParaRPr>
                    </a:p>
                  </a:txBody>
                  <a:tcPr marL="9525" marR="9525" marT="9525" marB="0"/>
                </a:tc>
                <a:tc>
                  <a:txBody>
                    <a:bodyPr/>
                    <a:lstStyle/>
                    <a:p>
                      <a:pPr algn="l" fontAlgn="ctr"/>
                      <a:r>
                        <a:rPr lang="en-US" sz="1600" b="0" i="0" u="none" strike="noStrike" dirty="0">
                          <a:solidFill>
                            <a:srgbClr val="000000"/>
                          </a:solidFill>
                          <a:effectLst/>
                          <a:latin typeface="Times New Roman" panose="02020603050405020304" pitchFamily="18" charset="0"/>
                        </a:rPr>
                        <a:t> Accountant</a:t>
                      </a:r>
                    </a:p>
                  </a:txBody>
                  <a:tcPr marL="9525" marR="9525" marT="9525" marB="0" anchor="ctr"/>
                </a:tc>
                <a:tc>
                  <a:txBody>
                    <a:bodyPr/>
                    <a:lstStyle/>
                    <a:p>
                      <a:pPr algn="ctr" fontAlgn="ctr"/>
                      <a:r>
                        <a:rPr lang="en-US" sz="1700" b="0" i="0" u="none" strike="noStrike" dirty="0">
                          <a:solidFill>
                            <a:srgbClr val="000000"/>
                          </a:solidFill>
                          <a:effectLst/>
                          <a:latin typeface="Times New Roman" panose="02020603050405020304" pitchFamily="18" charset="0"/>
                        </a:rPr>
                        <a:t>1</a:t>
                      </a:r>
                    </a:p>
                  </a:txBody>
                  <a:tcPr marL="9525" marR="9525" marT="9525" marB="0" anchor="ctr"/>
                </a:tc>
                <a:tc>
                  <a:txBody>
                    <a:bodyPr/>
                    <a:lstStyle/>
                    <a:p>
                      <a:pPr algn="ctr" fontAlgn="ctr"/>
                      <a:r>
                        <a:rPr lang="en-US" sz="1700" b="0" i="0" u="none" strike="noStrike" dirty="0">
                          <a:solidFill>
                            <a:srgbClr val="000000"/>
                          </a:solidFill>
                          <a:effectLst/>
                          <a:latin typeface="Times New Roman" panose="02020603050405020304" pitchFamily="18" charset="0"/>
                        </a:rPr>
                        <a:t>18</a:t>
                      </a:r>
                    </a:p>
                  </a:txBody>
                  <a:tcPr marL="9525" marR="9525" marT="9525" marB="0" anchor="ctr"/>
                </a:tc>
                <a:tc>
                  <a:txBody>
                    <a:bodyPr/>
                    <a:lstStyle/>
                    <a:p>
                      <a:pPr algn="ctr" fontAlgn="ctr"/>
                      <a:r>
                        <a:rPr lang="en-US" sz="1700" b="0" i="0" u="none" strike="noStrike">
                          <a:solidFill>
                            <a:srgbClr val="000000"/>
                          </a:solidFill>
                          <a:effectLst/>
                          <a:latin typeface="Times New Roman" panose="02020603050405020304" pitchFamily="18" charset="0"/>
                        </a:rPr>
                        <a:t>2</a:t>
                      </a:r>
                    </a:p>
                  </a:txBody>
                  <a:tcPr marL="9525" marR="9525" marT="9525" marB="0" anchor="ctr"/>
                </a:tc>
                <a:tc>
                  <a:txBody>
                    <a:bodyPr/>
                    <a:lstStyle/>
                    <a:p>
                      <a:pPr algn="ctr" fontAlgn="ctr"/>
                      <a:r>
                        <a:rPr lang="en-US" sz="1700" b="0" i="0" u="none" strike="noStrike">
                          <a:solidFill>
                            <a:srgbClr val="000000"/>
                          </a:solidFill>
                          <a:effectLst/>
                          <a:latin typeface="Times New Roman" panose="02020603050405020304" pitchFamily="18" charset="0"/>
                        </a:rPr>
                        <a:t>            2,124.55 </a:t>
                      </a:r>
                    </a:p>
                  </a:txBody>
                  <a:tcPr marL="9525" marR="9525" marT="9525" marB="0" anchor="ctr"/>
                </a:tc>
                <a:tc>
                  <a:txBody>
                    <a:bodyPr/>
                    <a:lstStyle/>
                    <a:p>
                      <a:pPr algn="ctr" fontAlgn="b"/>
                      <a:r>
                        <a:rPr lang="en-US" sz="1700" b="0" i="0" u="none" strike="noStrike">
                          <a:solidFill>
                            <a:srgbClr val="000000"/>
                          </a:solidFill>
                          <a:effectLst/>
                          <a:latin typeface="Times New Roman" panose="02020603050405020304" pitchFamily="18" charset="0"/>
                        </a:rPr>
                        <a:t>25,494.61</a:t>
                      </a:r>
                    </a:p>
                  </a:txBody>
                  <a:tcPr marL="9525" marR="9525" marT="9525" marB="0" anchor="ctr"/>
                </a:tc>
              </a:tr>
              <a:tr h="462337">
                <a:tc>
                  <a:txBody>
                    <a:bodyPr/>
                    <a:lstStyle/>
                    <a:p>
                      <a:pPr algn="ctr" fontAlgn="b"/>
                      <a:r>
                        <a:rPr lang="en-US" sz="1600" u="none" strike="noStrike" dirty="0">
                          <a:effectLst/>
                        </a:rPr>
                        <a:t>5</a:t>
                      </a:r>
                      <a:endParaRPr lang="en-US" sz="1600" b="0" i="0" u="none" strike="noStrike" dirty="0">
                        <a:solidFill>
                          <a:srgbClr val="000000"/>
                        </a:solidFill>
                        <a:effectLst/>
                        <a:latin typeface="+mj-lt"/>
                      </a:endParaRPr>
                    </a:p>
                  </a:txBody>
                  <a:tcPr marL="9525" marR="9525" marT="9525" marB="0"/>
                </a:tc>
                <a:tc>
                  <a:txBody>
                    <a:bodyPr/>
                    <a:lstStyle/>
                    <a:p>
                      <a:pPr algn="l" fontAlgn="ctr"/>
                      <a:r>
                        <a:rPr lang="en-US" sz="1600" b="0" i="0" u="none" strike="noStrike">
                          <a:solidFill>
                            <a:srgbClr val="000000"/>
                          </a:solidFill>
                          <a:effectLst/>
                          <a:latin typeface="Times New Roman" panose="02020603050405020304" pitchFamily="18" charset="0"/>
                        </a:rPr>
                        <a:t>Chief Headman Labourer</a:t>
                      </a:r>
                    </a:p>
                  </a:txBody>
                  <a:tcPr marL="9525" marR="9525" marT="9525" marB="0" anchor="ctr"/>
                </a:tc>
                <a:tc>
                  <a:txBody>
                    <a:bodyPr/>
                    <a:lstStyle/>
                    <a:p>
                      <a:pPr algn="ctr" fontAlgn="ctr"/>
                      <a:r>
                        <a:rPr lang="en-US" sz="1700" b="0" i="0" u="none" strike="noStrike" dirty="0">
                          <a:solidFill>
                            <a:srgbClr val="000000"/>
                          </a:solidFill>
                          <a:effectLst/>
                          <a:latin typeface="Times New Roman" panose="02020603050405020304" pitchFamily="18" charset="0"/>
                        </a:rPr>
                        <a:t>1</a:t>
                      </a:r>
                    </a:p>
                  </a:txBody>
                  <a:tcPr marL="9525" marR="9525" marT="9525" marB="0" anchor="ctr"/>
                </a:tc>
                <a:tc>
                  <a:txBody>
                    <a:bodyPr/>
                    <a:lstStyle/>
                    <a:p>
                      <a:pPr algn="ctr" fontAlgn="ctr"/>
                      <a:r>
                        <a:rPr lang="en-US" sz="1700" b="0" i="0" u="none" strike="noStrike">
                          <a:solidFill>
                            <a:srgbClr val="000000"/>
                          </a:solidFill>
                          <a:effectLst/>
                          <a:latin typeface="Times New Roman" panose="02020603050405020304" pitchFamily="18" charset="0"/>
                        </a:rPr>
                        <a:t>9</a:t>
                      </a:r>
                    </a:p>
                  </a:txBody>
                  <a:tcPr marL="9525" marR="9525" marT="9525" marB="0" anchor="ctr"/>
                </a:tc>
                <a:tc>
                  <a:txBody>
                    <a:bodyPr/>
                    <a:lstStyle/>
                    <a:p>
                      <a:pPr algn="ctr" fontAlgn="ctr"/>
                      <a:r>
                        <a:rPr lang="en-US" sz="1700" b="0" i="0" u="none" strike="noStrike" dirty="0">
                          <a:solidFill>
                            <a:srgbClr val="000000"/>
                          </a:solidFill>
                          <a:effectLst/>
                          <a:latin typeface="Times New Roman" panose="02020603050405020304" pitchFamily="18" charset="0"/>
                        </a:rPr>
                        <a:t>4</a:t>
                      </a:r>
                    </a:p>
                  </a:txBody>
                  <a:tcPr marL="9525" marR="9525" marT="9525" marB="0" anchor="ctr"/>
                </a:tc>
                <a:tc>
                  <a:txBody>
                    <a:bodyPr/>
                    <a:lstStyle/>
                    <a:p>
                      <a:pPr algn="ctr" fontAlgn="ctr"/>
                      <a:r>
                        <a:rPr lang="en-US" sz="1700" b="0" i="0" u="none" strike="noStrike">
                          <a:solidFill>
                            <a:srgbClr val="000000"/>
                          </a:solidFill>
                          <a:effectLst/>
                          <a:latin typeface="Times New Roman" panose="02020603050405020304" pitchFamily="18" charset="0"/>
                        </a:rPr>
                        <a:t>               785.83 </a:t>
                      </a:r>
                    </a:p>
                  </a:txBody>
                  <a:tcPr marL="9525" marR="9525" marT="9525" marB="0" anchor="ctr"/>
                </a:tc>
                <a:tc>
                  <a:txBody>
                    <a:bodyPr/>
                    <a:lstStyle/>
                    <a:p>
                      <a:pPr algn="ctr" fontAlgn="b"/>
                      <a:r>
                        <a:rPr lang="en-US" sz="1700" b="0" i="0" u="none" strike="noStrike">
                          <a:solidFill>
                            <a:srgbClr val="000000"/>
                          </a:solidFill>
                          <a:effectLst/>
                          <a:latin typeface="Times New Roman" panose="02020603050405020304" pitchFamily="18" charset="0"/>
                        </a:rPr>
                        <a:t>9,430.01</a:t>
                      </a:r>
                    </a:p>
                  </a:txBody>
                  <a:tcPr marL="9525" marR="9525" marT="9525" marB="0" anchor="ctr"/>
                </a:tc>
              </a:tr>
              <a:tr h="462337">
                <a:tc>
                  <a:txBody>
                    <a:bodyPr/>
                    <a:lstStyle/>
                    <a:p>
                      <a:pPr algn="ctr" fontAlgn="b"/>
                      <a:r>
                        <a:rPr lang="en-US" sz="1600" u="none" strike="noStrike">
                          <a:effectLst/>
                        </a:rPr>
                        <a:t>6</a:t>
                      </a:r>
                      <a:endParaRPr lang="en-US" sz="1600" b="0" i="0" u="none" strike="noStrike">
                        <a:solidFill>
                          <a:srgbClr val="000000"/>
                        </a:solidFill>
                        <a:effectLst/>
                        <a:latin typeface="+mj-lt"/>
                      </a:endParaRPr>
                    </a:p>
                  </a:txBody>
                  <a:tcPr marL="9525" marR="9525" marT="9525" marB="0"/>
                </a:tc>
                <a:tc>
                  <a:txBody>
                    <a:bodyPr/>
                    <a:lstStyle/>
                    <a:p>
                      <a:pPr algn="l" fontAlgn="ctr"/>
                      <a:r>
                        <a:rPr lang="en-US" sz="1600" b="0" i="0" u="none" strike="noStrike">
                          <a:solidFill>
                            <a:srgbClr val="000000"/>
                          </a:solidFill>
                          <a:effectLst/>
                          <a:latin typeface="Times New Roman" panose="02020603050405020304" pitchFamily="18" charset="0"/>
                        </a:rPr>
                        <a:t>Asst. Accountant</a:t>
                      </a:r>
                    </a:p>
                  </a:txBody>
                  <a:tcPr marL="9525" marR="9525" marT="9525" marB="0" anchor="ctr"/>
                </a:tc>
                <a:tc>
                  <a:txBody>
                    <a:bodyPr/>
                    <a:lstStyle/>
                    <a:p>
                      <a:pPr algn="ctr" fontAlgn="ctr"/>
                      <a:r>
                        <a:rPr lang="en-US" sz="1700" b="0" i="0" u="none" strike="noStrike">
                          <a:solidFill>
                            <a:srgbClr val="000000"/>
                          </a:solidFill>
                          <a:effectLst/>
                          <a:latin typeface="Times New Roman" panose="02020603050405020304" pitchFamily="18" charset="0"/>
                        </a:rPr>
                        <a:t>1</a:t>
                      </a:r>
                    </a:p>
                  </a:txBody>
                  <a:tcPr marL="9525" marR="9525" marT="9525" marB="0" anchor="ctr"/>
                </a:tc>
                <a:tc>
                  <a:txBody>
                    <a:bodyPr/>
                    <a:lstStyle/>
                    <a:p>
                      <a:pPr algn="ctr" fontAlgn="ctr"/>
                      <a:r>
                        <a:rPr lang="en-US" sz="1700" b="0" i="0" u="none" strike="noStrike" dirty="0">
                          <a:solidFill>
                            <a:srgbClr val="000000"/>
                          </a:solidFill>
                          <a:effectLst/>
                          <a:latin typeface="Times New Roman" panose="02020603050405020304" pitchFamily="18" charset="0"/>
                        </a:rPr>
                        <a:t>16</a:t>
                      </a:r>
                    </a:p>
                  </a:txBody>
                  <a:tcPr marL="9525" marR="9525" marT="9525" marB="0" anchor="ctr"/>
                </a:tc>
                <a:tc>
                  <a:txBody>
                    <a:bodyPr/>
                    <a:lstStyle/>
                    <a:p>
                      <a:pPr algn="ctr" fontAlgn="ctr"/>
                      <a:r>
                        <a:rPr lang="en-US" sz="1700" b="0" i="0" u="none" strike="noStrike" dirty="0">
                          <a:solidFill>
                            <a:srgbClr val="000000"/>
                          </a:solidFill>
                          <a:effectLst/>
                          <a:latin typeface="Times New Roman" panose="02020603050405020304" pitchFamily="18" charset="0"/>
                        </a:rPr>
                        <a:t>7</a:t>
                      </a:r>
                    </a:p>
                  </a:txBody>
                  <a:tcPr marL="9525" marR="9525" marT="9525" marB="0" anchor="ctr"/>
                </a:tc>
                <a:tc>
                  <a:txBody>
                    <a:bodyPr/>
                    <a:lstStyle/>
                    <a:p>
                      <a:pPr algn="ctr" fontAlgn="ctr"/>
                      <a:r>
                        <a:rPr lang="en-US" sz="1700" b="0" i="0" u="none" strike="noStrike">
                          <a:solidFill>
                            <a:srgbClr val="000000"/>
                          </a:solidFill>
                          <a:effectLst/>
                          <a:latin typeface="Times New Roman" panose="02020603050405020304" pitchFamily="18" charset="0"/>
                        </a:rPr>
                        <a:t>            1,888.08 </a:t>
                      </a:r>
                    </a:p>
                  </a:txBody>
                  <a:tcPr marL="9525" marR="9525" marT="9525" marB="0" anchor="ctr"/>
                </a:tc>
                <a:tc>
                  <a:txBody>
                    <a:bodyPr/>
                    <a:lstStyle/>
                    <a:p>
                      <a:pPr algn="ctr" fontAlgn="b"/>
                      <a:r>
                        <a:rPr lang="en-US" sz="1700" b="0" i="0" u="none" strike="noStrike">
                          <a:solidFill>
                            <a:srgbClr val="000000"/>
                          </a:solidFill>
                          <a:effectLst/>
                          <a:latin typeface="Times New Roman" panose="02020603050405020304" pitchFamily="18" charset="0"/>
                        </a:rPr>
                        <a:t>22,656.96</a:t>
                      </a:r>
                    </a:p>
                  </a:txBody>
                  <a:tcPr marL="9525" marR="9525" marT="9525" marB="0" anchor="ctr"/>
                </a:tc>
              </a:tr>
              <a:tr h="462337">
                <a:tc>
                  <a:txBody>
                    <a:bodyPr/>
                    <a:lstStyle/>
                    <a:p>
                      <a:pPr algn="ctr" fontAlgn="b"/>
                      <a:r>
                        <a:rPr lang="en-US" sz="1600" u="none" strike="noStrike">
                          <a:effectLst/>
                        </a:rPr>
                        <a:t>7</a:t>
                      </a:r>
                      <a:endParaRPr lang="en-US" sz="1600" b="0" i="0" u="none" strike="noStrike">
                        <a:solidFill>
                          <a:srgbClr val="000000"/>
                        </a:solidFill>
                        <a:effectLst/>
                        <a:latin typeface="+mj-lt"/>
                      </a:endParaRPr>
                    </a:p>
                  </a:txBody>
                  <a:tcPr marL="9525" marR="9525" marT="9525" marB="0"/>
                </a:tc>
                <a:tc>
                  <a:txBody>
                    <a:bodyPr/>
                    <a:lstStyle/>
                    <a:p>
                      <a:pPr algn="l" fontAlgn="ctr"/>
                      <a:r>
                        <a:rPr lang="en-US" sz="1600" b="0" i="0" u="none" strike="noStrike">
                          <a:solidFill>
                            <a:srgbClr val="000000"/>
                          </a:solidFill>
                          <a:effectLst/>
                          <a:latin typeface="Times New Roman" panose="02020603050405020304" pitchFamily="18" charset="0"/>
                        </a:rPr>
                        <a:t>Accounts Techician</a:t>
                      </a:r>
                    </a:p>
                  </a:txBody>
                  <a:tcPr marL="9525" marR="9525" marT="9525" marB="0" anchor="ctr"/>
                </a:tc>
                <a:tc>
                  <a:txBody>
                    <a:bodyPr/>
                    <a:lstStyle/>
                    <a:p>
                      <a:pPr algn="ctr" fontAlgn="ctr"/>
                      <a:r>
                        <a:rPr lang="en-US" sz="1700" b="0" i="0" u="none" strike="noStrike">
                          <a:solidFill>
                            <a:srgbClr val="000000"/>
                          </a:solidFill>
                          <a:effectLst/>
                          <a:latin typeface="Times New Roman" panose="02020603050405020304" pitchFamily="18" charset="0"/>
                        </a:rPr>
                        <a:t>1</a:t>
                      </a:r>
                    </a:p>
                  </a:txBody>
                  <a:tcPr marL="9525" marR="9525" marT="9525" marB="0" anchor="ctr"/>
                </a:tc>
                <a:tc>
                  <a:txBody>
                    <a:bodyPr/>
                    <a:lstStyle/>
                    <a:p>
                      <a:pPr algn="ctr" fontAlgn="ctr"/>
                      <a:r>
                        <a:rPr lang="en-US" sz="1700" b="0" i="0" u="none" strike="noStrike">
                          <a:solidFill>
                            <a:srgbClr val="000000"/>
                          </a:solidFill>
                          <a:effectLst/>
                          <a:latin typeface="Times New Roman" panose="02020603050405020304" pitchFamily="18" charset="0"/>
                        </a:rPr>
                        <a:t>14</a:t>
                      </a:r>
                    </a:p>
                  </a:txBody>
                  <a:tcPr marL="9525" marR="9525" marT="9525" marB="0" anchor="ctr"/>
                </a:tc>
                <a:tc>
                  <a:txBody>
                    <a:bodyPr/>
                    <a:lstStyle/>
                    <a:p>
                      <a:pPr algn="ctr" fontAlgn="ctr"/>
                      <a:r>
                        <a:rPr lang="en-US" sz="1700" b="0" i="0" u="none" strike="noStrike" dirty="0">
                          <a:solidFill>
                            <a:srgbClr val="000000"/>
                          </a:solidFill>
                          <a:effectLst/>
                          <a:latin typeface="Times New Roman" panose="02020603050405020304" pitchFamily="18" charset="0"/>
                        </a:rPr>
                        <a:t>5</a:t>
                      </a:r>
                    </a:p>
                  </a:txBody>
                  <a:tcPr marL="9525" marR="9525" marT="9525" marB="0" anchor="ctr"/>
                </a:tc>
                <a:tc>
                  <a:txBody>
                    <a:bodyPr/>
                    <a:lstStyle/>
                    <a:p>
                      <a:pPr algn="ctr" fontAlgn="ctr"/>
                      <a:r>
                        <a:rPr lang="en-US" sz="1700" b="0" i="0" u="none" strike="noStrike" dirty="0">
                          <a:solidFill>
                            <a:srgbClr val="000000"/>
                          </a:solidFill>
                          <a:effectLst/>
                          <a:latin typeface="Times New Roman" panose="02020603050405020304" pitchFamily="18" charset="0"/>
                        </a:rPr>
                        <a:t>            1,441.73 </a:t>
                      </a:r>
                    </a:p>
                  </a:txBody>
                  <a:tcPr marL="9525" marR="9525" marT="9525" marB="0" anchor="ctr"/>
                </a:tc>
                <a:tc>
                  <a:txBody>
                    <a:bodyPr/>
                    <a:lstStyle/>
                    <a:p>
                      <a:pPr algn="ctr" fontAlgn="b"/>
                      <a:r>
                        <a:rPr lang="en-US" sz="1700" b="0" i="0" u="none" strike="noStrike">
                          <a:solidFill>
                            <a:srgbClr val="000000"/>
                          </a:solidFill>
                          <a:effectLst/>
                          <a:latin typeface="Times New Roman" panose="02020603050405020304" pitchFamily="18" charset="0"/>
                        </a:rPr>
                        <a:t>17,300.81</a:t>
                      </a:r>
                    </a:p>
                  </a:txBody>
                  <a:tcPr marL="9525" marR="9525" marT="9525" marB="0" anchor="ctr"/>
                </a:tc>
              </a:tr>
              <a:tr h="462337">
                <a:tc>
                  <a:txBody>
                    <a:bodyPr/>
                    <a:lstStyle/>
                    <a:p>
                      <a:pPr algn="ctr" fontAlgn="b"/>
                      <a:r>
                        <a:rPr lang="en-US" sz="1600" u="none" strike="noStrike">
                          <a:effectLst/>
                        </a:rPr>
                        <a:t>8</a:t>
                      </a:r>
                      <a:endParaRPr lang="en-US" sz="1600" b="0" i="0" u="none" strike="noStrike">
                        <a:solidFill>
                          <a:srgbClr val="000000"/>
                        </a:solidFill>
                        <a:effectLst/>
                        <a:latin typeface="+mj-lt"/>
                      </a:endParaRPr>
                    </a:p>
                  </a:txBody>
                  <a:tcPr marL="9525" marR="9525" marT="9525" marB="0"/>
                </a:tc>
                <a:tc>
                  <a:txBody>
                    <a:bodyPr/>
                    <a:lstStyle/>
                    <a:p>
                      <a:pPr algn="l" fontAlgn="ctr"/>
                      <a:r>
                        <a:rPr lang="en-US" sz="1600" b="0" i="0" u="none" strike="noStrike">
                          <a:solidFill>
                            <a:srgbClr val="000000"/>
                          </a:solidFill>
                          <a:effectLst/>
                          <a:latin typeface="Times New Roman" panose="02020603050405020304" pitchFamily="18" charset="0"/>
                        </a:rPr>
                        <a:t>Sen.Rev. Superintendent </a:t>
                      </a:r>
                    </a:p>
                  </a:txBody>
                  <a:tcPr marL="9525" marR="9525" marT="9525" marB="0" anchor="ctr"/>
                </a:tc>
                <a:tc>
                  <a:txBody>
                    <a:bodyPr/>
                    <a:lstStyle/>
                    <a:p>
                      <a:pPr algn="ctr" fontAlgn="ctr"/>
                      <a:r>
                        <a:rPr lang="en-US" sz="1700" b="0" i="0" u="none" strike="noStrike">
                          <a:solidFill>
                            <a:srgbClr val="000000"/>
                          </a:solidFill>
                          <a:effectLst/>
                          <a:latin typeface="Times New Roman" panose="02020603050405020304" pitchFamily="18" charset="0"/>
                        </a:rPr>
                        <a:t>1</a:t>
                      </a:r>
                    </a:p>
                  </a:txBody>
                  <a:tcPr marL="9525" marR="9525" marT="9525" marB="0" anchor="ctr"/>
                </a:tc>
                <a:tc>
                  <a:txBody>
                    <a:bodyPr/>
                    <a:lstStyle/>
                    <a:p>
                      <a:pPr algn="ctr" fontAlgn="ctr"/>
                      <a:r>
                        <a:rPr lang="en-US" sz="1700" b="0" i="0" u="none" strike="noStrike" dirty="0">
                          <a:solidFill>
                            <a:srgbClr val="000000"/>
                          </a:solidFill>
                          <a:effectLst/>
                          <a:latin typeface="Times New Roman" panose="02020603050405020304" pitchFamily="18" charset="0"/>
                        </a:rPr>
                        <a:t>16</a:t>
                      </a:r>
                    </a:p>
                  </a:txBody>
                  <a:tcPr marL="9525" marR="9525" marT="9525" marB="0" anchor="ctr"/>
                </a:tc>
                <a:tc>
                  <a:txBody>
                    <a:bodyPr/>
                    <a:lstStyle/>
                    <a:p>
                      <a:pPr algn="ctr" fontAlgn="ctr"/>
                      <a:r>
                        <a:rPr lang="en-US" sz="1700" b="0" i="0" u="none" strike="noStrike">
                          <a:solidFill>
                            <a:srgbClr val="000000"/>
                          </a:solidFill>
                          <a:effectLst/>
                          <a:latin typeface="Times New Roman" panose="02020603050405020304" pitchFamily="18" charset="0"/>
                        </a:rPr>
                        <a:t>3</a:t>
                      </a:r>
                    </a:p>
                  </a:txBody>
                  <a:tcPr marL="9525" marR="9525" marT="9525" marB="0" anchor="ctr"/>
                </a:tc>
                <a:tc>
                  <a:txBody>
                    <a:bodyPr/>
                    <a:lstStyle/>
                    <a:p>
                      <a:pPr algn="ctr" fontAlgn="ctr"/>
                      <a:r>
                        <a:rPr lang="en-US" sz="1700" b="0" i="0" u="none" strike="noStrike" dirty="0">
                          <a:solidFill>
                            <a:srgbClr val="000000"/>
                          </a:solidFill>
                          <a:effectLst/>
                          <a:latin typeface="Times New Roman" panose="02020603050405020304" pitchFamily="18" charset="0"/>
                        </a:rPr>
                        <a:t>            1,764.97 </a:t>
                      </a:r>
                    </a:p>
                  </a:txBody>
                  <a:tcPr marL="9525" marR="9525" marT="9525" marB="0" anchor="ctr"/>
                </a:tc>
                <a:tc>
                  <a:txBody>
                    <a:bodyPr/>
                    <a:lstStyle/>
                    <a:p>
                      <a:pPr algn="ctr" fontAlgn="b"/>
                      <a:r>
                        <a:rPr lang="en-US" sz="1700" b="0" i="0" u="none" strike="noStrike" dirty="0">
                          <a:solidFill>
                            <a:srgbClr val="000000"/>
                          </a:solidFill>
                          <a:effectLst/>
                          <a:latin typeface="Times New Roman" panose="02020603050405020304" pitchFamily="18" charset="0"/>
                        </a:rPr>
                        <a:t>21,179.61</a:t>
                      </a:r>
                    </a:p>
                  </a:txBody>
                  <a:tcPr marL="9525" marR="9525" marT="9525" marB="0" anchor="ctr"/>
                </a:tc>
              </a:tr>
              <a:tr h="462337">
                <a:tc>
                  <a:txBody>
                    <a:bodyPr/>
                    <a:lstStyle/>
                    <a:p>
                      <a:pPr algn="ctr" fontAlgn="b"/>
                      <a:r>
                        <a:rPr lang="en-US" sz="1600" u="none" strike="noStrike">
                          <a:effectLst/>
                        </a:rPr>
                        <a:t>9</a:t>
                      </a:r>
                      <a:endParaRPr lang="en-US" sz="1600" b="0" i="0" u="none" strike="noStrike">
                        <a:solidFill>
                          <a:srgbClr val="000000"/>
                        </a:solidFill>
                        <a:effectLst/>
                        <a:latin typeface="+mj-lt"/>
                      </a:endParaRPr>
                    </a:p>
                  </a:txBody>
                  <a:tcPr marL="9525" marR="9525" marT="9525" marB="0"/>
                </a:tc>
                <a:tc>
                  <a:txBody>
                    <a:bodyPr/>
                    <a:lstStyle/>
                    <a:p>
                      <a:pPr algn="l" fontAlgn="ctr"/>
                      <a:r>
                        <a:rPr lang="en-US" sz="1600" b="0" i="0" u="none" strike="noStrike">
                          <a:solidFill>
                            <a:srgbClr val="000000"/>
                          </a:solidFill>
                          <a:effectLst/>
                          <a:latin typeface="Times New Roman" panose="02020603050405020304" pitchFamily="18" charset="0"/>
                        </a:rPr>
                        <a:t>Higher Rev. Supt</a:t>
                      </a:r>
                    </a:p>
                  </a:txBody>
                  <a:tcPr marL="9525" marR="9525" marT="9525" marB="0" anchor="ctr"/>
                </a:tc>
                <a:tc>
                  <a:txBody>
                    <a:bodyPr/>
                    <a:lstStyle/>
                    <a:p>
                      <a:pPr algn="ctr" fontAlgn="ctr"/>
                      <a:r>
                        <a:rPr lang="en-US" sz="1700" b="0" i="0" u="none" strike="noStrike">
                          <a:solidFill>
                            <a:srgbClr val="000000"/>
                          </a:solidFill>
                          <a:effectLst/>
                          <a:latin typeface="Times New Roman" panose="02020603050405020304" pitchFamily="18" charset="0"/>
                        </a:rPr>
                        <a:t>1</a:t>
                      </a:r>
                    </a:p>
                  </a:txBody>
                  <a:tcPr marL="9525" marR="9525" marT="9525" marB="0" anchor="ctr"/>
                </a:tc>
                <a:tc>
                  <a:txBody>
                    <a:bodyPr/>
                    <a:lstStyle/>
                    <a:p>
                      <a:pPr algn="ctr" fontAlgn="ctr"/>
                      <a:r>
                        <a:rPr lang="en-US" sz="1700" b="0" i="0" u="none" strike="noStrike" dirty="0">
                          <a:solidFill>
                            <a:srgbClr val="000000"/>
                          </a:solidFill>
                          <a:effectLst/>
                          <a:latin typeface="Times New Roman" panose="02020603050405020304" pitchFamily="18" charset="0"/>
                        </a:rPr>
                        <a:t>15</a:t>
                      </a:r>
                    </a:p>
                  </a:txBody>
                  <a:tcPr marL="9525" marR="9525" marT="9525" marB="0" anchor="ctr"/>
                </a:tc>
                <a:tc>
                  <a:txBody>
                    <a:bodyPr/>
                    <a:lstStyle/>
                    <a:p>
                      <a:pPr algn="ctr" fontAlgn="ctr"/>
                      <a:r>
                        <a:rPr lang="en-US" sz="1700" b="0" i="0" u="none" strike="noStrike">
                          <a:solidFill>
                            <a:srgbClr val="000000"/>
                          </a:solidFill>
                          <a:effectLst/>
                          <a:latin typeface="Times New Roman" panose="02020603050405020304" pitchFamily="18" charset="0"/>
                        </a:rPr>
                        <a:t>4</a:t>
                      </a:r>
                    </a:p>
                  </a:txBody>
                  <a:tcPr marL="9525" marR="9525" marT="9525" marB="0" anchor="ctr"/>
                </a:tc>
                <a:tc>
                  <a:txBody>
                    <a:bodyPr/>
                    <a:lstStyle/>
                    <a:p>
                      <a:pPr algn="ctr" fontAlgn="ctr"/>
                      <a:r>
                        <a:rPr lang="en-US" sz="1700" b="0" i="0" u="none" strike="noStrike" dirty="0">
                          <a:solidFill>
                            <a:srgbClr val="000000"/>
                          </a:solidFill>
                          <a:effectLst/>
                          <a:latin typeface="Times New Roman" panose="02020603050405020304" pitchFamily="18" charset="0"/>
                        </a:rPr>
                        <a:t>            1,595.18 </a:t>
                      </a:r>
                    </a:p>
                  </a:txBody>
                  <a:tcPr marL="9525" marR="9525" marT="9525" marB="0" anchor="ctr"/>
                </a:tc>
                <a:tc>
                  <a:txBody>
                    <a:bodyPr/>
                    <a:lstStyle/>
                    <a:p>
                      <a:pPr algn="ctr" fontAlgn="b"/>
                      <a:r>
                        <a:rPr lang="en-US" sz="1700" b="0" i="0" u="none" strike="noStrike" dirty="0">
                          <a:solidFill>
                            <a:srgbClr val="000000"/>
                          </a:solidFill>
                          <a:effectLst/>
                          <a:latin typeface="Times New Roman" panose="02020603050405020304" pitchFamily="18" charset="0"/>
                        </a:rPr>
                        <a:t>19,142.21</a:t>
                      </a:r>
                    </a:p>
                  </a:txBody>
                  <a:tcPr marL="9525" marR="9525" marT="9525" marB="0" anchor="ctr"/>
                </a:tc>
              </a:tr>
              <a:tr h="462337">
                <a:tc>
                  <a:txBody>
                    <a:bodyPr/>
                    <a:lstStyle/>
                    <a:p>
                      <a:pPr algn="ctr" fontAlgn="b"/>
                      <a:r>
                        <a:rPr lang="en-US" sz="1600" u="none" strike="noStrike" dirty="0">
                          <a:effectLst/>
                        </a:rPr>
                        <a:t>10</a:t>
                      </a:r>
                      <a:endParaRPr lang="en-US" sz="1600" b="0" i="0" u="none" strike="noStrike" dirty="0">
                        <a:solidFill>
                          <a:srgbClr val="000000"/>
                        </a:solidFill>
                        <a:effectLst/>
                        <a:latin typeface="+mj-lt"/>
                      </a:endParaRPr>
                    </a:p>
                  </a:txBody>
                  <a:tcPr marL="9525" marR="9525" marT="9525" marB="0"/>
                </a:tc>
                <a:tc>
                  <a:txBody>
                    <a:bodyPr/>
                    <a:lstStyle/>
                    <a:p>
                      <a:pPr algn="l" fontAlgn="ctr"/>
                      <a:r>
                        <a:rPr lang="en-US" sz="1600" b="0" i="0" u="none" strike="noStrike">
                          <a:solidFill>
                            <a:srgbClr val="000000"/>
                          </a:solidFill>
                          <a:effectLst/>
                          <a:latin typeface="Times New Roman" panose="02020603050405020304" pitchFamily="18" charset="0"/>
                        </a:rPr>
                        <a:t>Revenue Inspector</a:t>
                      </a:r>
                    </a:p>
                  </a:txBody>
                  <a:tcPr marL="9525" marR="9525" marT="9525" marB="0" anchor="ctr"/>
                </a:tc>
                <a:tc>
                  <a:txBody>
                    <a:bodyPr/>
                    <a:lstStyle/>
                    <a:p>
                      <a:pPr algn="ctr" fontAlgn="ctr"/>
                      <a:r>
                        <a:rPr lang="en-US" sz="1700" b="0" i="0" u="none" strike="noStrike">
                          <a:solidFill>
                            <a:srgbClr val="000000"/>
                          </a:solidFill>
                          <a:effectLst/>
                          <a:latin typeface="Times New Roman" panose="02020603050405020304" pitchFamily="18" charset="0"/>
                        </a:rPr>
                        <a:t>1</a:t>
                      </a:r>
                    </a:p>
                  </a:txBody>
                  <a:tcPr marL="9525" marR="9525" marT="9525" marB="0" anchor="ctr"/>
                </a:tc>
                <a:tc>
                  <a:txBody>
                    <a:bodyPr/>
                    <a:lstStyle/>
                    <a:p>
                      <a:pPr algn="ctr" fontAlgn="ctr"/>
                      <a:r>
                        <a:rPr lang="en-US" sz="1700" b="0" i="0" u="none" strike="noStrike">
                          <a:solidFill>
                            <a:srgbClr val="000000"/>
                          </a:solidFill>
                          <a:effectLst/>
                          <a:latin typeface="Times New Roman" panose="02020603050405020304" pitchFamily="18" charset="0"/>
                        </a:rPr>
                        <a:t>12</a:t>
                      </a:r>
                    </a:p>
                  </a:txBody>
                  <a:tcPr marL="9525" marR="9525" marT="9525" marB="0" anchor="ctr"/>
                </a:tc>
                <a:tc>
                  <a:txBody>
                    <a:bodyPr/>
                    <a:lstStyle/>
                    <a:p>
                      <a:pPr algn="ctr" fontAlgn="ctr"/>
                      <a:r>
                        <a:rPr lang="en-US" sz="1700" b="0" i="0" u="none" strike="noStrike">
                          <a:solidFill>
                            <a:srgbClr val="000000"/>
                          </a:solidFill>
                          <a:effectLst/>
                          <a:latin typeface="Times New Roman" panose="02020603050405020304" pitchFamily="18" charset="0"/>
                        </a:rPr>
                        <a:t>6</a:t>
                      </a:r>
                    </a:p>
                  </a:txBody>
                  <a:tcPr marL="9525" marR="9525" marT="9525" marB="0" anchor="ctr"/>
                </a:tc>
                <a:tc>
                  <a:txBody>
                    <a:bodyPr/>
                    <a:lstStyle/>
                    <a:p>
                      <a:pPr algn="ctr" fontAlgn="ctr"/>
                      <a:r>
                        <a:rPr lang="en-US" sz="1700" b="0" i="0" u="none" strike="noStrike">
                          <a:solidFill>
                            <a:srgbClr val="000000"/>
                          </a:solidFill>
                          <a:effectLst/>
                          <a:latin typeface="Times New Roman" panose="02020603050405020304" pitchFamily="18" charset="0"/>
                        </a:rPr>
                        <a:t>            1,158.01 </a:t>
                      </a:r>
                    </a:p>
                  </a:txBody>
                  <a:tcPr marL="9525" marR="9525" marT="9525" marB="0" anchor="ctr"/>
                </a:tc>
                <a:tc>
                  <a:txBody>
                    <a:bodyPr/>
                    <a:lstStyle/>
                    <a:p>
                      <a:pPr algn="ctr" fontAlgn="b"/>
                      <a:r>
                        <a:rPr lang="en-US" sz="1700" b="0" i="0" u="none" strike="noStrike" dirty="0">
                          <a:solidFill>
                            <a:srgbClr val="000000"/>
                          </a:solidFill>
                          <a:effectLst/>
                          <a:latin typeface="Times New Roman" panose="02020603050405020304" pitchFamily="18" charset="0"/>
                        </a:rPr>
                        <a:t>13,896.14</a:t>
                      </a:r>
                    </a:p>
                  </a:txBody>
                  <a:tcPr marL="9525" marR="9525" marT="9525" marB="0" anchor="ctr"/>
                </a:tc>
              </a:tr>
              <a:tr h="462337">
                <a:tc>
                  <a:txBody>
                    <a:bodyPr/>
                    <a:lstStyle/>
                    <a:p>
                      <a:pPr algn="ctr" fontAlgn="b"/>
                      <a:r>
                        <a:rPr lang="en-US" sz="1600" u="none" strike="noStrike">
                          <a:effectLst/>
                        </a:rPr>
                        <a:t>11</a:t>
                      </a:r>
                      <a:endParaRPr lang="en-US" sz="1600" b="0" i="0" u="none" strike="noStrike">
                        <a:solidFill>
                          <a:srgbClr val="000000"/>
                        </a:solidFill>
                        <a:effectLst/>
                        <a:latin typeface="+mj-lt"/>
                      </a:endParaRPr>
                    </a:p>
                  </a:txBody>
                  <a:tcPr marL="9525" marR="9525" marT="9525" marB="0"/>
                </a:tc>
                <a:tc>
                  <a:txBody>
                    <a:bodyPr/>
                    <a:lstStyle/>
                    <a:p>
                      <a:pPr algn="l" fontAlgn="ctr"/>
                      <a:r>
                        <a:rPr lang="en-US" sz="1600" b="0" i="0" u="none" strike="noStrike">
                          <a:solidFill>
                            <a:srgbClr val="000000"/>
                          </a:solidFill>
                          <a:effectLst/>
                          <a:latin typeface="Times New Roman" panose="02020603050405020304" pitchFamily="18" charset="0"/>
                        </a:rPr>
                        <a:t>Revenue Inspector</a:t>
                      </a:r>
                    </a:p>
                  </a:txBody>
                  <a:tcPr marL="9525" marR="9525" marT="9525" marB="0" anchor="ctr"/>
                </a:tc>
                <a:tc>
                  <a:txBody>
                    <a:bodyPr/>
                    <a:lstStyle/>
                    <a:p>
                      <a:pPr algn="ctr" fontAlgn="ctr"/>
                      <a:r>
                        <a:rPr lang="en-US" sz="1700" b="0" i="0" u="none" strike="noStrike">
                          <a:solidFill>
                            <a:srgbClr val="000000"/>
                          </a:solidFill>
                          <a:effectLst/>
                          <a:latin typeface="Times New Roman" panose="02020603050405020304" pitchFamily="18" charset="0"/>
                        </a:rPr>
                        <a:t>1</a:t>
                      </a:r>
                    </a:p>
                  </a:txBody>
                  <a:tcPr marL="9525" marR="9525" marT="9525" marB="0" anchor="ctr"/>
                </a:tc>
                <a:tc>
                  <a:txBody>
                    <a:bodyPr/>
                    <a:lstStyle/>
                    <a:p>
                      <a:pPr algn="ctr" fontAlgn="ctr"/>
                      <a:r>
                        <a:rPr lang="en-US" sz="1700" b="0" i="0" u="none" strike="noStrike">
                          <a:solidFill>
                            <a:srgbClr val="000000"/>
                          </a:solidFill>
                          <a:effectLst/>
                          <a:latin typeface="Times New Roman" panose="02020603050405020304" pitchFamily="18" charset="0"/>
                        </a:rPr>
                        <a:t>12</a:t>
                      </a:r>
                    </a:p>
                  </a:txBody>
                  <a:tcPr marL="9525" marR="9525" marT="9525" marB="0" anchor="ctr"/>
                </a:tc>
                <a:tc>
                  <a:txBody>
                    <a:bodyPr/>
                    <a:lstStyle/>
                    <a:p>
                      <a:pPr algn="ctr" fontAlgn="ctr"/>
                      <a:r>
                        <a:rPr lang="en-US" sz="1700" b="0" i="0" u="none" strike="noStrike" dirty="0">
                          <a:solidFill>
                            <a:srgbClr val="000000"/>
                          </a:solidFill>
                          <a:effectLst/>
                          <a:latin typeface="Times New Roman" panose="02020603050405020304" pitchFamily="18" charset="0"/>
                        </a:rPr>
                        <a:t>2</a:t>
                      </a:r>
                    </a:p>
                  </a:txBody>
                  <a:tcPr marL="9525" marR="9525" marT="9525" marB="0" anchor="ctr"/>
                </a:tc>
                <a:tc>
                  <a:txBody>
                    <a:bodyPr/>
                    <a:lstStyle/>
                    <a:p>
                      <a:pPr algn="ctr" fontAlgn="ctr"/>
                      <a:r>
                        <a:rPr lang="en-US" sz="1700" b="0" i="0" u="none" strike="noStrike">
                          <a:solidFill>
                            <a:srgbClr val="000000"/>
                          </a:solidFill>
                          <a:effectLst/>
                          <a:latin typeface="Times New Roman" panose="02020603050405020304" pitchFamily="18" charset="0"/>
                        </a:rPr>
                        <a:t>            1,082.50 </a:t>
                      </a:r>
                    </a:p>
                  </a:txBody>
                  <a:tcPr marL="9525" marR="9525" marT="9525" marB="0" anchor="ctr"/>
                </a:tc>
                <a:tc>
                  <a:txBody>
                    <a:bodyPr/>
                    <a:lstStyle/>
                    <a:p>
                      <a:pPr algn="ctr" fontAlgn="b"/>
                      <a:r>
                        <a:rPr lang="en-US" sz="1700" b="0" i="0" u="none" strike="noStrike" dirty="0">
                          <a:solidFill>
                            <a:srgbClr val="000000"/>
                          </a:solidFill>
                          <a:effectLst/>
                          <a:latin typeface="Times New Roman" panose="02020603050405020304" pitchFamily="18" charset="0"/>
                        </a:rPr>
                        <a:t>12,990.03</a:t>
                      </a:r>
                    </a:p>
                  </a:txBody>
                  <a:tcPr marL="9525" marR="9525" marT="9525" marB="0" anchor="ctr"/>
                </a:tc>
              </a:tr>
              <a:tr h="462337">
                <a:tc>
                  <a:txBody>
                    <a:bodyPr/>
                    <a:lstStyle/>
                    <a:p>
                      <a:pPr algn="ctr" fontAlgn="b"/>
                      <a:r>
                        <a:rPr lang="en-US" sz="1600" u="none" strike="noStrike">
                          <a:effectLst/>
                        </a:rPr>
                        <a:t>12</a:t>
                      </a:r>
                      <a:endParaRPr lang="en-US" sz="1600" b="0" i="0" u="none" strike="noStrike">
                        <a:solidFill>
                          <a:srgbClr val="000000"/>
                        </a:solidFill>
                        <a:effectLst/>
                        <a:latin typeface="+mj-lt"/>
                      </a:endParaRPr>
                    </a:p>
                  </a:txBody>
                  <a:tcPr marL="9525" marR="9525" marT="9525" marB="0"/>
                </a:tc>
                <a:tc>
                  <a:txBody>
                    <a:bodyPr/>
                    <a:lstStyle/>
                    <a:p>
                      <a:pPr algn="l" fontAlgn="ctr"/>
                      <a:r>
                        <a:rPr lang="en-US" sz="1600" b="0" i="0" u="none" strike="noStrike" dirty="0">
                          <a:solidFill>
                            <a:srgbClr val="000000"/>
                          </a:solidFill>
                          <a:effectLst/>
                          <a:latin typeface="Times New Roman" panose="02020603050405020304" pitchFamily="18" charset="0"/>
                        </a:rPr>
                        <a:t>Revenue Inspector</a:t>
                      </a:r>
                    </a:p>
                  </a:txBody>
                  <a:tcPr marL="9525" marR="9525" marT="9525" marB="0" anchor="ctr"/>
                </a:tc>
                <a:tc>
                  <a:txBody>
                    <a:bodyPr/>
                    <a:lstStyle/>
                    <a:p>
                      <a:pPr algn="ctr" fontAlgn="ctr"/>
                      <a:r>
                        <a:rPr lang="en-US" sz="1700" b="0" i="0" u="none" strike="noStrike">
                          <a:solidFill>
                            <a:srgbClr val="000000"/>
                          </a:solidFill>
                          <a:effectLst/>
                          <a:latin typeface="Times New Roman" panose="02020603050405020304" pitchFamily="18" charset="0"/>
                        </a:rPr>
                        <a:t>1</a:t>
                      </a:r>
                    </a:p>
                  </a:txBody>
                  <a:tcPr marL="9525" marR="9525" marT="9525" marB="0" anchor="ctr"/>
                </a:tc>
                <a:tc>
                  <a:txBody>
                    <a:bodyPr/>
                    <a:lstStyle/>
                    <a:p>
                      <a:pPr algn="ctr" fontAlgn="ctr"/>
                      <a:r>
                        <a:rPr lang="en-US" sz="1700" b="0" i="0" u="none" strike="noStrike">
                          <a:solidFill>
                            <a:srgbClr val="000000"/>
                          </a:solidFill>
                          <a:effectLst/>
                          <a:latin typeface="Times New Roman" panose="02020603050405020304" pitchFamily="18" charset="0"/>
                        </a:rPr>
                        <a:t>12</a:t>
                      </a:r>
                    </a:p>
                  </a:txBody>
                  <a:tcPr marL="9525" marR="9525" marT="9525" marB="0" anchor="ctr"/>
                </a:tc>
                <a:tc>
                  <a:txBody>
                    <a:bodyPr/>
                    <a:lstStyle/>
                    <a:p>
                      <a:pPr algn="ctr" fontAlgn="ctr"/>
                      <a:r>
                        <a:rPr lang="en-US" sz="1700" b="0" i="0" u="none" strike="noStrike" dirty="0">
                          <a:solidFill>
                            <a:srgbClr val="000000"/>
                          </a:solidFill>
                          <a:effectLst/>
                          <a:latin typeface="Times New Roman" panose="02020603050405020304" pitchFamily="18" charset="0"/>
                        </a:rPr>
                        <a:t>4</a:t>
                      </a:r>
                    </a:p>
                  </a:txBody>
                  <a:tcPr marL="9525" marR="9525" marT="9525" marB="0" anchor="ctr"/>
                </a:tc>
                <a:tc>
                  <a:txBody>
                    <a:bodyPr/>
                    <a:lstStyle/>
                    <a:p>
                      <a:pPr algn="ctr" fontAlgn="ctr"/>
                      <a:r>
                        <a:rPr lang="en-US" sz="1700" b="0" i="0" u="none" strike="noStrike">
                          <a:solidFill>
                            <a:srgbClr val="000000"/>
                          </a:solidFill>
                          <a:effectLst/>
                          <a:latin typeface="Times New Roman" panose="02020603050405020304" pitchFamily="18" charset="0"/>
                        </a:rPr>
                        <a:t>            1,119.62 </a:t>
                      </a:r>
                    </a:p>
                  </a:txBody>
                  <a:tcPr marL="9525" marR="9525" marT="9525" marB="0" anchor="ctr"/>
                </a:tc>
                <a:tc>
                  <a:txBody>
                    <a:bodyPr/>
                    <a:lstStyle/>
                    <a:p>
                      <a:pPr algn="ctr" fontAlgn="b"/>
                      <a:r>
                        <a:rPr lang="en-US" sz="1700" b="0" i="0" u="none" strike="noStrike" dirty="0">
                          <a:solidFill>
                            <a:srgbClr val="000000"/>
                          </a:solidFill>
                          <a:effectLst/>
                          <a:latin typeface="Times New Roman" panose="02020603050405020304" pitchFamily="18" charset="0"/>
                        </a:rPr>
                        <a:t>13,435.45</a:t>
                      </a:r>
                    </a:p>
                  </a:txBody>
                  <a:tcPr marL="9525" marR="9525" marT="9525" marB="0" anchor="ctr"/>
                </a:tc>
              </a:tr>
              <a:tr h="462337">
                <a:tc>
                  <a:txBody>
                    <a:bodyPr/>
                    <a:lstStyle/>
                    <a:p>
                      <a:pPr algn="ctr" fontAlgn="b"/>
                      <a:r>
                        <a:rPr lang="en-US" sz="1600" u="none" strike="noStrike">
                          <a:effectLst/>
                        </a:rPr>
                        <a:t>13</a:t>
                      </a:r>
                      <a:endParaRPr lang="en-US" sz="1600" b="0" i="0" u="none" strike="noStrike">
                        <a:solidFill>
                          <a:srgbClr val="000000"/>
                        </a:solidFill>
                        <a:effectLst/>
                        <a:latin typeface="+mj-lt"/>
                      </a:endParaRPr>
                    </a:p>
                  </a:txBody>
                  <a:tcPr marL="9525" marR="9525" marT="9525" marB="0"/>
                </a:tc>
                <a:tc>
                  <a:txBody>
                    <a:bodyPr/>
                    <a:lstStyle/>
                    <a:p>
                      <a:pPr algn="l" fontAlgn="ctr"/>
                      <a:r>
                        <a:rPr lang="en-US" sz="1600" b="0" i="0" u="none" strike="noStrike">
                          <a:solidFill>
                            <a:srgbClr val="000000"/>
                          </a:solidFill>
                          <a:effectLst/>
                          <a:latin typeface="Times New Roman" panose="02020603050405020304" pitchFamily="18" charset="0"/>
                        </a:rPr>
                        <a:t>Revenue Collector</a:t>
                      </a:r>
                    </a:p>
                  </a:txBody>
                  <a:tcPr marL="9525" marR="9525" marT="9525" marB="0" anchor="ctr"/>
                </a:tc>
                <a:tc>
                  <a:txBody>
                    <a:bodyPr/>
                    <a:lstStyle/>
                    <a:p>
                      <a:pPr algn="ctr" fontAlgn="ctr"/>
                      <a:r>
                        <a:rPr lang="en-US" sz="1700" b="0" i="0" u="none" strike="noStrike">
                          <a:solidFill>
                            <a:srgbClr val="000000"/>
                          </a:solidFill>
                          <a:effectLst/>
                          <a:latin typeface="Times New Roman" panose="02020603050405020304" pitchFamily="18" charset="0"/>
                        </a:rPr>
                        <a:t>2</a:t>
                      </a:r>
                    </a:p>
                  </a:txBody>
                  <a:tcPr marL="9525" marR="9525" marT="9525" marB="0" anchor="ctr"/>
                </a:tc>
                <a:tc>
                  <a:txBody>
                    <a:bodyPr/>
                    <a:lstStyle/>
                    <a:p>
                      <a:pPr algn="ctr" fontAlgn="ctr"/>
                      <a:r>
                        <a:rPr lang="en-US" sz="1700" b="0" i="0" u="none" strike="noStrike">
                          <a:solidFill>
                            <a:srgbClr val="000000"/>
                          </a:solidFill>
                          <a:effectLst/>
                          <a:latin typeface="Times New Roman" panose="02020603050405020304" pitchFamily="18" charset="0"/>
                        </a:rPr>
                        <a:t>9</a:t>
                      </a:r>
                    </a:p>
                  </a:txBody>
                  <a:tcPr marL="9525" marR="9525" marT="9525" marB="0" anchor="ctr"/>
                </a:tc>
                <a:tc>
                  <a:txBody>
                    <a:bodyPr/>
                    <a:lstStyle/>
                    <a:p>
                      <a:pPr algn="ctr" fontAlgn="ctr"/>
                      <a:r>
                        <a:rPr lang="en-US" sz="1700" b="0" i="0" u="none" strike="noStrike">
                          <a:solidFill>
                            <a:srgbClr val="000000"/>
                          </a:solidFill>
                          <a:effectLst/>
                          <a:latin typeface="Times New Roman" panose="02020603050405020304" pitchFamily="18" charset="0"/>
                        </a:rPr>
                        <a:t>5</a:t>
                      </a:r>
                    </a:p>
                  </a:txBody>
                  <a:tcPr marL="9525" marR="9525" marT="9525" marB="0" anchor="ctr"/>
                </a:tc>
                <a:tc>
                  <a:txBody>
                    <a:bodyPr/>
                    <a:lstStyle/>
                    <a:p>
                      <a:pPr algn="ctr" fontAlgn="ctr"/>
                      <a:r>
                        <a:rPr lang="en-US" sz="1700" b="0" i="0" u="none" strike="noStrike">
                          <a:solidFill>
                            <a:srgbClr val="000000"/>
                          </a:solidFill>
                          <a:effectLst/>
                          <a:latin typeface="Times New Roman" panose="02020603050405020304" pitchFamily="18" charset="0"/>
                        </a:rPr>
                        <a:t>            1,598.39 </a:t>
                      </a:r>
                    </a:p>
                  </a:txBody>
                  <a:tcPr marL="9525" marR="9525" marT="9525" marB="0" anchor="ctr"/>
                </a:tc>
                <a:tc>
                  <a:txBody>
                    <a:bodyPr/>
                    <a:lstStyle/>
                    <a:p>
                      <a:pPr algn="ctr" fontAlgn="b"/>
                      <a:r>
                        <a:rPr lang="en-US" sz="1700" b="0" i="0" u="none" strike="noStrike" dirty="0">
                          <a:solidFill>
                            <a:srgbClr val="000000"/>
                          </a:solidFill>
                          <a:effectLst/>
                          <a:latin typeface="Times New Roman" panose="02020603050405020304" pitchFamily="18" charset="0"/>
                        </a:rPr>
                        <a:t>19,180.64</a:t>
                      </a:r>
                    </a:p>
                  </a:txBody>
                  <a:tcPr marL="9525" marR="9525" marT="9525" marB="0" anchor="ctr"/>
                </a:tc>
              </a:tr>
              <a:tr h="462337">
                <a:tc>
                  <a:txBody>
                    <a:bodyPr/>
                    <a:lstStyle/>
                    <a:p>
                      <a:pPr algn="ctr" fontAlgn="b"/>
                      <a:r>
                        <a:rPr lang="en-US" sz="1600" u="none" strike="noStrike">
                          <a:effectLst/>
                        </a:rPr>
                        <a:t>14</a:t>
                      </a:r>
                      <a:endParaRPr lang="en-US" sz="1600" b="0" i="0" u="none" strike="noStrike">
                        <a:solidFill>
                          <a:srgbClr val="000000"/>
                        </a:solidFill>
                        <a:effectLst/>
                        <a:latin typeface="+mj-lt"/>
                      </a:endParaRPr>
                    </a:p>
                  </a:txBody>
                  <a:tcPr marL="9525" marR="9525" marT="9525" marB="0"/>
                </a:tc>
                <a:tc>
                  <a:txBody>
                    <a:bodyPr/>
                    <a:lstStyle/>
                    <a:p>
                      <a:pPr algn="l" fontAlgn="ctr"/>
                      <a:r>
                        <a:rPr lang="en-US" sz="1600" b="0" i="0" u="none" strike="noStrike">
                          <a:solidFill>
                            <a:srgbClr val="000000"/>
                          </a:solidFill>
                          <a:effectLst/>
                          <a:latin typeface="Times New Roman" panose="02020603050405020304" pitchFamily="18" charset="0"/>
                        </a:rPr>
                        <a:t>Revenue Collector</a:t>
                      </a:r>
                    </a:p>
                  </a:txBody>
                  <a:tcPr marL="9525" marR="9525" marT="9525" marB="0" anchor="ctr"/>
                </a:tc>
                <a:tc>
                  <a:txBody>
                    <a:bodyPr/>
                    <a:lstStyle/>
                    <a:p>
                      <a:pPr algn="ctr" fontAlgn="ctr"/>
                      <a:r>
                        <a:rPr lang="en-US" sz="1700" b="0" i="0" u="none" strike="noStrike">
                          <a:solidFill>
                            <a:srgbClr val="000000"/>
                          </a:solidFill>
                          <a:effectLst/>
                          <a:latin typeface="Times New Roman" panose="02020603050405020304" pitchFamily="18" charset="0"/>
                        </a:rPr>
                        <a:t>1</a:t>
                      </a:r>
                    </a:p>
                  </a:txBody>
                  <a:tcPr marL="9525" marR="9525" marT="9525" marB="0" anchor="ctr"/>
                </a:tc>
                <a:tc>
                  <a:txBody>
                    <a:bodyPr/>
                    <a:lstStyle/>
                    <a:p>
                      <a:pPr algn="ctr" fontAlgn="ctr"/>
                      <a:r>
                        <a:rPr lang="en-US" sz="1700" b="0" i="0" u="none" strike="noStrike">
                          <a:solidFill>
                            <a:srgbClr val="000000"/>
                          </a:solidFill>
                          <a:effectLst/>
                          <a:latin typeface="Times New Roman" panose="02020603050405020304" pitchFamily="18" charset="0"/>
                        </a:rPr>
                        <a:t>9</a:t>
                      </a:r>
                    </a:p>
                  </a:txBody>
                  <a:tcPr marL="9525" marR="9525" marT="9525" marB="0" anchor="ctr"/>
                </a:tc>
                <a:tc>
                  <a:txBody>
                    <a:bodyPr/>
                    <a:lstStyle/>
                    <a:p>
                      <a:pPr algn="ctr" fontAlgn="ctr"/>
                      <a:r>
                        <a:rPr lang="en-US" sz="1700" b="0" i="0" u="none" strike="noStrike">
                          <a:solidFill>
                            <a:srgbClr val="000000"/>
                          </a:solidFill>
                          <a:effectLst/>
                          <a:latin typeface="Times New Roman" panose="02020603050405020304" pitchFamily="18" charset="0"/>
                        </a:rPr>
                        <a:t>4</a:t>
                      </a:r>
                    </a:p>
                  </a:txBody>
                  <a:tcPr marL="9525" marR="9525" marT="9525" marB="0" anchor="ctr"/>
                </a:tc>
                <a:tc>
                  <a:txBody>
                    <a:bodyPr/>
                    <a:lstStyle/>
                    <a:p>
                      <a:pPr algn="ctr" fontAlgn="ctr"/>
                      <a:r>
                        <a:rPr lang="en-US" sz="1700" b="0" i="0" u="none" strike="noStrike" dirty="0">
                          <a:solidFill>
                            <a:srgbClr val="000000"/>
                          </a:solidFill>
                          <a:effectLst/>
                          <a:latin typeface="Times New Roman" panose="02020603050405020304" pitchFamily="18" charset="0"/>
                        </a:rPr>
                        <a:t>               785.83 </a:t>
                      </a:r>
                    </a:p>
                  </a:txBody>
                  <a:tcPr marL="9525" marR="9525" marT="9525" marB="0" anchor="ctr"/>
                </a:tc>
                <a:tc>
                  <a:txBody>
                    <a:bodyPr/>
                    <a:lstStyle/>
                    <a:p>
                      <a:pPr algn="ctr" fontAlgn="b"/>
                      <a:r>
                        <a:rPr lang="en-US" sz="1700" b="0" i="0" u="none" strike="noStrike" dirty="0">
                          <a:solidFill>
                            <a:srgbClr val="000000"/>
                          </a:solidFill>
                          <a:effectLst/>
                          <a:latin typeface="Times New Roman" panose="02020603050405020304" pitchFamily="18" charset="0"/>
                        </a:rPr>
                        <a:t>9,430.01</a:t>
                      </a:r>
                    </a:p>
                  </a:txBody>
                  <a:tcPr marL="9525" marR="9525" marT="9525" marB="0" anchor="ctr"/>
                </a:tc>
              </a:tr>
            </a:tbl>
          </a:graphicData>
        </a:graphic>
      </p:graphicFrame>
      <p:sp>
        <p:nvSpPr>
          <p:cNvPr id="3" name="Slide Number Placeholder 2"/>
          <p:cNvSpPr>
            <a:spLocks noGrp="1"/>
          </p:cNvSpPr>
          <p:nvPr>
            <p:ph type="sldNum" sz="quarter" idx="12"/>
          </p:nvPr>
        </p:nvSpPr>
        <p:spPr/>
        <p:txBody>
          <a:bodyPr/>
          <a:lstStyle/>
          <a:p>
            <a:fld id="{571CD3C2-A472-4BA3-88D7-833F7D0C5725}" type="slidenum">
              <a:rPr lang="en-US" smtClean="0"/>
              <a:t>65</a:t>
            </a:fld>
            <a:endParaRPr lang="en-US"/>
          </a:p>
        </p:txBody>
      </p:sp>
    </p:spTree>
    <p:extLst>
      <p:ext uri="{BB962C8B-B14F-4D97-AF65-F5344CB8AC3E}">
        <p14:creationId xmlns:p14="http://schemas.microsoft.com/office/powerpoint/2010/main" val="4038883593"/>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6200"/>
            <a:ext cx="7162800" cy="304800"/>
          </a:xfrm>
        </p:spPr>
        <p:txBody>
          <a:bodyPr>
            <a:noAutofit/>
          </a:bodyPr>
          <a:lstStyle/>
          <a:p>
            <a:r>
              <a:rPr lang="en-US" sz="2400" b="1" dirty="0" smtClean="0">
                <a:solidFill>
                  <a:srgbClr val="C00000"/>
                </a:solidFill>
                <a:effectLst>
                  <a:outerShdw blurRad="38100" dist="38100" dir="2700000" algn="tl">
                    <a:srgbClr val="000000">
                      <a:alpha val="43137"/>
                    </a:srgbClr>
                  </a:outerShdw>
                </a:effectLst>
              </a:rPr>
              <a:t>NOMINAL ROLL BY GRADE-PHYSICAL PLANNING</a:t>
            </a:r>
            <a:endParaRPr lang="en-US" sz="2400" b="1" dirty="0">
              <a:solidFill>
                <a:srgbClr val="C00000"/>
              </a:solidFill>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05399355"/>
              </p:ext>
            </p:extLst>
          </p:nvPr>
        </p:nvGraphicFramePr>
        <p:xfrm>
          <a:off x="76200" y="609600"/>
          <a:ext cx="8839200" cy="4952999"/>
        </p:xfrm>
        <a:graphic>
          <a:graphicData uri="http://schemas.openxmlformats.org/drawingml/2006/table">
            <a:tbl>
              <a:tblPr firstRow="1" bandRow="1">
                <a:tableStyleId>{5940675A-B579-460E-94D1-54222C63F5DA}</a:tableStyleId>
              </a:tblPr>
              <a:tblGrid>
                <a:gridCol w="514904"/>
                <a:gridCol w="2402889"/>
                <a:gridCol w="1029809"/>
                <a:gridCol w="952664"/>
                <a:gridCol w="935320"/>
                <a:gridCol w="1458897"/>
                <a:gridCol w="1544717"/>
              </a:tblGrid>
              <a:tr h="559141">
                <a:tc>
                  <a:txBody>
                    <a:bodyPr/>
                    <a:lstStyle/>
                    <a:p>
                      <a:pPr algn="ctr" fontAlgn="b"/>
                      <a:r>
                        <a:rPr lang="en-US" sz="1600" b="1" u="none" strike="noStrike" dirty="0">
                          <a:effectLst>
                            <a:outerShdw blurRad="38100" dist="38100" dir="2700000" algn="tl">
                              <a:srgbClr val="000000">
                                <a:alpha val="43137"/>
                              </a:srgbClr>
                            </a:outerShdw>
                          </a:effectLst>
                        </a:rPr>
                        <a:t>S/N</a:t>
                      </a:r>
                      <a:endParaRPr lang="en-US" sz="1600" b="1" i="0" u="none" strike="noStrike" dirty="0">
                        <a:solidFill>
                          <a:srgbClr val="000000"/>
                        </a:solidFill>
                        <a:effectLst>
                          <a:outerShdw blurRad="38100" dist="38100" dir="2700000" algn="tl">
                            <a:srgbClr val="000000">
                              <a:alpha val="43137"/>
                            </a:srgbClr>
                          </a:outerShdw>
                        </a:effectLst>
                        <a:latin typeface="Times New Roman"/>
                      </a:endParaRPr>
                    </a:p>
                  </a:txBody>
                  <a:tcPr marL="9525" marR="9525" marT="9525" marB="0"/>
                </a:tc>
                <a:tc>
                  <a:txBody>
                    <a:bodyPr/>
                    <a:lstStyle/>
                    <a:p>
                      <a:pPr algn="ctr" fontAlgn="b"/>
                      <a:r>
                        <a:rPr lang="en-US" sz="1600" b="1" u="none" strike="noStrike" dirty="0" smtClean="0">
                          <a:effectLst>
                            <a:outerShdw blurRad="38100" dist="38100" dir="2700000" algn="tl">
                              <a:srgbClr val="000000">
                                <a:alpha val="43137"/>
                              </a:srgbClr>
                            </a:outerShdw>
                          </a:effectLst>
                        </a:rPr>
                        <a:t>POSITION</a:t>
                      </a:r>
                      <a:endParaRPr lang="en-US" sz="1600" b="1" i="0" u="none" strike="noStrike" dirty="0">
                        <a:solidFill>
                          <a:srgbClr val="000000"/>
                        </a:solidFill>
                        <a:effectLst>
                          <a:outerShdw blurRad="38100" dist="38100" dir="2700000" algn="tl">
                            <a:srgbClr val="000000">
                              <a:alpha val="43137"/>
                            </a:srgbClr>
                          </a:outerShdw>
                        </a:effectLst>
                        <a:latin typeface="Times New Roman"/>
                      </a:endParaRPr>
                    </a:p>
                  </a:txBody>
                  <a:tcPr marL="9525" marR="9525" marT="9525" marB="0"/>
                </a:tc>
                <a:tc>
                  <a:txBody>
                    <a:bodyPr/>
                    <a:lstStyle/>
                    <a:p>
                      <a:pPr algn="ctr" fontAlgn="b"/>
                      <a:r>
                        <a:rPr lang="en-US" sz="1600" b="1" u="none" strike="noStrike" dirty="0" smtClean="0">
                          <a:effectLst>
                            <a:outerShdw blurRad="38100" dist="38100" dir="2700000" algn="tl">
                              <a:srgbClr val="000000">
                                <a:alpha val="43137"/>
                              </a:srgbClr>
                            </a:outerShdw>
                          </a:effectLst>
                        </a:rPr>
                        <a:t>NO</a:t>
                      </a:r>
                      <a:r>
                        <a:rPr lang="en-US" sz="1600" b="1" u="none" strike="noStrike" baseline="0" dirty="0" smtClean="0">
                          <a:effectLst>
                            <a:outerShdw blurRad="38100" dist="38100" dir="2700000" algn="tl">
                              <a:srgbClr val="000000">
                                <a:alpha val="43137"/>
                              </a:srgbClr>
                            </a:outerShdw>
                          </a:effectLst>
                        </a:rPr>
                        <a:t> AT POST</a:t>
                      </a:r>
                      <a:endParaRPr lang="en-US" sz="1600" b="1" i="0" u="none" strike="noStrike" dirty="0">
                        <a:solidFill>
                          <a:srgbClr val="000000"/>
                        </a:solidFill>
                        <a:effectLst>
                          <a:outerShdw blurRad="38100" dist="38100" dir="2700000" algn="tl">
                            <a:srgbClr val="000000">
                              <a:alpha val="43137"/>
                            </a:srgbClr>
                          </a:outerShdw>
                        </a:effectLst>
                        <a:latin typeface="Times New Roman"/>
                      </a:endParaRPr>
                    </a:p>
                  </a:txBody>
                  <a:tcPr marL="9525" marR="9525" marT="9525" marB="0"/>
                </a:tc>
                <a:tc>
                  <a:txBody>
                    <a:bodyPr/>
                    <a:lstStyle/>
                    <a:p>
                      <a:pPr algn="ctr" fontAlgn="b"/>
                      <a:r>
                        <a:rPr lang="en-US" sz="1600" b="1" u="none" strike="noStrike" dirty="0" smtClean="0">
                          <a:effectLst>
                            <a:outerShdw blurRad="38100" dist="38100" dir="2700000" algn="tl">
                              <a:srgbClr val="000000">
                                <a:alpha val="43137"/>
                              </a:srgbClr>
                            </a:outerShdw>
                          </a:effectLst>
                        </a:rPr>
                        <a:t> </a:t>
                      </a:r>
                      <a:r>
                        <a:rPr lang="en-US" sz="1600" b="1" u="none" strike="noStrike" dirty="0">
                          <a:effectLst>
                            <a:outerShdw blurRad="38100" dist="38100" dir="2700000" algn="tl">
                              <a:srgbClr val="000000">
                                <a:alpha val="43137"/>
                              </a:srgbClr>
                            </a:outerShdw>
                          </a:effectLst>
                        </a:rPr>
                        <a:t>GRADE </a:t>
                      </a:r>
                      <a:endParaRPr lang="en-US" sz="1600" b="1" i="0" u="none" strike="noStrike" dirty="0">
                        <a:solidFill>
                          <a:srgbClr val="000000"/>
                        </a:solidFill>
                        <a:effectLst>
                          <a:outerShdw blurRad="38100" dist="38100" dir="2700000" algn="tl">
                            <a:srgbClr val="000000">
                              <a:alpha val="43137"/>
                            </a:srgbClr>
                          </a:outerShdw>
                        </a:effectLst>
                        <a:latin typeface="Times New Roman"/>
                      </a:endParaRPr>
                    </a:p>
                  </a:txBody>
                  <a:tcPr marL="9525" marR="9525" marT="9525" marB="0"/>
                </a:tc>
                <a:tc>
                  <a:txBody>
                    <a:bodyPr/>
                    <a:lstStyle/>
                    <a:p>
                      <a:pPr algn="ctr" fontAlgn="b"/>
                      <a:r>
                        <a:rPr lang="en-US" sz="1600" b="1" u="none" strike="noStrike" dirty="0">
                          <a:effectLst>
                            <a:outerShdw blurRad="38100" dist="38100" dir="2700000" algn="tl">
                              <a:srgbClr val="000000">
                                <a:alpha val="43137"/>
                              </a:srgbClr>
                            </a:outerShdw>
                          </a:effectLst>
                        </a:rPr>
                        <a:t> </a:t>
                      </a:r>
                      <a:r>
                        <a:rPr lang="en-US" sz="1600" b="1" u="none" strike="noStrike" dirty="0" smtClean="0">
                          <a:effectLst>
                            <a:outerShdw blurRad="38100" dist="38100" dir="2700000" algn="tl">
                              <a:srgbClr val="000000">
                                <a:alpha val="43137"/>
                              </a:srgbClr>
                            </a:outerShdw>
                          </a:effectLst>
                        </a:rPr>
                        <a:t>STEP</a:t>
                      </a:r>
                      <a:endParaRPr lang="en-US" sz="1600" b="1" i="0" u="none" strike="noStrike" dirty="0">
                        <a:solidFill>
                          <a:srgbClr val="000000"/>
                        </a:solidFill>
                        <a:effectLst>
                          <a:outerShdw blurRad="38100" dist="38100" dir="2700000" algn="tl">
                            <a:srgbClr val="000000">
                              <a:alpha val="43137"/>
                            </a:srgbClr>
                          </a:outerShdw>
                        </a:effectLst>
                        <a:latin typeface="Times New Roman"/>
                      </a:endParaRPr>
                    </a:p>
                  </a:txBody>
                  <a:tcPr marL="9525" marR="9525" marT="9525" marB="0"/>
                </a:tc>
                <a:tc>
                  <a:txBody>
                    <a:bodyPr/>
                    <a:lstStyle/>
                    <a:p>
                      <a:pPr algn="ctr" fontAlgn="b"/>
                      <a:r>
                        <a:rPr lang="en-US" sz="1600" b="1" u="none" strike="noStrike" dirty="0" smtClean="0">
                          <a:effectLst>
                            <a:outerShdw blurRad="38100" dist="38100" dir="2700000" algn="tl">
                              <a:srgbClr val="000000">
                                <a:alpha val="43137"/>
                              </a:srgbClr>
                            </a:outerShdw>
                          </a:effectLst>
                        </a:rPr>
                        <a:t>MONTHLY SALARY</a:t>
                      </a:r>
                      <a:endParaRPr lang="en-US" sz="1600" b="1" i="0" u="none" strike="noStrike" dirty="0">
                        <a:solidFill>
                          <a:srgbClr val="000000"/>
                        </a:solidFill>
                        <a:effectLst>
                          <a:outerShdw blurRad="38100" dist="38100" dir="2700000" algn="tl">
                            <a:srgbClr val="000000">
                              <a:alpha val="43137"/>
                            </a:srgbClr>
                          </a:outerShdw>
                        </a:effectLst>
                        <a:latin typeface="Times New Roman"/>
                      </a:endParaRPr>
                    </a:p>
                  </a:txBody>
                  <a:tcPr marL="9525" marR="9525" marT="9525" marB="0"/>
                </a:tc>
                <a:tc>
                  <a:txBody>
                    <a:bodyPr/>
                    <a:lstStyle/>
                    <a:p>
                      <a:pPr algn="ctr" fontAlgn="b"/>
                      <a:r>
                        <a:rPr lang="en-US" sz="1600" b="1" u="none" strike="noStrike" dirty="0" smtClean="0">
                          <a:effectLst>
                            <a:outerShdw blurRad="38100" dist="38100" dir="2700000" algn="tl">
                              <a:srgbClr val="000000">
                                <a:alpha val="43137"/>
                              </a:srgbClr>
                            </a:outerShdw>
                          </a:effectLst>
                        </a:rPr>
                        <a:t>PROVISON FOR 2019</a:t>
                      </a:r>
                      <a:endParaRPr lang="en-US" sz="1600" b="1" i="0" u="none" strike="noStrike" dirty="0">
                        <a:solidFill>
                          <a:srgbClr val="000000"/>
                        </a:solidFill>
                        <a:effectLst>
                          <a:outerShdw blurRad="38100" dist="38100" dir="2700000" algn="tl">
                            <a:srgbClr val="000000">
                              <a:alpha val="43137"/>
                            </a:srgbClr>
                          </a:outerShdw>
                        </a:effectLst>
                        <a:latin typeface="Times New Roman"/>
                      </a:endParaRPr>
                    </a:p>
                  </a:txBody>
                  <a:tcPr marL="9525" marR="9525" marT="9525" marB="0"/>
                </a:tc>
              </a:tr>
              <a:tr h="627694">
                <a:tc>
                  <a:txBody>
                    <a:bodyPr/>
                    <a:lstStyle/>
                    <a:p>
                      <a:pPr algn="ctr" fontAlgn="b"/>
                      <a:r>
                        <a:rPr lang="en-US" sz="1600" u="none" strike="noStrike" dirty="0">
                          <a:effectLst/>
                        </a:rPr>
                        <a:t>1</a:t>
                      </a:r>
                      <a:endParaRPr lang="en-US" sz="1600" b="0" i="0" u="none" strike="noStrike" dirty="0">
                        <a:solidFill>
                          <a:srgbClr val="000000"/>
                        </a:solidFill>
                        <a:effectLst/>
                        <a:latin typeface="+mj-lt"/>
                      </a:endParaRPr>
                    </a:p>
                  </a:txBody>
                  <a:tcPr marL="9525" marR="9525" marT="9525" marB="0"/>
                </a:tc>
                <a:tc>
                  <a:txBody>
                    <a:bodyPr/>
                    <a:lstStyle/>
                    <a:p>
                      <a:pPr algn="l" fontAlgn="ctr"/>
                      <a:r>
                        <a:rPr lang="en-US" sz="1800" b="0" i="0" u="none" strike="noStrike" dirty="0">
                          <a:solidFill>
                            <a:srgbClr val="000000"/>
                          </a:solidFill>
                          <a:effectLst/>
                          <a:latin typeface="Times New Roman" panose="02020603050405020304" pitchFamily="18" charset="0"/>
                        </a:rPr>
                        <a:t> Town planning </a:t>
                      </a:r>
                      <a:r>
                        <a:rPr lang="en-US" sz="1800" b="0" i="0" u="none" strike="noStrike" dirty="0" err="1">
                          <a:solidFill>
                            <a:srgbClr val="000000"/>
                          </a:solidFill>
                          <a:effectLst/>
                          <a:latin typeface="Times New Roman" panose="02020603050405020304" pitchFamily="18" charset="0"/>
                        </a:rPr>
                        <a:t>Offiicer</a:t>
                      </a:r>
                      <a:endParaRPr lang="en-US" sz="1800" b="0" i="0" u="none" strike="noStrike" dirty="0">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US" sz="1800" b="0" i="0" u="none" strike="noStrike" dirty="0">
                          <a:solidFill>
                            <a:srgbClr val="000000"/>
                          </a:solidFill>
                          <a:effectLst/>
                          <a:latin typeface="Times New Roman" panose="02020603050405020304" pitchFamily="18" charset="0"/>
                        </a:rPr>
                        <a:t>1</a:t>
                      </a:r>
                    </a:p>
                  </a:txBody>
                  <a:tcPr marL="9525" marR="9525" marT="9525" marB="0" anchor="ctr"/>
                </a:tc>
                <a:tc>
                  <a:txBody>
                    <a:bodyPr/>
                    <a:lstStyle/>
                    <a:p>
                      <a:pPr algn="ctr" fontAlgn="ctr"/>
                      <a:r>
                        <a:rPr lang="en-US" sz="1800" b="0" i="0" u="none" strike="noStrike" dirty="0">
                          <a:solidFill>
                            <a:srgbClr val="000000"/>
                          </a:solidFill>
                          <a:effectLst/>
                          <a:latin typeface="Times New Roman" panose="02020603050405020304" pitchFamily="18" charset="0"/>
                        </a:rPr>
                        <a:t>18</a:t>
                      </a:r>
                    </a:p>
                  </a:txBody>
                  <a:tcPr marL="9525" marR="9525" marT="9525" marB="0" anchor="ctr"/>
                </a:tc>
                <a:tc>
                  <a:txBody>
                    <a:bodyPr/>
                    <a:lstStyle/>
                    <a:p>
                      <a:pPr algn="ctr" fontAlgn="ctr"/>
                      <a:r>
                        <a:rPr lang="en-US" sz="1800" b="0" i="0" u="none" strike="noStrike" dirty="0">
                          <a:solidFill>
                            <a:srgbClr val="000000"/>
                          </a:solidFill>
                          <a:effectLst/>
                          <a:latin typeface="Times New Roman" panose="02020603050405020304" pitchFamily="18" charset="0"/>
                        </a:rPr>
                        <a:t>2</a:t>
                      </a:r>
                    </a:p>
                  </a:txBody>
                  <a:tcPr marL="9525" marR="9525" marT="9525" marB="0" anchor="ctr"/>
                </a:tc>
                <a:tc>
                  <a:txBody>
                    <a:bodyPr/>
                    <a:lstStyle/>
                    <a:p>
                      <a:pPr algn="ctr" fontAlgn="ctr"/>
                      <a:r>
                        <a:rPr lang="en-US" sz="1800" b="0" i="0" u="none" strike="noStrike" dirty="0">
                          <a:solidFill>
                            <a:srgbClr val="000000"/>
                          </a:solidFill>
                          <a:effectLst/>
                          <a:latin typeface="Times New Roman" panose="02020603050405020304" pitchFamily="18" charset="0"/>
                        </a:rPr>
                        <a:t>            2,124.55 </a:t>
                      </a:r>
                    </a:p>
                  </a:txBody>
                  <a:tcPr marL="9525" marR="9525" marT="9525" marB="0" anchor="ctr"/>
                </a:tc>
                <a:tc>
                  <a:txBody>
                    <a:bodyPr/>
                    <a:lstStyle/>
                    <a:p>
                      <a:pPr algn="ctr" fontAlgn="b"/>
                      <a:r>
                        <a:rPr lang="en-US" sz="1800" b="0" i="0" u="none" strike="noStrike" dirty="0">
                          <a:solidFill>
                            <a:srgbClr val="000000"/>
                          </a:solidFill>
                          <a:effectLst/>
                          <a:latin typeface="Times New Roman" panose="02020603050405020304" pitchFamily="18" charset="0"/>
                        </a:rPr>
                        <a:t>25,494.61</a:t>
                      </a:r>
                    </a:p>
                  </a:txBody>
                  <a:tcPr marL="9525" marR="9525" marT="9525" marB="0" anchor="b"/>
                </a:tc>
              </a:tr>
              <a:tr h="627694">
                <a:tc>
                  <a:txBody>
                    <a:bodyPr/>
                    <a:lstStyle/>
                    <a:p>
                      <a:pPr algn="ctr" fontAlgn="b"/>
                      <a:r>
                        <a:rPr lang="en-US" sz="1600" u="none" strike="noStrike">
                          <a:effectLst/>
                        </a:rPr>
                        <a:t>2</a:t>
                      </a:r>
                      <a:endParaRPr lang="en-US" sz="1600" b="0" i="0" u="none" strike="noStrike">
                        <a:solidFill>
                          <a:srgbClr val="000000"/>
                        </a:solidFill>
                        <a:effectLst/>
                        <a:latin typeface="+mj-lt"/>
                      </a:endParaRPr>
                    </a:p>
                  </a:txBody>
                  <a:tcPr marL="9525" marR="9525" marT="9525" marB="0"/>
                </a:tc>
                <a:tc>
                  <a:txBody>
                    <a:bodyPr/>
                    <a:lstStyle/>
                    <a:p>
                      <a:pPr algn="l" fontAlgn="ctr"/>
                      <a:r>
                        <a:rPr lang="en-US" sz="1800" b="0" i="0" u="none" strike="noStrike" dirty="0">
                          <a:solidFill>
                            <a:srgbClr val="000000"/>
                          </a:solidFill>
                          <a:effectLst/>
                          <a:latin typeface="Times New Roman" panose="02020603050405020304" pitchFamily="18" charset="0"/>
                        </a:rPr>
                        <a:t> Technical Officer</a:t>
                      </a:r>
                    </a:p>
                  </a:txBody>
                  <a:tcPr marL="9525" marR="9525" marT="9525" marB="0" anchor="ctr"/>
                </a:tc>
                <a:tc>
                  <a:txBody>
                    <a:bodyPr/>
                    <a:lstStyle/>
                    <a:p>
                      <a:pPr algn="ctr" fontAlgn="ctr"/>
                      <a:r>
                        <a:rPr lang="en-US" sz="1800" b="0" i="0" u="none" strike="noStrike" dirty="0">
                          <a:solidFill>
                            <a:srgbClr val="000000"/>
                          </a:solidFill>
                          <a:effectLst/>
                          <a:latin typeface="Times New Roman" panose="02020603050405020304" pitchFamily="18" charset="0"/>
                        </a:rPr>
                        <a:t>1</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13</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4</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            1,259.85 </a:t>
                      </a:r>
                    </a:p>
                  </a:txBody>
                  <a:tcPr marL="9525" marR="9525" marT="9525" marB="0" anchor="ctr"/>
                </a:tc>
                <a:tc>
                  <a:txBody>
                    <a:bodyPr/>
                    <a:lstStyle/>
                    <a:p>
                      <a:pPr algn="ctr" fontAlgn="b"/>
                      <a:r>
                        <a:rPr lang="en-US" sz="1800" b="0" i="0" u="none" strike="noStrike">
                          <a:solidFill>
                            <a:srgbClr val="000000"/>
                          </a:solidFill>
                          <a:effectLst/>
                          <a:latin typeface="Times New Roman" panose="02020603050405020304" pitchFamily="18" charset="0"/>
                        </a:rPr>
                        <a:t>15,118.16</a:t>
                      </a:r>
                    </a:p>
                  </a:txBody>
                  <a:tcPr marL="9525" marR="9525" marT="9525" marB="0" anchor="b"/>
                </a:tc>
              </a:tr>
              <a:tr h="627694">
                <a:tc>
                  <a:txBody>
                    <a:bodyPr/>
                    <a:lstStyle/>
                    <a:p>
                      <a:pPr algn="ctr" fontAlgn="b"/>
                      <a:r>
                        <a:rPr lang="en-US" sz="1600" u="none" strike="noStrike">
                          <a:effectLst/>
                        </a:rPr>
                        <a:t>3</a:t>
                      </a:r>
                      <a:endParaRPr lang="en-US" sz="1600" b="0" i="0" u="none" strike="noStrike">
                        <a:solidFill>
                          <a:srgbClr val="000000"/>
                        </a:solidFill>
                        <a:effectLst/>
                        <a:latin typeface="+mj-lt"/>
                      </a:endParaRPr>
                    </a:p>
                  </a:txBody>
                  <a:tcPr marL="9525" marR="9525" marT="9525" marB="0"/>
                </a:tc>
                <a:tc>
                  <a:txBody>
                    <a:bodyPr/>
                    <a:lstStyle/>
                    <a:p>
                      <a:pPr algn="l" fontAlgn="ctr"/>
                      <a:r>
                        <a:rPr lang="en-US" sz="1800" b="0" i="0" u="none" strike="noStrike" dirty="0">
                          <a:solidFill>
                            <a:srgbClr val="000000"/>
                          </a:solidFill>
                          <a:effectLst/>
                          <a:latin typeface="Times New Roman" panose="02020603050405020304" pitchFamily="18" charset="0"/>
                        </a:rPr>
                        <a:t>Technical Officer II</a:t>
                      </a:r>
                    </a:p>
                  </a:txBody>
                  <a:tcPr marL="9525" marR="9525" marT="9525" marB="0" anchor="ctr"/>
                </a:tc>
                <a:tc>
                  <a:txBody>
                    <a:bodyPr/>
                    <a:lstStyle/>
                    <a:p>
                      <a:pPr algn="ctr" fontAlgn="ctr"/>
                      <a:r>
                        <a:rPr lang="en-US" sz="1800" b="0" i="0" u="none" strike="noStrike" dirty="0">
                          <a:solidFill>
                            <a:srgbClr val="000000"/>
                          </a:solidFill>
                          <a:effectLst/>
                          <a:latin typeface="Times New Roman" panose="02020603050405020304" pitchFamily="18" charset="0"/>
                        </a:rPr>
                        <a:t>1</a:t>
                      </a:r>
                    </a:p>
                  </a:txBody>
                  <a:tcPr marL="9525" marR="9525" marT="9525" marB="0" anchor="ctr"/>
                </a:tc>
                <a:tc>
                  <a:txBody>
                    <a:bodyPr/>
                    <a:lstStyle/>
                    <a:p>
                      <a:pPr algn="ctr" fontAlgn="ctr"/>
                      <a:r>
                        <a:rPr lang="en-US" sz="1800" b="0" i="0" u="none" strike="noStrike" dirty="0">
                          <a:solidFill>
                            <a:srgbClr val="000000"/>
                          </a:solidFill>
                          <a:effectLst/>
                          <a:latin typeface="Times New Roman" panose="02020603050405020304" pitchFamily="18" charset="0"/>
                        </a:rPr>
                        <a:t>12</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5</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            1,138.65 </a:t>
                      </a:r>
                    </a:p>
                  </a:txBody>
                  <a:tcPr marL="9525" marR="9525" marT="9525" marB="0" anchor="ctr"/>
                </a:tc>
                <a:tc>
                  <a:txBody>
                    <a:bodyPr/>
                    <a:lstStyle/>
                    <a:p>
                      <a:pPr algn="ctr" fontAlgn="b"/>
                      <a:r>
                        <a:rPr lang="en-US" sz="1800" b="0" i="0" u="none" strike="noStrike">
                          <a:solidFill>
                            <a:srgbClr val="000000"/>
                          </a:solidFill>
                          <a:effectLst/>
                          <a:latin typeface="Times New Roman" panose="02020603050405020304" pitchFamily="18" charset="0"/>
                        </a:rPr>
                        <a:t>13,663.85</a:t>
                      </a:r>
                    </a:p>
                  </a:txBody>
                  <a:tcPr marL="9525" marR="9525" marT="9525" marB="0" anchor="b"/>
                </a:tc>
              </a:tr>
              <a:tr h="627694">
                <a:tc>
                  <a:txBody>
                    <a:bodyPr/>
                    <a:lstStyle/>
                    <a:p>
                      <a:pPr algn="ctr" fontAlgn="b"/>
                      <a:r>
                        <a:rPr lang="en-US" sz="1600" u="none" strike="noStrike">
                          <a:effectLst/>
                        </a:rPr>
                        <a:t>4</a:t>
                      </a:r>
                      <a:endParaRPr lang="en-US" sz="1600" b="0" i="0" u="none" strike="noStrike">
                        <a:solidFill>
                          <a:srgbClr val="000000"/>
                        </a:solidFill>
                        <a:effectLst/>
                        <a:latin typeface="+mj-lt"/>
                      </a:endParaRPr>
                    </a:p>
                  </a:txBody>
                  <a:tcPr marL="9525" marR="9525" marT="9525" marB="0"/>
                </a:tc>
                <a:tc>
                  <a:txBody>
                    <a:bodyPr/>
                    <a:lstStyle/>
                    <a:p>
                      <a:pPr algn="l" fontAlgn="ctr"/>
                      <a:r>
                        <a:rPr lang="en-US" sz="1800" b="0" i="0" u="none" strike="noStrike" dirty="0">
                          <a:solidFill>
                            <a:srgbClr val="000000"/>
                          </a:solidFill>
                          <a:effectLst/>
                          <a:latin typeface="Times New Roman" panose="02020603050405020304" pitchFamily="18" charset="0"/>
                        </a:rPr>
                        <a:t>Technical Officer II</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1</a:t>
                      </a:r>
                    </a:p>
                  </a:txBody>
                  <a:tcPr marL="9525" marR="9525" marT="9525" marB="0" anchor="ctr"/>
                </a:tc>
                <a:tc>
                  <a:txBody>
                    <a:bodyPr/>
                    <a:lstStyle/>
                    <a:p>
                      <a:pPr algn="ctr" fontAlgn="ctr"/>
                      <a:r>
                        <a:rPr lang="en-US" sz="1800" b="0" i="0" u="none" strike="noStrike" dirty="0">
                          <a:solidFill>
                            <a:srgbClr val="000000"/>
                          </a:solidFill>
                          <a:effectLst/>
                          <a:latin typeface="Times New Roman" panose="02020603050405020304" pitchFamily="18" charset="0"/>
                        </a:rPr>
                        <a:t>12</a:t>
                      </a:r>
                    </a:p>
                  </a:txBody>
                  <a:tcPr marL="9525" marR="9525" marT="9525" marB="0" anchor="ctr"/>
                </a:tc>
                <a:tc>
                  <a:txBody>
                    <a:bodyPr/>
                    <a:lstStyle/>
                    <a:p>
                      <a:pPr algn="ctr" fontAlgn="ctr"/>
                      <a:r>
                        <a:rPr lang="en-US" sz="1800" b="0" i="0" u="none" strike="noStrike" dirty="0">
                          <a:solidFill>
                            <a:srgbClr val="000000"/>
                          </a:solidFill>
                          <a:effectLst/>
                          <a:latin typeface="Times New Roman" panose="02020603050405020304" pitchFamily="18" charset="0"/>
                        </a:rPr>
                        <a:t>7</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            1,177.70 </a:t>
                      </a:r>
                    </a:p>
                  </a:txBody>
                  <a:tcPr marL="9525" marR="9525" marT="9525" marB="0" anchor="ctr"/>
                </a:tc>
                <a:tc>
                  <a:txBody>
                    <a:bodyPr/>
                    <a:lstStyle/>
                    <a:p>
                      <a:pPr algn="ctr" fontAlgn="b"/>
                      <a:r>
                        <a:rPr lang="en-US" sz="1800" b="0" i="0" u="none" strike="noStrike">
                          <a:solidFill>
                            <a:srgbClr val="000000"/>
                          </a:solidFill>
                          <a:effectLst/>
                          <a:latin typeface="Times New Roman" panose="02020603050405020304" pitchFamily="18" charset="0"/>
                        </a:rPr>
                        <a:t>14,132.37</a:t>
                      </a:r>
                    </a:p>
                  </a:txBody>
                  <a:tcPr marL="9525" marR="9525" marT="9525" marB="0" anchor="b"/>
                </a:tc>
              </a:tr>
              <a:tr h="627694">
                <a:tc>
                  <a:txBody>
                    <a:bodyPr/>
                    <a:lstStyle/>
                    <a:p>
                      <a:pPr algn="ctr" fontAlgn="b"/>
                      <a:r>
                        <a:rPr lang="en-US" sz="1600" u="none" strike="noStrike">
                          <a:effectLst/>
                        </a:rPr>
                        <a:t>5</a:t>
                      </a:r>
                      <a:endParaRPr lang="en-US" sz="1600" b="0" i="0" u="none" strike="noStrike">
                        <a:solidFill>
                          <a:srgbClr val="000000"/>
                        </a:solidFill>
                        <a:effectLst/>
                        <a:latin typeface="+mj-lt"/>
                      </a:endParaRPr>
                    </a:p>
                  </a:txBody>
                  <a:tcPr marL="9525" marR="9525" marT="9525" marB="0"/>
                </a:tc>
                <a:tc>
                  <a:txBody>
                    <a:bodyPr/>
                    <a:lstStyle/>
                    <a:p>
                      <a:pPr algn="l" fontAlgn="ctr"/>
                      <a:r>
                        <a:rPr lang="en-US" sz="1800" b="0" i="0" u="none" strike="noStrike" dirty="0">
                          <a:solidFill>
                            <a:srgbClr val="000000"/>
                          </a:solidFill>
                          <a:effectLst/>
                          <a:latin typeface="Times New Roman" panose="02020603050405020304" pitchFamily="18" charset="0"/>
                        </a:rPr>
                        <a:t>Typist </a:t>
                      </a:r>
                      <a:r>
                        <a:rPr lang="en-US" sz="1800" b="0" i="0" u="none" strike="noStrike" dirty="0" err="1">
                          <a:solidFill>
                            <a:srgbClr val="000000"/>
                          </a:solidFill>
                          <a:effectLst/>
                          <a:latin typeface="Times New Roman" panose="02020603050405020304" pitchFamily="18" charset="0"/>
                        </a:rPr>
                        <a:t>i</a:t>
                      </a:r>
                      <a:endParaRPr lang="en-US" sz="1800" b="0" i="0" u="none" strike="noStrike" dirty="0">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1</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10</a:t>
                      </a:r>
                    </a:p>
                  </a:txBody>
                  <a:tcPr marL="9525" marR="9525" marT="9525" marB="0" anchor="ctr"/>
                </a:tc>
                <a:tc>
                  <a:txBody>
                    <a:bodyPr/>
                    <a:lstStyle/>
                    <a:p>
                      <a:pPr algn="ctr" fontAlgn="ctr"/>
                      <a:r>
                        <a:rPr lang="en-US" sz="1800" b="0" i="0" u="none" strike="noStrike" dirty="0">
                          <a:solidFill>
                            <a:srgbClr val="000000"/>
                          </a:solidFill>
                          <a:effectLst/>
                          <a:latin typeface="Times New Roman" panose="02020603050405020304" pitchFamily="18" charset="0"/>
                        </a:rPr>
                        <a:t>11</a:t>
                      </a:r>
                    </a:p>
                  </a:txBody>
                  <a:tcPr marL="9525" marR="9525" marT="9525" marB="0" anchor="ctr"/>
                </a:tc>
                <a:tc>
                  <a:txBody>
                    <a:bodyPr/>
                    <a:lstStyle/>
                    <a:p>
                      <a:pPr algn="ctr" fontAlgn="ctr"/>
                      <a:r>
                        <a:rPr lang="en-US" sz="1800" b="0" i="0" u="none" strike="noStrike" dirty="0">
                          <a:solidFill>
                            <a:srgbClr val="000000"/>
                          </a:solidFill>
                          <a:effectLst/>
                          <a:latin typeface="Times New Roman" panose="02020603050405020304" pitchFamily="18" charset="0"/>
                        </a:rPr>
                        <a:t>               995.00 </a:t>
                      </a:r>
                    </a:p>
                  </a:txBody>
                  <a:tcPr marL="9525" marR="9525" marT="9525" marB="0" anchor="ctr"/>
                </a:tc>
                <a:tc>
                  <a:txBody>
                    <a:bodyPr/>
                    <a:lstStyle/>
                    <a:p>
                      <a:pPr algn="ctr" fontAlgn="b"/>
                      <a:r>
                        <a:rPr lang="en-US" sz="1800" b="0" i="0" u="none" strike="noStrike">
                          <a:solidFill>
                            <a:srgbClr val="000000"/>
                          </a:solidFill>
                          <a:effectLst/>
                          <a:latin typeface="Times New Roman" panose="02020603050405020304" pitchFamily="18" charset="0"/>
                        </a:rPr>
                        <a:t>11,940.03</a:t>
                      </a:r>
                    </a:p>
                  </a:txBody>
                  <a:tcPr marL="9525" marR="9525" marT="9525" marB="0" anchor="b"/>
                </a:tc>
              </a:tr>
              <a:tr h="627694">
                <a:tc>
                  <a:txBody>
                    <a:bodyPr/>
                    <a:lstStyle/>
                    <a:p>
                      <a:pPr algn="ctr" fontAlgn="b"/>
                      <a:r>
                        <a:rPr lang="en-US" sz="1600" u="none" strike="noStrike">
                          <a:effectLst/>
                        </a:rPr>
                        <a:t>6</a:t>
                      </a:r>
                      <a:endParaRPr lang="en-US" sz="1600" b="0" i="0" u="none" strike="noStrike">
                        <a:solidFill>
                          <a:srgbClr val="000000"/>
                        </a:solidFill>
                        <a:effectLst/>
                        <a:latin typeface="+mj-lt"/>
                      </a:endParaRPr>
                    </a:p>
                  </a:txBody>
                  <a:tcPr marL="9525" marR="9525" marT="9525" marB="0"/>
                </a:tc>
                <a:tc>
                  <a:txBody>
                    <a:bodyPr/>
                    <a:lstStyle/>
                    <a:p>
                      <a:pPr algn="l" fontAlgn="ctr"/>
                      <a:r>
                        <a:rPr lang="en-US" sz="1800" b="0" i="0" u="none" strike="noStrike" dirty="0">
                          <a:solidFill>
                            <a:srgbClr val="000000"/>
                          </a:solidFill>
                          <a:effectLst/>
                          <a:latin typeface="Times New Roman" panose="02020603050405020304" pitchFamily="18" charset="0"/>
                        </a:rPr>
                        <a:t>Technical Assistant</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1</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11</a:t>
                      </a:r>
                    </a:p>
                  </a:txBody>
                  <a:tcPr marL="9525" marR="9525" marT="9525" marB="0" anchor="ctr"/>
                </a:tc>
                <a:tc>
                  <a:txBody>
                    <a:bodyPr/>
                    <a:lstStyle/>
                    <a:p>
                      <a:pPr algn="ctr" fontAlgn="ctr"/>
                      <a:r>
                        <a:rPr lang="en-US" sz="1800" b="0" i="0" u="none" strike="noStrike" dirty="0">
                          <a:solidFill>
                            <a:srgbClr val="000000"/>
                          </a:solidFill>
                          <a:effectLst/>
                          <a:latin typeface="Times New Roman" panose="02020603050405020304" pitchFamily="18" charset="0"/>
                        </a:rPr>
                        <a:t>2</a:t>
                      </a:r>
                    </a:p>
                  </a:txBody>
                  <a:tcPr marL="9525" marR="9525" marT="9525" marB="0" anchor="ctr"/>
                </a:tc>
                <a:tc>
                  <a:txBody>
                    <a:bodyPr/>
                    <a:lstStyle/>
                    <a:p>
                      <a:pPr algn="ctr" fontAlgn="ctr"/>
                      <a:r>
                        <a:rPr lang="en-US" sz="1800" b="0" i="0" u="none" strike="noStrike" dirty="0">
                          <a:solidFill>
                            <a:srgbClr val="000000"/>
                          </a:solidFill>
                          <a:effectLst/>
                          <a:latin typeface="Times New Roman" panose="02020603050405020304" pitchFamily="18" charset="0"/>
                        </a:rPr>
                        <a:t>               962.02 </a:t>
                      </a:r>
                    </a:p>
                  </a:txBody>
                  <a:tcPr marL="9525" marR="9525" marT="9525" marB="0" anchor="ctr"/>
                </a:tc>
                <a:tc>
                  <a:txBody>
                    <a:bodyPr/>
                    <a:lstStyle/>
                    <a:p>
                      <a:pPr algn="ctr" fontAlgn="b"/>
                      <a:r>
                        <a:rPr lang="en-US" sz="1800" b="0" i="0" u="none" strike="noStrike" dirty="0">
                          <a:solidFill>
                            <a:srgbClr val="000000"/>
                          </a:solidFill>
                          <a:effectLst/>
                          <a:latin typeface="Times New Roman" panose="02020603050405020304" pitchFamily="18" charset="0"/>
                        </a:rPr>
                        <a:t>11,544.19</a:t>
                      </a:r>
                    </a:p>
                  </a:txBody>
                  <a:tcPr marL="9525" marR="9525" marT="9525" marB="0" anchor="b"/>
                </a:tc>
              </a:tr>
              <a:tr h="627694">
                <a:tc>
                  <a:txBody>
                    <a:bodyPr/>
                    <a:lstStyle/>
                    <a:p>
                      <a:pPr algn="ctr" fontAlgn="b"/>
                      <a:r>
                        <a:rPr lang="en-US" sz="1600" u="none" strike="noStrike">
                          <a:effectLst/>
                        </a:rPr>
                        <a:t>7</a:t>
                      </a:r>
                      <a:endParaRPr lang="en-US" sz="1600" b="0" i="0" u="none" strike="noStrike">
                        <a:solidFill>
                          <a:srgbClr val="000000"/>
                        </a:solidFill>
                        <a:effectLst/>
                        <a:latin typeface="+mj-lt"/>
                      </a:endParaRPr>
                    </a:p>
                  </a:txBody>
                  <a:tcPr marL="9525" marR="9525" marT="9525" marB="0"/>
                </a:tc>
                <a:tc>
                  <a:txBody>
                    <a:bodyPr/>
                    <a:lstStyle/>
                    <a:p>
                      <a:pPr algn="l" fontAlgn="ctr"/>
                      <a:r>
                        <a:rPr lang="en-US" sz="1600" b="0" i="0" u="none" strike="noStrike" dirty="0">
                          <a:solidFill>
                            <a:srgbClr val="000000"/>
                          </a:solidFill>
                          <a:effectLst/>
                          <a:latin typeface="Times New Roman" panose="02020603050405020304" pitchFamily="18" charset="0"/>
                        </a:rPr>
                        <a:t>Gardener</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1</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7</a:t>
                      </a:r>
                    </a:p>
                  </a:txBody>
                  <a:tcPr marL="9525" marR="9525" marT="9525" marB="0" anchor="ctr"/>
                </a:tc>
                <a:tc>
                  <a:txBody>
                    <a:bodyPr/>
                    <a:lstStyle/>
                    <a:p>
                      <a:pPr algn="ctr" fontAlgn="ctr"/>
                      <a:r>
                        <a:rPr lang="en-US" sz="1800" b="0" i="0" u="none" strike="noStrike">
                          <a:solidFill>
                            <a:srgbClr val="000000"/>
                          </a:solidFill>
                          <a:effectLst/>
                          <a:latin typeface="Times New Roman" panose="02020603050405020304" pitchFamily="18" charset="0"/>
                        </a:rPr>
                        <a:t>2</a:t>
                      </a:r>
                    </a:p>
                  </a:txBody>
                  <a:tcPr marL="9525" marR="9525" marT="9525" marB="0" anchor="ctr"/>
                </a:tc>
                <a:tc>
                  <a:txBody>
                    <a:bodyPr/>
                    <a:lstStyle/>
                    <a:p>
                      <a:pPr algn="ctr" fontAlgn="ctr"/>
                      <a:r>
                        <a:rPr lang="en-US" sz="1800" b="0" i="0" u="none" strike="noStrike" dirty="0">
                          <a:solidFill>
                            <a:srgbClr val="000000"/>
                          </a:solidFill>
                          <a:effectLst/>
                          <a:latin typeface="Times New Roman" panose="02020603050405020304" pitchFamily="18" charset="0"/>
                        </a:rPr>
                        <a:t>               600.06 </a:t>
                      </a:r>
                    </a:p>
                  </a:txBody>
                  <a:tcPr marL="9525" marR="9525" marT="9525" marB="0" anchor="ctr"/>
                </a:tc>
                <a:tc>
                  <a:txBody>
                    <a:bodyPr/>
                    <a:lstStyle/>
                    <a:p>
                      <a:pPr algn="ctr" fontAlgn="b"/>
                      <a:r>
                        <a:rPr lang="en-US" sz="1800" b="0" i="0" u="none" strike="noStrike" dirty="0">
                          <a:solidFill>
                            <a:srgbClr val="000000"/>
                          </a:solidFill>
                          <a:effectLst/>
                          <a:latin typeface="Times New Roman" panose="02020603050405020304" pitchFamily="18" charset="0"/>
                        </a:rPr>
                        <a:t>7,200.74</a:t>
                      </a:r>
                    </a:p>
                  </a:txBody>
                  <a:tcPr marL="9525" marR="9525" marT="9525" marB="0" anchor="b"/>
                </a:tc>
              </a:tr>
            </a:tbl>
          </a:graphicData>
        </a:graphic>
      </p:graphicFrame>
      <p:sp>
        <p:nvSpPr>
          <p:cNvPr id="3" name="Slide Number Placeholder 2"/>
          <p:cNvSpPr>
            <a:spLocks noGrp="1"/>
          </p:cNvSpPr>
          <p:nvPr>
            <p:ph type="sldNum" sz="quarter" idx="12"/>
          </p:nvPr>
        </p:nvSpPr>
        <p:spPr/>
        <p:txBody>
          <a:bodyPr/>
          <a:lstStyle/>
          <a:p>
            <a:fld id="{571CD3C2-A472-4BA3-88D7-833F7D0C5725}" type="slidenum">
              <a:rPr lang="en-US" smtClean="0"/>
              <a:t>66</a:t>
            </a:fld>
            <a:endParaRPr lang="en-US"/>
          </a:p>
        </p:txBody>
      </p:sp>
    </p:spTree>
    <p:extLst>
      <p:ext uri="{BB962C8B-B14F-4D97-AF65-F5344CB8AC3E}">
        <p14:creationId xmlns:p14="http://schemas.microsoft.com/office/powerpoint/2010/main" val="4224390234"/>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28600"/>
            <a:ext cx="7162800" cy="457200"/>
          </a:xfrm>
        </p:spPr>
        <p:txBody>
          <a:bodyPr>
            <a:normAutofit fontScale="90000"/>
          </a:bodyPr>
          <a:lstStyle/>
          <a:p>
            <a:r>
              <a:rPr lang="en-US" sz="3000" b="1" dirty="0" smtClean="0">
                <a:solidFill>
                  <a:srgbClr val="C00000"/>
                </a:solidFill>
                <a:effectLst>
                  <a:outerShdw blurRad="38100" dist="38100" dir="2700000" algn="tl">
                    <a:srgbClr val="000000">
                      <a:alpha val="43137"/>
                    </a:srgbClr>
                  </a:outerShdw>
                </a:effectLst>
              </a:rPr>
              <a:t>IGF-COMPENSATION</a:t>
            </a:r>
            <a:endParaRPr lang="en-US" sz="3000" b="1" dirty="0">
              <a:solidFill>
                <a:srgbClr val="C00000"/>
              </a:solidFill>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89434476"/>
              </p:ext>
            </p:extLst>
          </p:nvPr>
        </p:nvGraphicFramePr>
        <p:xfrm>
          <a:off x="495300" y="838200"/>
          <a:ext cx="8153400" cy="5684520"/>
        </p:xfrm>
        <a:graphic>
          <a:graphicData uri="http://schemas.openxmlformats.org/drawingml/2006/table">
            <a:tbl>
              <a:tblPr firstRow="1" bandRow="1">
                <a:tableStyleId>{5940675A-B579-460E-94D1-54222C63F5DA}</a:tableStyleId>
              </a:tblPr>
              <a:tblGrid>
                <a:gridCol w="371125"/>
                <a:gridCol w="1838319"/>
                <a:gridCol w="1888079"/>
                <a:gridCol w="1958009"/>
                <a:gridCol w="2097868"/>
              </a:tblGrid>
              <a:tr h="304800">
                <a:tc>
                  <a:txBody>
                    <a:bodyPr/>
                    <a:lstStyle/>
                    <a:p>
                      <a:pPr algn="ctr" fontAlgn="b"/>
                      <a:r>
                        <a:rPr lang="en-US" sz="1600" u="none" strike="noStrike" dirty="0">
                          <a:effectLst/>
                        </a:rPr>
                        <a:t>S/N</a:t>
                      </a:r>
                      <a:endParaRPr lang="en-US" sz="1600" b="1" i="0" u="none" strike="noStrike" dirty="0">
                        <a:solidFill>
                          <a:srgbClr val="000000"/>
                        </a:solidFill>
                        <a:effectLst/>
                        <a:latin typeface="Times New Roman"/>
                      </a:endParaRPr>
                    </a:p>
                  </a:txBody>
                  <a:tcPr marL="9525" marR="9525" marT="9525" marB="0"/>
                </a:tc>
                <a:tc>
                  <a:txBody>
                    <a:bodyPr/>
                    <a:lstStyle/>
                    <a:p>
                      <a:pPr algn="ctr" fontAlgn="b"/>
                      <a:r>
                        <a:rPr lang="en-US" sz="1600" u="none" strike="noStrike" dirty="0" smtClean="0">
                          <a:effectLst/>
                        </a:rPr>
                        <a:t>NAME</a:t>
                      </a:r>
                      <a:endParaRPr lang="en-US" sz="1600" b="1" i="0" u="none" strike="noStrike" dirty="0">
                        <a:solidFill>
                          <a:srgbClr val="000000"/>
                        </a:solidFill>
                        <a:effectLst/>
                        <a:latin typeface="Times New Roman"/>
                      </a:endParaRPr>
                    </a:p>
                  </a:txBody>
                  <a:tcPr marL="9525" marR="9525" marT="9525" marB="0"/>
                </a:tc>
                <a:tc>
                  <a:txBody>
                    <a:bodyPr/>
                    <a:lstStyle/>
                    <a:p>
                      <a:pPr algn="ctr" fontAlgn="b"/>
                      <a:r>
                        <a:rPr lang="en-US" sz="1600" u="none" strike="noStrike" dirty="0" smtClean="0">
                          <a:effectLst/>
                        </a:rPr>
                        <a:t>GRADE</a:t>
                      </a:r>
                      <a:endParaRPr lang="en-US" sz="1600" b="1" i="0" u="none" strike="noStrike" dirty="0">
                        <a:solidFill>
                          <a:srgbClr val="000000"/>
                        </a:solidFill>
                        <a:effectLst/>
                        <a:latin typeface="Times New Roman"/>
                      </a:endParaRPr>
                    </a:p>
                  </a:txBody>
                  <a:tcPr marL="9525" marR="9525" marT="9525" marB="0"/>
                </a:tc>
                <a:tc>
                  <a:txBody>
                    <a:bodyPr/>
                    <a:lstStyle/>
                    <a:p>
                      <a:pPr algn="ctr" fontAlgn="b"/>
                      <a:r>
                        <a:rPr lang="en-US" sz="1600" u="none" strike="noStrike" dirty="0" smtClean="0">
                          <a:effectLst/>
                        </a:rPr>
                        <a:t>MONTHLY SALARY</a:t>
                      </a:r>
                      <a:endParaRPr lang="en-US" sz="1600" b="1" i="0" u="none" strike="noStrike" dirty="0">
                        <a:solidFill>
                          <a:srgbClr val="000000"/>
                        </a:solidFill>
                        <a:effectLst/>
                        <a:latin typeface="Times New Roman"/>
                      </a:endParaRPr>
                    </a:p>
                  </a:txBody>
                  <a:tcPr marL="9525" marR="9525" marT="9525" marB="0"/>
                </a:tc>
                <a:tc>
                  <a:txBody>
                    <a:bodyPr/>
                    <a:lstStyle/>
                    <a:p>
                      <a:pPr algn="ctr" fontAlgn="b"/>
                      <a:r>
                        <a:rPr lang="en-US" sz="1600" u="none" strike="noStrike" dirty="0" smtClean="0">
                          <a:effectLst/>
                        </a:rPr>
                        <a:t>ANNUAL SALARY</a:t>
                      </a:r>
                      <a:endParaRPr lang="en-US" sz="1600" b="1" i="0" u="none" strike="noStrike" dirty="0">
                        <a:solidFill>
                          <a:srgbClr val="000000"/>
                        </a:solidFill>
                        <a:effectLst/>
                        <a:latin typeface="Times New Roman"/>
                      </a:endParaRPr>
                    </a:p>
                  </a:txBody>
                  <a:tcPr marL="9525" marR="9525" marT="9525" marB="0"/>
                </a:tc>
              </a:tr>
              <a:tr h="304800">
                <a:tc>
                  <a:txBody>
                    <a:bodyPr/>
                    <a:lstStyle/>
                    <a:p>
                      <a:pPr algn="ctr" fontAlgn="b"/>
                      <a:r>
                        <a:rPr lang="en-US" sz="1600" u="none" strike="noStrike" dirty="0">
                          <a:effectLst/>
                        </a:rPr>
                        <a:t>1</a:t>
                      </a:r>
                      <a:endParaRPr lang="en-US" sz="1600" b="0" i="0" u="none" strike="noStrike" dirty="0">
                        <a:solidFill>
                          <a:srgbClr val="000000"/>
                        </a:solidFill>
                        <a:effectLst/>
                        <a:latin typeface="Calibri"/>
                      </a:endParaRPr>
                    </a:p>
                  </a:txBody>
                  <a:tcPr marL="9525" marR="9525" marT="9525" marB="0"/>
                </a:tc>
                <a:tc>
                  <a:txBody>
                    <a:bodyPr/>
                    <a:lstStyle/>
                    <a:p>
                      <a:pPr algn="l" fontAlgn="b"/>
                      <a:r>
                        <a:rPr lang="en-US" sz="1600" b="0" i="0" u="none" strike="noStrike" dirty="0" err="1">
                          <a:solidFill>
                            <a:srgbClr val="000000"/>
                          </a:solidFill>
                          <a:effectLst/>
                          <a:latin typeface="Calibri" panose="020F0502020204030204" pitchFamily="34" charset="0"/>
                        </a:rPr>
                        <a:t>Abugri</a:t>
                      </a:r>
                      <a:r>
                        <a:rPr lang="en-US" sz="1600" b="0" i="0" u="none" strike="noStrike" dirty="0">
                          <a:solidFill>
                            <a:srgbClr val="000000"/>
                          </a:solidFill>
                          <a:effectLst/>
                          <a:latin typeface="Calibri" panose="020F0502020204030204" pitchFamily="34" charset="0"/>
                        </a:rPr>
                        <a:t> </a:t>
                      </a:r>
                      <a:r>
                        <a:rPr lang="en-US" sz="1600" b="0" i="0" u="none" strike="noStrike" dirty="0" err="1">
                          <a:solidFill>
                            <a:srgbClr val="000000"/>
                          </a:solidFill>
                          <a:effectLst/>
                          <a:latin typeface="Calibri" panose="020F0502020204030204" pitchFamily="34" charset="0"/>
                        </a:rPr>
                        <a:t>Kusasi</a:t>
                      </a:r>
                      <a:endParaRPr lang="en-US" sz="16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600" b="0" i="0" u="none" strike="noStrike" dirty="0">
                          <a:solidFill>
                            <a:srgbClr val="000000"/>
                          </a:solidFill>
                          <a:effectLst/>
                          <a:latin typeface="Calibri" panose="020F0502020204030204" pitchFamily="34" charset="0"/>
                        </a:rPr>
                        <a:t>Refuse </a:t>
                      </a:r>
                      <a:r>
                        <a:rPr lang="en-US" sz="1600" b="0" i="0" u="none" strike="noStrike" dirty="0" err="1">
                          <a:solidFill>
                            <a:srgbClr val="000000"/>
                          </a:solidFill>
                          <a:effectLst/>
                          <a:latin typeface="Calibri" panose="020F0502020204030204" pitchFamily="34" charset="0"/>
                        </a:rPr>
                        <a:t>Labourer</a:t>
                      </a:r>
                      <a:endParaRPr lang="en-US" sz="16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600" b="0" i="0" u="none" strike="noStrike" dirty="0">
                          <a:solidFill>
                            <a:srgbClr val="000000"/>
                          </a:solidFill>
                          <a:effectLst/>
                          <a:latin typeface="Calibri" panose="020F0502020204030204" pitchFamily="34" charset="0"/>
                        </a:rPr>
                        <a:t>287.5</a:t>
                      </a:r>
                    </a:p>
                  </a:txBody>
                  <a:tcPr marL="9525" marR="9525" marT="9525" marB="0" anchor="b"/>
                </a:tc>
                <a:tc>
                  <a:txBody>
                    <a:bodyPr/>
                    <a:lstStyle/>
                    <a:p>
                      <a:pPr algn="ctr" fontAlgn="b"/>
                      <a:r>
                        <a:rPr lang="en-US" sz="1600" b="0" i="0" u="none" strike="noStrike" dirty="0">
                          <a:solidFill>
                            <a:srgbClr val="000000"/>
                          </a:solidFill>
                          <a:effectLst/>
                          <a:latin typeface="Calibri" panose="020F0502020204030204" pitchFamily="34" charset="0"/>
                        </a:rPr>
                        <a:t>                            3,450.00 </a:t>
                      </a:r>
                    </a:p>
                  </a:txBody>
                  <a:tcPr marL="9525" marR="9525" marT="9525" marB="0" anchor="b"/>
                </a:tc>
              </a:tr>
              <a:tr h="303088">
                <a:tc>
                  <a:txBody>
                    <a:bodyPr/>
                    <a:lstStyle/>
                    <a:p>
                      <a:pPr algn="ctr" fontAlgn="b"/>
                      <a:r>
                        <a:rPr lang="en-US" sz="1600" u="none" strike="noStrike" dirty="0">
                          <a:effectLst/>
                        </a:rPr>
                        <a:t>2</a:t>
                      </a:r>
                      <a:endParaRPr lang="en-US" sz="1600" b="0" i="0" u="none" strike="noStrike" dirty="0">
                        <a:solidFill>
                          <a:srgbClr val="000000"/>
                        </a:solidFill>
                        <a:effectLst/>
                        <a:latin typeface="Calibri"/>
                      </a:endParaRPr>
                    </a:p>
                  </a:txBody>
                  <a:tcPr marL="9525" marR="9525" marT="9525" marB="0"/>
                </a:tc>
                <a:tc>
                  <a:txBody>
                    <a:bodyPr/>
                    <a:lstStyle/>
                    <a:p>
                      <a:pPr algn="l" fontAlgn="b"/>
                      <a:r>
                        <a:rPr lang="en-US" sz="1600" b="0" i="0" u="none" strike="noStrike" dirty="0">
                          <a:solidFill>
                            <a:srgbClr val="000000"/>
                          </a:solidFill>
                          <a:effectLst/>
                          <a:latin typeface="Calibri" panose="020F0502020204030204" pitchFamily="34" charset="0"/>
                        </a:rPr>
                        <a:t>Sebastian </a:t>
                      </a:r>
                      <a:r>
                        <a:rPr lang="en-US" sz="1600" b="0" i="0" u="none" strike="noStrike" dirty="0" err="1">
                          <a:solidFill>
                            <a:srgbClr val="000000"/>
                          </a:solidFill>
                          <a:effectLst/>
                          <a:latin typeface="Calibri" panose="020F0502020204030204" pitchFamily="34" charset="0"/>
                        </a:rPr>
                        <a:t>Aduko</a:t>
                      </a:r>
                      <a:endParaRPr lang="en-US" sz="16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600" b="0" i="0" u="none" strike="noStrike">
                          <a:solidFill>
                            <a:srgbClr val="000000"/>
                          </a:solidFill>
                          <a:effectLst/>
                          <a:latin typeface="Calibri" panose="020F0502020204030204" pitchFamily="34" charset="0"/>
                        </a:rPr>
                        <a:t>Night watchman</a:t>
                      </a:r>
                    </a:p>
                  </a:txBody>
                  <a:tcPr marL="9525" marR="9525" marT="9525" marB="0" anchor="b"/>
                </a:tc>
                <a:tc>
                  <a:txBody>
                    <a:bodyPr/>
                    <a:lstStyle/>
                    <a:p>
                      <a:pPr algn="ctr" fontAlgn="b"/>
                      <a:r>
                        <a:rPr lang="en-US" sz="1600" b="0" i="0" u="none" strike="noStrike" dirty="0">
                          <a:solidFill>
                            <a:srgbClr val="000000"/>
                          </a:solidFill>
                          <a:effectLst/>
                          <a:latin typeface="Calibri" panose="020F0502020204030204" pitchFamily="34" charset="0"/>
                        </a:rPr>
                        <a:t>329.6</a:t>
                      </a:r>
                    </a:p>
                  </a:txBody>
                  <a:tcPr marL="9525" marR="9525" marT="9525" marB="0" anchor="b"/>
                </a:tc>
                <a:tc>
                  <a:txBody>
                    <a:bodyPr/>
                    <a:lstStyle/>
                    <a:p>
                      <a:pPr algn="ctr" fontAlgn="b"/>
                      <a:r>
                        <a:rPr lang="en-US" sz="1600" b="0" i="0" u="none" strike="noStrike">
                          <a:solidFill>
                            <a:srgbClr val="000000"/>
                          </a:solidFill>
                          <a:effectLst/>
                          <a:latin typeface="Calibri" panose="020F0502020204030204" pitchFamily="34" charset="0"/>
                        </a:rPr>
                        <a:t>                            3,955.20 </a:t>
                      </a:r>
                    </a:p>
                  </a:txBody>
                  <a:tcPr marL="9525" marR="9525" marT="9525" marB="0" anchor="b"/>
                </a:tc>
              </a:tr>
              <a:tr h="268219">
                <a:tc>
                  <a:txBody>
                    <a:bodyPr/>
                    <a:lstStyle/>
                    <a:p>
                      <a:pPr algn="ctr" fontAlgn="b"/>
                      <a:r>
                        <a:rPr lang="en-US" sz="1600" u="none" strike="noStrike" dirty="0">
                          <a:effectLst/>
                        </a:rPr>
                        <a:t>3</a:t>
                      </a:r>
                      <a:endParaRPr lang="en-US" sz="1600" b="0" i="0" u="none" strike="noStrike" dirty="0">
                        <a:solidFill>
                          <a:srgbClr val="000000"/>
                        </a:solidFill>
                        <a:effectLst/>
                        <a:latin typeface="Calibri"/>
                      </a:endParaRPr>
                    </a:p>
                  </a:txBody>
                  <a:tcPr marL="9525" marR="9525" marT="9525" marB="0"/>
                </a:tc>
                <a:tc>
                  <a:txBody>
                    <a:bodyPr/>
                    <a:lstStyle/>
                    <a:p>
                      <a:pPr algn="l" fontAlgn="b"/>
                      <a:r>
                        <a:rPr lang="en-US" sz="1600" b="0" i="0" u="none" strike="noStrike">
                          <a:solidFill>
                            <a:srgbClr val="000000"/>
                          </a:solidFill>
                          <a:effectLst/>
                          <a:latin typeface="Calibri" panose="020F0502020204030204" pitchFamily="34" charset="0"/>
                        </a:rPr>
                        <a:t>John Laar</a:t>
                      </a:r>
                    </a:p>
                  </a:txBody>
                  <a:tcPr marL="9525" marR="9525" marT="9525" marB="0" anchor="b"/>
                </a:tc>
                <a:tc>
                  <a:txBody>
                    <a:bodyPr/>
                    <a:lstStyle/>
                    <a:p>
                      <a:pPr algn="l" fontAlgn="b"/>
                      <a:r>
                        <a:rPr lang="en-US" sz="1600" b="0" i="0" u="none" strike="noStrike">
                          <a:solidFill>
                            <a:srgbClr val="000000"/>
                          </a:solidFill>
                          <a:effectLst/>
                          <a:latin typeface="Calibri" panose="020F0502020204030204" pitchFamily="34" charset="0"/>
                        </a:rPr>
                        <a:t>Night watchman</a:t>
                      </a:r>
                    </a:p>
                  </a:txBody>
                  <a:tcPr marL="9525" marR="9525" marT="9525" marB="0" anchor="b"/>
                </a:tc>
                <a:tc>
                  <a:txBody>
                    <a:bodyPr/>
                    <a:lstStyle/>
                    <a:p>
                      <a:pPr algn="ctr" fontAlgn="b"/>
                      <a:r>
                        <a:rPr lang="en-US" sz="1600" b="0" i="0" u="none" strike="noStrike" dirty="0">
                          <a:solidFill>
                            <a:srgbClr val="000000"/>
                          </a:solidFill>
                          <a:effectLst/>
                          <a:latin typeface="Calibri" panose="020F0502020204030204" pitchFamily="34" charset="0"/>
                        </a:rPr>
                        <a:t>323.6</a:t>
                      </a:r>
                    </a:p>
                  </a:txBody>
                  <a:tcPr marL="9525" marR="9525" marT="9525" marB="0" anchor="b"/>
                </a:tc>
                <a:tc>
                  <a:txBody>
                    <a:bodyPr/>
                    <a:lstStyle/>
                    <a:p>
                      <a:pPr algn="ctr" fontAlgn="b"/>
                      <a:r>
                        <a:rPr lang="en-US" sz="1600" b="0" i="0" u="none" strike="noStrike" dirty="0">
                          <a:solidFill>
                            <a:srgbClr val="000000"/>
                          </a:solidFill>
                          <a:effectLst/>
                          <a:latin typeface="Calibri" panose="020F0502020204030204" pitchFamily="34" charset="0"/>
                        </a:rPr>
                        <a:t>                            3,883.20 </a:t>
                      </a:r>
                    </a:p>
                  </a:txBody>
                  <a:tcPr marL="9525" marR="9525" marT="9525" marB="0" anchor="b"/>
                </a:tc>
              </a:tr>
              <a:tr h="299278">
                <a:tc>
                  <a:txBody>
                    <a:bodyPr/>
                    <a:lstStyle/>
                    <a:p>
                      <a:pPr algn="ctr" fontAlgn="b"/>
                      <a:r>
                        <a:rPr lang="en-US" sz="1600" u="none" strike="noStrike" dirty="0">
                          <a:effectLst/>
                        </a:rPr>
                        <a:t>4</a:t>
                      </a:r>
                      <a:endParaRPr lang="en-US" sz="1600" b="0" i="0" u="none" strike="noStrike" dirty="0">
                        <a:solidFill>
                          <a:srgbClr val="000000"/>
                        </a:solidFill>
                        <a:effectLst/>
                        <a:latin typeface="Calibri"/>
                      </a:endParaRPr>
                    </a:p>
                  </a:txBody>
                  <a:tcPr marL="9525" marR="9525" marT="9525" marB="0"/>
                </a:tc>
                <a:tc>
                  <a:txBody>
                    <a:bodyPr/>
                    <a:lstStyle/>
                    <a:p>
                      <a:pPr algn="l" fontAlgn="b"/>
                      <a:r>
                        <a:rPr lang="en-US" sz="1600" b="0" i="0" u="none" strike="noStrike" dirty="0" err="1">
                          <a:solidFill>
                            <a:srgbClr val="000000"/>
                          </a:solidFill>
                          <a:effectLst/>
                          <a:latin typeface="Calibri" panose="020F0502020204030204" pitchFamily="34" charset="0"/>
                        </a:rPr>
                        <a:t>Musah</a:t>
                      </a:r>
                      <a:r>
                        <a:rPr lang="en-US" sz="1600" b="0" i="0" u="none" strike="noStrike" dirty="0">
                          <a:solidFill>
                            <a:srgbClr val="000000"/>
                          </a:solidFill>
                          <a:effectLst/>
                          <a:latin typeface="Calibri" panose="020F0502020204030204" pitchFamily="34" charset="0"/>
                        </a:rPr>
                        <a:t> </a:t>
                      </a:r>
                      <a:r>
                        <a:rPr lang="en-US" sz="1600" b="0" i="0" u="none" strike="noStrike" dirty="0" err="1">
                          <a:solidFill>
                            <a:srgbClr val="000000"/>
                          </a:solidFill>
                          <a:effectLst/>
                          <a:latin typeface="Calibri" panose="020F0502020204030204" pitchFamily="34" charset="0"/>
                        </a:rPr>
                        <a:t>Manprusi</a:t>
                      </a:r>
                      <a:endParaRPr lang="en-US" sz="16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600" b="0" i="0" u="none" strike="noStrike" dirty="0">
                          <a:solidFill>
                            <a:srgbClr val="000000"/>
                          </a:solidFill>
                          <a:effectLst/>
                          <a:latin typeface="Calibri" panose="020F0502020204030204" pitchFamily="34" charset="0"/>
                        </a:rPr>
                        <a:t>Night watchman</a:t>
                      </a:r>
                    </a:p>
                  </a:txBody>
                  <a:tcPr marL="9525" marR="9525" marT="9525" marB="0" anchor="b"/>
                </a:tc>
                <a:tc>
                  <a:txBody>
                    <a:bodyPr/>
                    <a:lstStyle/>
                    <a:p>
                      <a:pPr algn="ctr" fontAlgn="b"/>
                      <a:r>
                        <a:rPr lang="en-US" sz="1600" b="0" i="0" u="none" strike="noStrike" dirty="0">
                          <a:solidFill>
                            <a:srgbClr val="000000"/>
                          </a:solidFill>
                          <a:effectLst/>
                          <a:latin typeface="Calibri" panose="020F0502020204030204" pitchFamily="34" charset="0"/>
                        </a:rPr>
                        <a:t>329.6</a:t>
                      </a:r>
                    </a:p>
                  </a:txBody>
                  <a:tcPr marL="9525" marR="9525" marT="9525" marB="0" anchor="b"/>
                </a:tc>
                <a:tc>
                  <a:txBody>
                    <a:bodyPr/>
                    <a:lstStyle/>
                    <a:p>
                      <a:pPr algn="ctr" fontAlgn="b"/>
                      <a:r>
                        <a:rPr lang="en-US" sz="1600" b="0" i="0" u="none" strike="noStrike" dirty="0">
                          <a:solidFill>
                            <a:srgbClr val="000000"/>
                          </a:solidFill>
                          <a:effectLst/>
                          <a:latin typeface="Calibri" panose="020F0502020204030204" pitchFamily="34" charset="0"/>
                        </a:rPr>
                        <a:t>                            3,955.20 </a:t>
                      </a:r>
                    </a:p>
                  </a:txBody>
                  <a:tcPr marL="9525" marR="9525" marT="9525" marB="0" anchor="b"/>
                </a:tc>
              </a:tr>
              <a:tr h="391658">
                <a:tc>
                  <a:txBody>
                    <a:bodyPr/>
                    <a:lstStyle/>
                    <a:p>
                      <a:pPr algn="ctr" fontAlgn="b"/>
                      <a:r>
                        <a:rPr lang="en-US" sz="1600" u="none" strike="noStrike">
                          <a:effectLst/>
                        </a:rPr>
                        <a:t>5</a:t>
                      </a:r>
                      <a:endParaRPr lang="en-US" sz="1600" b="0" i="0" u="none" strike="noStrike">
                        <a:solidFill>
                          <a:srgbClr val="000000"/>
                        </a:solidFill>
                        <a:effectLst/>
                        <a:latin typeface="Calibri"/>
                      </a:endParaRPr>
                    </a:p>
                  </a:txBody>
                  <a:tcPr marL="9525" marR="9525" marT="9525" marB="0"/>
                </a:tc>
                <a:tc>
                  <a:txBody>
                    <a:bodyPr/>
                    <a:lstStyle/>
                    <a:p>
                      <a:pPr algn="l" fontAlgn="b"/>
                      <a:r>
                        <a:rPr lang="en-US" sz="1600" b="0" i="0" u="none" strike="noStrike">
                          <a:solidFill>
                            <a:srgbClr val="000000"/>
                          </a:solidFill>
                          <a:effectLst/>
                          <a:latin typeface="Calibri" panose="020F0502020204030204" pitchFamily="34" charset="0"/>
                        </a:rPr>
                        <a:t>Moro Ayirekah</a:t>
                      </a:r>
                    </a:p>
                  </a:txBody>
                  <a:tcPr marL="9525" marR="9525" marT="9525" marB="0" anchor="b"/>
                </a:tc>
                <a:tc>
                  <a:txBody>
                    <a:bodyPr/>
                    <a:lstStyle/>
                    <a:p>
                      <a:pPr algn="l" fontAlgn="b"/>
                      <a:r>
                        <a:rPr lang="en-US" sz="1600" b="0" i="0" u="none" strike="noStrike" dirty="0">
                          <a:solidFill>
                            <a:srgbClr val="000000"/>
                          </a:solidFill>
                          <a:effectLst/>
                          <a:latin typeface="Calibri" panose="020F0502020204030204" pitchFamily="34" charset="0"/>
                        </a:rPr>
                        <a:t>Night watchman</a:t>
                      </a:r>
                    </a:p>
                  </a:txBody>
                  <a:tcPr marL="9525" marR="9525" marT="9525" marB="0" anchor="b"/>
                </a:tc>
                <a:tc>
                  <a:txBody>
                    <a:bodyPr/>
                    <a:lstStyle/>
                    <a:p>
                      <a:pPr algn="ctr" fontAlgn="b"/>
                      <a:r>
                        <a:rPr lang="en-US" sz="1600" b="0" i="0" u="none" strike="noStrike">
                          <a:solidFill>
                            <a:srgbClr val="000000"/>
                          </a:solidFill>
                          <a:effectLst/>
                          <a:latin typeface="Calibri" panose="020F0502020204030204" pitchFamily="34" charset="0"/>
                        </a:rPr>
                        <a:t>329.6</a:t>
                      </a:r>
                    </a:p>
                  </a:txBody>
                  <a:tcPr marL="9525" marR="9525" marT="9525" marB="0" anchor="b"/>
                </a:tc>
                <a:tc>
                  <a:txBody>
                    <a:bodyPr/>
                    <a:lstStyle/>
                    <a:p>
                      <a:pPr algn="ctr" fontAlgn="b"/>
                      <a:r>
                        <a:rPr lang="en-US" sz="1600" b="0" i="0" u="none" strike="noStrike" dirty="0">
                          <a:solidFill>
                            <a:srgbClr val="000000"/>
                          </a:solidFill>
                          <a:effectLst/>
                          <a:latin typeface="Calibri" panose="020F0502020204030204" pitchFamily="34" charset="0"/>
                        </a:rPr>
                        <a:t>                            3,955.20 </a:t>
                      </a:r>
                    </a:p>
                  </a:txBody>
                  <a:tcPr marL="9525" marR="9525" marT="9525" marB="0" anchor="b"/>
                </a:tc>
              </a:tr>
              <a:tr h="284785">
                <a:tc>
                  <a:txBody>
                    <a:bodyPr/>
                    <a:lstStyle/>
                    <a:p>
                      <a:pPr algn="ctr" fontAlgn="b"/>
                      <a:r>
                        <a:rPr lang="en-US" sz="1600" u="none" strike="noStrike" dirty="0">
                          <a:effectLst/>
                        </a:rPr>
                        <a:t>6</a:t>
                      </a:r>
                      <a:endParaRPr lang="en-US" sz="1600" b="0" i="0" u="none" strike="noStrike" dirty="0">
                        <a:solidFill>
                          <a:srgbClr val="000000"/>
                        </a:solidFill>
                        <a:effectLst/>
                        <a:latin typeface="Calibri"/>
                      </a:endParaRPr>
                    </a:p>
                  </a:txBody>
                  <a:tcPr marL="9525" marR="9525" marT="9525" marB="0"/>
                </a:tc>
                <a:tc>
                  <a:txBody>
                    <a:bodyPr/>
                    <a:lstStyle/>
                    <a:p>
                      <a:pPr algn="l" fontAlgn="b"/>
                      <a:r>
                        <a:rPr lang="en-US" sz="1600" b="0" i="0" u="none" strike="noStrike">
                          <a:solidFill>
                            <a:srgbClr val="000000"/>
                          </a:solidFill>
                          <a:effectLst/>
                          <a:latin typeface="Calibri" panose="020F0502020204030204" pitchFamily="34" charset="0"/>
                        </a:rPr>
                        <a:t>Yaw Ben</a:t>
                      </a:r>
                    </a:p>
                  </a:txBody>
                  <a:tcPr marL="9525" marR="9525" marT="9525" marB="0" anchor="b"/>
                </a:tc>
                <a:tc>
                  <a:txBody>
                    <a:bodyPr/>
                    <a:lstStyle/>
                    <a:p>
                      <a:pPr algn="l" fontAlgn="b"/>
                      <a:r>
                        <a:rPr lang="en-US" sz="1600" b="0" i="0" u="none" strike="noStrike">
                          <a:solidFill>
                            <a:srgbClr val="000000"/>
                          </a:solidFill>
                          <a:effectLst/>
                          <a:latin typeface="Calibri" panose="020F0502020204030204" pitchFamily="34" charset="0"/>
                        </a:rPr>
                        <a:t>Night watchman</a:t>
                      </a:r>
                    </a:p>
                  </a:txBody>
                  <a:tcPr marL="9525" marR="9525" marT="9525" marB="0" anchor="b"/>
                </a:tc>
                <a:tc>
                  <a:txBody>
                    <a:bodyPr/>
                    <a:lstStyle/>
                    <a:p>
                      <a:pPr algn="ctr" fontAlgn="b"/>
                      <a:r>
                        <a:rPr lang="en-US" sz="1600" b="0" i="0" u="none" strike="noStrike">
                          <a:solidFill>
                            <a:srgbClr val="000000"/>
                          </a:solidFill>
                          <a:effectLst/>
                          <a:latin typeface="Calibri" panose="020F0502020204030204" pitchFamily="34" charset="0"/>
                        </a:rPr>
                        <a:t>329.6</a:t>
                      </a:r>
                    </a:p>
                  </a:txBody>
                  <a:tcPr marL="9525" marR="9525" marT="9525" marB="0" anchor="b"/>
                </a:tc>
                <a:tc>
                  <a:txBody>
                    <a:bodyPr/>
                    <a:lstStyle/>
                    <a:p>
                      <a:pPr algn="ctr" fontAlgn="b"/>
                      <a:r>
                        <a:rPr lang="en-US" sz="1600" b="0" i="0" u="none" strike="noStrike" dirty="0">
                          <a:solidFill>
                            <a:srgbClr val="000000"/>
                          </a:solidFill>
                          <a:effectLst/>
                          <a:latin typeface="Calibri" panose="020F0502020204030204" pitchFamily="34" charset="0"/>
                        </a:rPr>
                        <a:t>                            3,955.20 </a:t>
                      </a:r>
                    </a:p>
                  </a:txBody>
                  <a:tcPr marL="9525" marR="9525" marT="9525" marB="0" anchor="b"/>
                </a:tc>
              </a:tr>
              <a:tr h="331663">
                <a:tc>
                  <a:txBody>
                    <a:bodyPr/>
                    <a:lstStyle/>
                    <a:p>
                      <a:pPr algn="ctr" fontAlgn="b"/>
                      <a:r>
                        <a:rPr lang="en-US" sz="1600" u="none" strike="noStrike" dirty="0">
                          <a:effectLst/>
                        </a:rPr>
                        <a:t>7</a:t>
                      </a:r>
                      <a:endParaRPr lang="en-US" sz="1600" b="0" i="0" u="none" strike="noStrike" dirty="0">
                        <a:solidFill>
                          <a:srgbClr val="000000"/>
                        </a:solidFill>
                        <a:effectLst/>
                        <a:latin typeface="Calibri"/>
                      </a:endParaRPr>
                    </a:p>
                  </a:txBody>
                  <a:tcPr marL="9525" marR="9525" marT="9525" marB="0"/>
                </a:tc>
                <a:tc>
                  <a:txBody>
                    <a:bodyPr/>
                    <a:lstStyle/>
                    <a:p>
                      <a:pPr algn="l" fontAlgn="b"/>
                      <a:r>
                        <a:rPr lang="en-US" sz="1600" b="0" i="0" u="none" strike="noStrike">
                          <a:solidFill>
                            <a:srgbClr val="000000"/>
                          </a:solidFill>
                          <a:effectLst/>
                          <a:latin typeface="Calibri" panose="020F0502020204030204" pitchFamily="34" charset="0"/>
                        </a:rPr>
                        <a:t>Ampofo Grace</a:t>
                      </a:r>
                    </a:p>
                  </a:txBody>
                  <a:tcPr marL="9525" marR="9525" marT="9525" marB="0" anchor="b"/>
                </a:tc>
                <a:tc>
                  <a:txBody>
                    <a:bodyPr/>
                    <a:lstStyle/>
                    <a:p>
                      <a:pPr algn="l" fontAlgn="b"/>
                      <a:r>
                        <a:rPr lang="en-US" sz="1600" b="0" i="0" u="none" strike="noStrike">
                          <a:solidFill>
                            <a:srgbClr val="000000"/>
                          </a:solidFill>
                          <a:effectLst/>
                          <a:latin typeface="Calibri" panose="020F0502020204030204" pitchFamily="34" charset="0"/>
                        </a:rPr>
                        <a:t>Typist Grade 1</a:t>
                      </a:r>
                    </a:p>
                  </a:txBody>
                  <a:tcPr marL="9525" marR="9525" marT="9525" marB="0" anchor="b"/>
                </a:tc>
                <a:tc>
                  <a:txBody>
                    <a:bodyPr/>
                    <a:lstStyle/>
                    <a:p>
                      <a:pPr algn="ctr" fontAlgn="b"/>
                      <a:r>
                        <a:rPr lang="en-US" sz="1600" b="0" i="0" u="none" strike="noStrike" dirty="0">
                          <a:solidFill>
                            <a:srgbClr val="000000"/>
                          </a:solidFill>
                          <a:effectLst/>
                          <a:latin typeface="Calibri" panose="020F0502020204030204" pitchFamily="34" charset="0"/>
                        </a:rPr>
                        <a:t>329.6</a:t>
                      </a:r>
                    </a:p>
                  </a:txBody>
                  <a:tcPr marL="9525" marR="9525" marT="9525" marB="0" anchor="b"/>
                </a:tc>
                <a:tc>
                  <a:txBody>
                    <a:bodyPr/>
                    <a:lstStyle/>
                    <a:p>
                      <a:pPr algn="ctr" fontAlgn="b"/>
                      <a:r>
                        <a:rPr lang="en-US" sz="1600" b="0" i="0" u="none" strike="noStrike" dirty="0">
                          <a:solidFill>
                            <a:srgbClr val="000000"/>
                          </a:solidFill>
                          <a:effectLst/>
                          <a:latin typeface="Calibri" panose="020F0502020204030204" pitchFamily="34" charset="0"/>
                        </a:rPr>
                        <a:t>                            3,955.20 </a:t>
                      </a:r>
                    </a:p>
                  </a:txBody>
                  <a:tcPr marL="9525" marR="9525" marT="9525" marB="0" anchor="b"/>
                </a:tc>
              </a:tr>
              <a:tr h="191054">
                <a:tc>
                  <a:txBody>
                    <a:bodyPr/>
                    <a:lstStyle/>
                    <a:p>
                      <a:pPr algn="ctr" fontAlgn="b"/>
                      <a:r>
                        <a:rPr lang="en-US" sz="1600" u="none" strike="noStrike" dirty="0">
                          <a:effectLst/>
                        </a:rPr>
                        <a:t>8</a:t>
                      </a:r>
                      <a:endParaRPr lang="en-US" sz="1600" b="0" i="0" u="none" strike="noStrike" dirty="0">
                        <a:solidFill>
                          <a:srgbClr val="000000"/>
                        </a:solidFill>
                        <a:effectLst/>
                        <a:latin typeface="Calibri"/>
                      </a:endParaRPr>
                    </a:p>
                  </a:txBody>
                  <a:tcPr marL="9525" marR="9525" marT="9525" marB="0"/>
                </a:tc>
                <a:tc>
                  <a:txBody>
                    <a:bodyPr/>
                    <a:lstStyle/>
                    <a:p>
                      <a:pPr algn="l" fontAlgn="b"/>
                      <a:r>
                        <a:rPr lang="en-US" sz="1600" b="0" i="0" u="none" strike="noStrike">
                          <a:solidFill>
                            <a:srgbClr val="000000"/>
                          </a:solidFill>
                          <a:effectLst/>
                          <a:latin typeface="Calibri" panose="020F0502020204030204" pitchFamily="34" charset="0"/>
                        </a:rPr>
                        <a:t>Owusu Ibrahim</a:t>
                      </a:r>
                    </a:p>
                  </a:txBody>
                  <a:tcPr marL="9525" marR="9525" marT="9525" marB="0" anchor="b"/>
                </a:tc>
                <a:tc>
                  <a:txBody>
                    <a:bodyPr/>
                    <a:lstStyle/>
                    <a:p>
                      <a:pPr algn="l" fontAlgn="b"/>
                      <a:r>
                        <a:rPr lang="en-US" sz="1600" b="0" i="0" u="none" strike="noStrike">
                          <a:solidFill>
                            <a:srgbClr val="000000"/>
                          </a:solidFill>
                          <a:effectLst/>
                          <a:latin typeface="Calibri" panose="020F0502020204030204" pitchFamily="34" charset="0"/>
                        </a:rPr>
                        <a:t>Machnist</a:t>
                      </a:r>
                    </a:p>
                  </a:txBody>
                  <a:tcPr marL="9525" marR="9525" marT="9525" marB="0" anchor="b"/>
                </a:tc>
                <a:tc>
                  <a:txBody>
                    <a:bodyPr/>
                    <a:lstStyle/>
                    <a:p>
                      <a:pPr algn="ctr" fontAlgn="b"/>
                      <a:r>
                        <a:rPr lang="en-US" sz="1600" b="0" i="0" u="none" strike="noStrike" dirty="0">
                          <a:solidFill>
                            <a:srgbClr val="000000"/>
                          </a:solidFill>
                          <a:effectLst/>
                          <a:latin typeface="Calibri" panose="020F0502020204030204" pitchFamily="34" charset="0"/>
                        </a:rPr>
                        <a:t>460.9</a:t>
                      </a:r>
                    </a:p>
                  </a:txBody>
                  <a:tcPr marL="9525" marR="9525" marT="9525" marB="0" anchor="b"/>
                </a:tc>
                <a:tc>
                  <a:txBody>
                    <a:bodyPr/>
                    <a:lstStyle/>
                    <a:p>
                      <a:pPr algn="ctr" fontAlgn="b"/>
                      <a:r>
                        <a:rPr lang="en-US" sz="1600" b="0" i="0" u="none" strike="noStrike" dirty="0">
                          <a:solidFill>
                            <a:srgbClr val="000000"/>
                          </a:solidFill>
                          <a:effectLst/>
                          <a:latin typeface="Calibri" panose="020F0502020204030204" pitchFamily="34" charset="0"/>
                        </a:rPr>
                        <a:t>                            5,530.80 </a:t>
                      </a:r>
                    </a:p>
                  </a:txBody>
                  <a:tcPr marL="9525" marR="9525" marT="9525" marB="0" anchor="b"/>
                </a:tc>
              </a:tr>
              <a:tr h="367858">
                <a:tc>
                  <a:txBody>
                    <a:bodyPr/>
                    <a:lstStyle/>
                    <a:p>
                      <a:pPr algn="r" fontAlgn="b"/>
                      <a:r>
                        <a:rPr lang="en-US" sz="1600" u="none" strike="noStrike" dirty="0">
                          <a:effectLst/>
                        </a:rPr>
                        <a:t>9</a:t>
                      </a:r>
                      <a:endParaRPr lang="en-US" sz="1600" b="0" i="0" u="none" strike="noStrike" dirty="0">
                        <a:solidFill>
                          <a:srgbClr val="000000"/>
                        </a:solidFill>
                        <a:effectLst/>
                        <a:latin typeface="Calibri"/>
                      </a:endParaRPr>
                    </a:p>
                  </a:txBody>
                  <a:tcPr marL="9525" marR="9525" marT="9525" marB="0"/>
                </a:tc>
                <a:tc>
                  <a:txBody>
                    <a:bodyPr/>
                    <a:lstStyle/>
                    <a:p>
                      <a:pPr algn="l" fontAlgn="b"/>
                      <a:r>
                        <a:rPr lang="en-US" sz="1600" b="0" i="0" u="none" strike="noStrike">
                          <a:solidFill>
                            <a:srgbClr val="000000"/>
                          </a:solidFill>
                          <a:effectLst/>
                          <a:latin typeface="Calibri" panose="020F0502020204030204" pitchFamily="34" charset="0"/>
                        </a:rPr>
                        <a:t>Amponsah Christiana</a:t>
                      </a:r>
                    </a:p>
                  </a:txBody>
                  <a:tcPr marL="9525" marR="9525" marT="9525" marB="0" anchor="b"/>
                </a:tc>
                <a:tc>
                  <a:txBody>
                    <a:bodyPr/>
                    <a:lstStyle/>
                    <a:p>
                      <a:pPr algn="l" fontAlgn="b"/>
                      <a:r>
                        <a:rPr lang="en-US" sz="1600" b="0" i="0" u="none" strike="noStrike">
                          <a:solidFill>
                            <a:srgbClr val="000000"/>
                          </a:solidFill>
                          <a:effectLst/>
                          <a:latin typeface="Calibri" panose="020F0502020204030204" pitchFamily="34" charset="0"/>
                        </a:rPr>
                        <a:t>Gen. Duties Clerk</a:t>
                      </a:r>
                    </a:p>
                  </a:txBody>
                  <a:tcPr marL="9525" marR="9525" marT="9525" marB="0" anchor="b"/>
                </a:tc>
                <a:tc>
                  <a:txBody>
                    <a:bodyPr/>
                    <a:lstStyle/>
                    <a:p>
                      <a:pPr algn="ctr" fontAlgn="b"/>
                      <a:r>
                        <a:rPr lang="en-US" sz="1600" b="0" i="0" u="none" strike="noStrike" dirty="0">
                          <a:solidFill>
                            <a:srgbClr val="000000"/>
                          </a:solidFill>
                          <a:effectLst/>
                          <a:latin typeface="Calibri" panose="020F0502020204030204" pitchFamily="34" charset="0"/>
                        </a:rPr>
                        <a:t>752.7</a:t>
                      </a:r>
                    </a:p>
                  </a:txBody>
                  <a:tcPr marL="9525" marR="9525" marT="9525" marB="0" anchor="b"/>
                </a:tc>
                <a:tc>
                  <a:txBody>
                    <a:bodyPr/>
                    <a:lstStyle/>
                    <a:p>
                      <a:pPr algn="ctr" fontAlgn="b"/>
                      <a:r>
                        <a:rPr lang="en-US" sz="1600" b="0" i="0" u="none" strike="noStrike" dirty="0">
                          <a:solidFill>
                            <a:srgbClr val="000000"/>
                          </a:solidFill>
                          <a:effectLst/>
                          <a:latin typeface="Calibri" panose="020F0502020204030204" pitchFamily="34" charset="0"/>
                        </a:rPr>
                        <a:t>                            9,032.40 </a:t>
                      </a:r>
                    </a:p>
                  </a:txBody>
                  <a:tcPr marL="9525" marR="9525" marT="9525" marB="0" anchor="b"/>
                </a:tc>
              </a:tr>
              <a:tr h="367858">
                <a:tc>
                  <a:txBody>
                    <a:bodyPr/>
                    <a:lstStyle/>
                    <a:p>
                      <a:pPr algn="r" fontAlgn="b"/>
                      <a:r>
                        <a:rPr lang="en-US" sz="1600" u="none" strike="noStrike">
                          <a:effectLst/>
                        </a:rPr>
                        <a:t>10</a:t>
                      </a:r>
                      <a:endParaRPr lang="en-US" sz="1600" b="0" i="0" u="none" strike="noStrike">
                        <a:solidFill>
                          <a:srgbClr val="000000"/>
                        </a:solidFill>
                        <a:effectLst/>
                        <a:latin typeface="Calibri"/>
                      </a:endParaRPr>
                    </a:p>
                  </a:txBody>
                  <a:tcPr marL="9525" marR="9525" marT="9525" marB="0"/>
                </a:tc>
                <a:tc>
                  <a:txBody>
                    <a:bodyPr/>
                    <a:lstStyle/>
                    <a:p>
                      <a:pPr algn="l" fontAlgn="b"/>
                      <a:r>
                        <a:rPr lang="en-US" sz="1600" b="0" i="0" u="none" strike="noStrike">
                          <a:solidFill>
                            <a:srgbClr val="000000"/>
                          </a:solidFill>
                          <a:effectLst/>
                          <a:latin typeface="Calibri" panose="020F0502020204030204" pitchFamily="34" charset="0"/>
                        </a:rPr>
                        <a:t>Esther Boakye</a:t>
                      </a:r>
                    </a:p>
                  </a:txBody>
                  <a:tcPr marL="9525" marR="9525" marT="9525" marB="0" anchor="b"/>
                </a:tc>
                <a:tc>
                  <a:txBody>
                    <a:bodyPr/>
                    <a:lstStyle/>
                    <a:p>
                      <a:pPr algn="l" fontAlgn="b"/>
                      <a:r>
                        <a:rPr lang="en-US" sz="1600" b="0" i="0" u="none" strike="noStrike">
                          <a:solidFill>
                            <a:srgbClr val="000000"/>
                          </a:solidFill>
                          <a:effectLst/>
                          <a:latin typeface="Calibri" panose="020F0502020204030204" pitchFamily="34" charset="0"/>
                        </a:rPr>
                        <a:t>cleaner</a:t>
                      </a:r>
                    </a:p>
                  </a:txBody>
                  <a:tcPr marL="9525" marR="9525" marT="9525" marB="0" anchor="b"/>
                </a:tc>
                <a:tc>
                  <a:txBody>
                    <a:bodyPr/>
                    <a:lstStyle/>
                    <a:p>
                      <a:pPr algn="ctr" fontAlgn="b"/>
                      <a:r>
                        <a:rPr lang="en-US" sz="1600" b="0" i="0" u="none" strike="noStrike">
                          <a:solidFill>
                            <a:srgbClr val="000000"/>
                          </a:solidFill>
                          <a:effectLst/>
                          <a:latin typeface="Calibri" panose="020F0502020204030204" pitchFamily="34" charset="0"/>
                        </a:rPr>
                        <a:t>287.5</a:t>
                      </a:r>
                    </a:p>
                  </a:txBody>
                  <a:tcPr marL="9525" marR="9525" marT="9525" marB="0" anchor="b"/>
                </a:tc>
                <a:tc>
                  <a:txBody>
                    <a:bodyPr/>
                    <a:lstStyle/>
                    <a:p>
                      <a:pPr algn="ctr" fontAlgn="b"/>
                      <a:r>
                        <a:rPr lang="en-US" sz="1600" b="0" i="0" u="none" strike="noStrike" dirty="0">
                          <a:solidFill>
                            <a:srgbClr val="000000"/>
                          </a:solidFill>
                          <a:effectLst/>
                          <a:latin typeface="Calibri" panose="020F0502020204030204" pitchFamily="34" charset="0"/>
                        </a:rPr>
                        <a:t>                            3,450.00 </a:t>
                      </a:r>
                    </a:p>
                  </a:txBody>
                  <a:tcPr marL="9525" marR="9525" marT="9525" marB="0" anchor="b"/>
                </a:tc>
              </a:tr>
              <a:tr h="367858">
                <a:tc>
                  <a:txBody>
                    <a:bodyPr/>
                    <a:lstStyle/>
                    <a:p>
                      <a:pPr algn="r" fontAlgn="b"/>
                      <a:r>
                        <a:rPr lang="en-US" sz="1600" u="none" strike="noStrike">
                          <a:effectLst/>
                        </a:rPr>
                        <a:t>11</a:t>
                      </a:r>
                      <a:endParaRPr lang="en-US" sz="1600" b="0" i="0" u="none" strike="noStrike">
                        <a:solidFill>
                          <a:srgbClr val="000000"/>
                        </a:solidFill>
                        <a:effectLst/>
                        <a:latin typeface="Calibri"/>
                      </a:endParaRPr>
                    </a:p>
                  </a:txBody>
                  <a:tcPr marL="9525" marR="9525" marT="9525" marB="0"/>
                </a:tc>
                <a:tc>
                  <a:txBody>
                    <a:bodyPr/>
                    <a:lstStyle/>
                    <a:p>
                      <a:pPr algn="l" fontAlgn="b"/>
                      <a:r>
                        <a:rPr lang="en-US" sz="1600" b="0" i="0" u="none" strike="noStrike">
                          <a:solidFill>
                            <a:srgbClr val="000000"/>
                          </a:solidFill>
                          <a:effectLst/>
                          <a:latin typeface="Calibri" panose="020F0502020204030204" pitchFamily="34" charset="0"/>
                        </a:rPr>
                        <a:t>Mamudu Alhassan</a:t>
                      </a:r>
                    </a:p>
                  </a:txBody>
                  <a:tcPr marL="9525" marR="9525" marT="9525" marB="0" anchor="b"/>
                </a:tc>
                <a:tc>
                  <a:txBody>
                    <a:bodyPr/>
                    <a:lstStyle/>
                    <a:p>
                      <a:pPr algn="l" fontAlgn="b"/>
                      <a:r>
                        <a:rPr lang="en-US" sz="1600" b="0" i="0" u="none" strike="noStrike">
                          <a:solidFill>
                            <a:srgbClr val="000000"/>
                          </a:solidFill>
                          <a:effectLst/>
                          <a:latin typeface="Calibri" panose="020F0502020204030204" pitchFamily="34" charset="0"/>
                        </a:rPr>
                        <a:t>Refuse Labourer</a:t>
                      </a:r>
                    </a:p>
                  </a:txBody>
                  <a:tcPr marL="9525" marR="9525" marT="9525" marB="0" anchor="b"/>
                </a:tc>
                <a:tc>
                  <a:txBody>
                    <a:bodyPr/>
                    <a:lstStyle/>
                    <a:p>
                      <a:pPr algn="ctr" fontAlgn="b"/>
                      <a:r>
                        <a:rPr lang="en-US" sz="1600" b="0" i="0" u="none" strike="noStrike" dirty="0">
                          <a:solidFill>
                            <a:srgbClr val="000000"/>
                          </a:solidFill>
                          <a:effectLst/>
                          <a:latin typeface="Calibri" panose="020F0502020204030204" pitchFamily="34" charset="0"/>
                        </a:rPr>
                        <a:t>287.5</a:t>
                      </a:r>
                    </a:p>
                  </a:txBody>
                  <a:tcPr marL="9525" marR="9525" marT="9525" marB="0" anchor="b"/>
                </a:tc>
                <a:tc>
                  <a:txBody>
                    <a:bodyPr/>
                    <a:lstStyle/>
                    <a:p>
                      <a:pPr algn="ctr" fontAlgn="b"/>
                      <a:r>
                        <a:rPr lang="en-US" sz="1600" b="0" i="0" u="none" strike="noStrike" dirty="0">
                          <a:solidFill>
                            <a:srgbClr val="000000"/>
                          </a:solidFill>
                          <a:effectLst/>
                          <a:latin typeface="Calibri" panose="020F0502020204030204" pitchFamily="34" charset="0"/>
                        </a:rPr>
                        <a:t>                            3,450.00 </a:t>
                      </a:r>
                    </a:p>
                  </a:txBody>
                  <a:tcPr marL="9525" marR="9525" marT="9525" marB="0" anchor="b"/>
                </a:tc>
              </a:tr>
              <a:tr h="367858">
                <a:tc>
                  <a:txBody>
                    <a:bodyPr/>
                    <a:lstStyle/>
                    <a:p>
                      <a:pPr algn="r" fontAlgn="b"/>
                      <a:r>
                        <a:rPr lang="en-US" sz="1600" u="none" strike="noStrike">
                          <a:effectLst/>
                        </a:rPr>
                        <a:t>12</a:t>
                      </a:r>
                      <a:endParaRPr lang="en-US" sz="1600" b="0" i="0" u="none" strike="noStrike">
                        <a:solidFill>
                          <a:srgbClr val="000000"/>
                        </a:solidFill>
                        <a:effectLst/>
                        <a:latin typeface="Calibri"/>
                      </a:endParaRPr>
                    </a:p>
                  </a:txBody>
                  <a:tcPr marL="9525" marR="9525" marT="9525" marB="0"/>
                </a:tc>
                <a:tc>
                  <a:txBody>
                    <a:bodyPr/>
                    <a:lstStyle/>
                    <a:p>
                      <a:pPr algn="l" fontAlgn="b"/>
                      <a:r>
                        <a:rPr lang="en-US" sz="1600" b="0" i="0" u="none" strike="noStrike">
                          <a:solidFill>
                            <a:srgbClr val="000000"/>
                          </a:solidFill>
                          <a:effectLst/>
                          <a:latin typeface="Calibri" panose="020F0502020204030204" pitchFamily="34" charset="0"/>
                        </a:rPr>
                        <a:t>Victor Anafo</a:t>
                      </a:r>
                    </a:p>
                  </a:txBody>
                  <a:tcPr marL="9525" marR="9525" marT="9525" marB="0" anchor="b"/>
                </a:tc>
                <a:tc>
                  <a:txBody>
                    <a:bodyPr/>
                    <a:lstStyle/>
                    <a:p>
                      <a:pPr algn="l" fontAlgn="b"/>
                      <a:r>
                        <a:rPr lang="en-US" sz="1600" b="0" i="0" u="none" strike="noStrike">
                          <a:solidFill>
                            <a:srgbClr val="000000"/>
                          </a:solidFill>
                          <a:effectLst/>
                          <a:latin typeface="Calibri" panose="020F0502020204030204" pitchFamily="34" charset="0"/>
                        </a:rPr>
                        <a:t>Refuse Labourer</a:t>
                      </a:r>
                    </a:p>
                  </a:txBody>
                  <a:tcPr marL="9525" marR="9525" marT="9525" marB="0" anchor="b"/>
                </a:tc>
                <a:tc>
                  <a:txBody>
                    <a:bodyPr/>
                    <a:lstStyle/>
                    <a:p>
                      <a:pPr algn="ctr" fontAlgn="b"/>
                      <a:r>
                        <a:rPr lang="en-US" sz="1600" b="0" i="0" u="none" strike="noStrike">
                          <a:solidFill>
                            <a:srgbClr val="000000"/>
                          </a:solidFill>
                          <a:effectLst/>
                          <a:latin typeface="Calibri" panose="020F0502020204030204" pitchFamily="34" charset="0"/>
                        </a:rPr>
                        <a:t>287.5</a:t>
                      </a:r>
                    </a:p>
                  </a:txBody>
                  <a:tcPr marL="9525" marR="9525" marT="9525" marB="0" anchor="b"/>
                </a:tc>
                <a:tc>
                  <a:txBody>
                    <a:bodyPr/>
                    <a:lstStyle/>
                    <a:p>
                      <a:pPr algn="ctr" fontAlgn="b"/>
                      <a:r>
                        <a:rPr lang="en-US" sz="1600" b="0" i="0" u="none" strike="noStrike" dirty="0">
                          <a:solidFill>
                            <a:srgbClr val="000000"/>
                          </a:solidFill>
                          <a:effectLst/>
                          <a:latin typeface="Calibri" panose="020F0502020204030204" pitchFamily="34" charset="0"/>
                        </a:rPr>
                        <a:t>                            3,450.00 </a:t>
                      </a:r>
                    </a:p>
                  </a:txBody>
                  <a:tcPr marL="9525" marR="9525" marT="9525" marB="0" anchor="b"/>
                </a:tc>
              </a:tr>
              <a:tr h="367858">
                <a:tc>
                  <a:txBody>
                    <a:bodyPr/>
                    <a:lstStyle/>
                    <a:p>
                      <a:pPr algn="r" fontAlgn="b"/>
                      <a:r>
                        <a:rPr lang="en-US" sz="1600" u="none" strike="noStrike">
                          <a:effectLst/>
                        </a:rPr>
                        <a:t>13</a:t>
                      </a:r>
                      <a:endParaRPr lang="en-US" sz="1600" b="0" i="0" u="none" strike="noStrike">
                        <a:solidFill>
                          <a:srgbClr val="000000"/>
                        </a:solidFill>
                        <a:effectLst/>
                        <a:latin typeface="Calibri"/>
                      </a:endParaRPr>
                    </a:p>
                  </a:txBody>
                  <a:tcPr marL="9525" marR="9525" marT="9525" marB="0"/>
                </a:tc>
                <a:tc>
                  <a:txBody>
                    <a:bodyPr/>
                    <a:lstStyle/>
                    <a:p>
                      <a:pPr algn="l" fontAlgn="b"/>
                      <a:r>
                        <a:rPr lang="en-US" sz="1600" b="0" i="0" u="none" strike="noStrike">
                          <a:solidFill>
                            <a:srgbClr val="000000"/>
                          </a:solidFill>
                          <a:effectLst/>
                          <a:latin typeface="Calibri" panose="020F0502020204030204" pitchFamily="34" charset="0"/>
                        </a:rPr>
                        <a:t>Baba Grusi</a:t>
                      </a:r>
                    </a:p>
                  </a:txBody>
                  <a:tcPr marL="9525" marR="9525" marT="9525" marB="0" anchor="b"/>
                </a:tc>
                <a:tc>
                  <a:txBody>
                    <a:bodyPr/>
                    <a:lstStyle/>
                    <a:p>
                      <a:pPr algn="l" fontAlgn="b"/>
                      <a:r>
                        <a:rPr lang="en-US" sz="1600" b="0" i="0" u="none" strike="noStrike">
                          <a:solidFill>
                            <a:srgbClr val="000000"/>
                          </a:solidFill>
                          <a:effectLst/>
                          <a:latin typeface="Calibri" panose="020F0502020204030204" pitchFamily="34" charset="0"/>
                        </a:rPr>
                        <a:t>Refuse Labourer</a:t>
                      </a:r>
                    </a:p>
                  </a:txBody>
                  <a:tcPr marL="9525" marR="9525" marT="9525" marB="0" anchor="b"/>
                </a:tc>
                <a:tc>
                  <a:txBody>
                    <a:bodyPr/>
                    <a:lstStyle/>
                    <a:p>
                      <a:pPr algn="ctr" fontAlgn="b"/>
                      <a:r>
                        <a:rPr lang="en-US" sz="1600" b="0" i="0" u="none" strike="noStrike">
                          <a:solidFill>
                            <a:srgbClr val="000000"/>
                          </a:solidFill>
                          <a:effectLst/>
                          <a:latin typeface="Calibri" panose="020F0502020204030204" pitchFamily="34" charset="0"/>
                        </a:rPr>
                        <a:t>287.5</a:t>
                      </a:r>
                    </a:p>
                  </a:txBody>
                  <a:tcPr marL="9525" marR="9525" marT="9525" marB="0" anchor="b"/>
                </a:tc>
                <a:tc>
                  <a:txBody>
                    <a:bodyPr/>
                    <a:lstStyle/>
                    <a:p>
                      <a:pPr algn="ctr" fontAlgn="b"/>
                      <a:r>
                        <a:rPr lang="en-US" sz="1600" b="0" i="0" u="none" strike="noStrike" dirty="0">
                          <a:solidFill>
                            <a:srgbClr val="000000"/>
                          </a:solidFill>
                          <a:effectLst/>
                          <a:latin typeface="Calibri" panose="020F0502020204030204" pitchFamily="34" charset="0"/>
                        </a:rPr>
                        <a:t>                            3,450.00 </a:t>
                      </a:r>
                    </a:p>
                  </a:txBody>
                  <a:tcPr marL="9525" marR="9525" marT="9525" marB="0" anchor="b"/>
                </a:tc>
              </a:tr>
              <a:tr h="367858">
                <a:tc>
                  <a:txBody>
                    <a:bodyPr/>
                    <a:lstStyle/>
                    <a:p>
                      <a:pPr algn="r" fontAlgn="b"/>
                      <a:r>
                        <a:rPr lang="en-US" sz="1600" u="none" strike="noStrike">
                          <a:effectLst/>
                        </a:rPr>
                        <a:t>14</a:t>
                      </a:r>
                      <a:endParaRPr lang="en-US" sz="1600" b="0" i="0" u="none" strike="noStrike">
                        <a:solidFill>
                          <a:srgbClr val="000000"/>
                        </a:solidFill>
                        <a:effectLst/>
                        <a:latin typeface="Calibri"/>
                      </a:endParaRPr>
                    </a:p>
                  </a:txBody>
                  <a:tcPr marL="9525" marR="9525" marT="9525" marB="0"/>
                </a:tc>
                <a:tc>
                  <a:txBody>
                    <a:bodyPr/>
                    <a:lstStyle/>
                    <a:p>
                      <a:pPr algn="l" fontAlgn="b"/>
                      <a:r>
                        <a:rPr lang="en-US" sz="1600" b="0" i="0" u="none" strike="noStrike">
                          <a:solidFill>
                            <a:srgbClr val="000000"/>
                          </a:solidFill>
                          <a:effectLst/>
                          <a:latin typeface="Calibri" panose="020F0502020204030204" pitchFamily="34" charset="0"/>
                        </a:rPr>
                        <a:t>Nasivu Abulai</a:t>
                      </a:r>
                    </a:p>
                  </a:txBody>
                  <a:tcPr marL="9525" marR="9525" marT="9525" marB="0" anchor="b"/>
                </a:tc>
                <a:tc>
                  <a:txBody>
                    <a:bodyPr/>
                    <a:lstStyle/>
                    <a:p>
                      <a:pPr algn="l" fontAlgn="b"/>
                      <a:r>
                        <a:rPr lang="en-US" sz="1600" b="0" i="0" u="none" strike="noStrike">
                          <a:solidFill>
                            <a:srgbClr val="000000"/>
                          </a:solidFill>
                          <a:effectLst/>
                          <a:latin typeface="Calibri" panose="020F0502020204030204" pitchFamily="34" charset="0"/>
                        </a:rPr>
                        <a:t>Night watchman</a:t>
                      </a:r>
                    </a:p>
                  </a:txBody>
                  <a:tcPr marL="9525" marR="9525" marT="9525" marB="0" anchor="b"/>
                </a:tc>
                <a:tc>
                  <a:txBody>
                    <a:bodyPr/>
                    <a:lstStyle/>
                    <a:p>
                      <a:pPr algn="ctr" fontAlgn="b"/>
                      <a:r>
                        <a:rPr lang="en-US" sz="1600" b="0" i="0" u="none" strike="noStrike">
                          <a:solidFill>
                            <a:srgbClr val="000000"/>
                          </a:solidFill>
                          <a:effectLst/>
                          <a:latin typeface="Calibri" panose="020F0502020204030204" pitchFamily="34" charset="0"/>
                        </a:rPr>
                        <a:t>322.1</a:t>
                      </a:r>
                    </a:p>
                  </a:txBody>
                  <a:tcPr marL="9525" marR="9525" marT="9525" marB="0" anchor="b"/>
                </a:tc>
                <a:tc>
                  <a:txBody>
                    <a:bodyPr/>
                    <a:lstStyle/>
                    <a:p>
                      <a:pPr algn="ctr" fontAlgn="b"/>
                      <a:r>
                        <a:rPr lang="en-US" sz="1600" b="0" i="0" u="none" strike="noStrike" dirty="0">
                          <a:solidFill>
                            <a:srgbClr val="000000"/>
                          </a:solidFill>
                          <a:effectLst/>
                          <a:latin typeface="Calibri" panose="020F0502020204030204" pitchFamily="34" charset="0"/>
                        </a:rPr>
                        <a:t>                            3,865.20 </a:t>
                      </a:r>
                    </a:p>
                  </a:txBody>
                  <a:tcPr marL="9525" marR="9525" marT="9525" marB="0" anchor="b"/>
                </a:tc>
              </a:tr>
              <a:tr h="367858">
                <a:tc>
                  <a:txBody>
                    <a:bodyPr/>
                    <a:lstStyle/>
                    <a:p>
                      <a:pPr algn="r" fontAlgn="b"/>
                      <a:r>
                        <a:rPr lang="en-US" sz="1600" u="none" strike="noStrike">
                          <a:effectLst/>
                        </a:rPr>
                        <a:t>15</a:t>
                      </a:r>
                      <a:endParaRPr lang="en-US" sz="1600" b="0" i="0" u="none" strike="noStrike">
                        <a:solidFill>
                          <a:srgbClr val="000000"/>
                        </a:solidFill>
                        <a:effectLst/>
                        <a:latin typeface="Calibri"/>
                      </a:endParaRPr>
                    </a:p>
                  </a:txBody>
                  <a:tcPr marL="9525" marR="9525" marT="9525" marB="0"/>
                </a:tc>
                <a:tc>
                  <a:txBody>
                    <a:bodyPr/>
                    <a:lstStyle/>
                    <a:p>
                      <a:pPr algn="l" fontAlgn="b"/>
                      <a:r>
                        <a:rPr lang="en-US" sz="1600" b="0" i="0" u="none" strike="noStrike">
                          <a:solidFill>
                            <a:srgbClr val="000000"/>
                          </a:solidFill>
                          <a:effectLst/>
                          <a:latin typeface="Calibri" panose="020F0502020204030204" pitchFamily="34" charset="0"/>
                        </a:rPr>
                        <a:t>Nyarko Ernest</a:t>
                      </a:r>
                    </a:p>
                  </a:txBody>
                  <a:tcPr marL="9525" marR="9525" marT="9525" marB="0" anchor="b"/>
                </a:tc>
                <a:tc>
                  <a:txBody>
                    <a:bodyPr/>
                    <a:lstStyle/>
                    <a:p>
                      <a:pPr algn="l" fontAlgn="b"/>
                      <a:r>
                        <a:rPr lang="en-US" sz="1600" b="0" i="0" u="none" strike="noStrike">
                          <a:solidFill>
                            <a:srgbClr val="000000"/>
                          </a:solidFill>
                          <a:effectLst/>
                          <a:latin typeface="Calibri" panose="020F0502020204030204" pitchFamily="34" charset="0"/>
                        </a:rPr>
                        <a:t>welder/fabricator</a:t>
                      </a:r>
                    </a:p>
                  </a:txBody>
                  <a:tcPr marL="9525" marR="9525" marT="9525" marB="0" anchor="b"/>
                </a:tc>
                <a:tc>
                  <a:txBody>
                    <a:bodyPr/>
                    <a:lstStyle/>
                    <a:p>
                      <a:pPr algn="ctr" fontAlgn="b"/>
                      <a:r>
                        <a:rPr lang="en-US" sz="1600" b="0" i="0" u="none" strike="noStrike">
                          <a:solidFill>
                            <a:srgbClr val="000000"/>
                          </a:solidFill>
                          <a:effectLst/>
                          <a:latin typeface="Calibri" panose="020F0502020204030204" pitchFamily="34" charset="0"/>
                        </a:rPr>
                        <a:t>338.7</a:t>
                      </a:r>
                    </a:p>
                  </a:txBody>
                  <a:tcPr marL="9525" marR="9525" marT="9525" marB="0" anchor="b"/>
                </a:tc>
                <a:tc>
                  <a:txBody>
                    <a:bodyPr/>
                    <a:lstStyle/>
                    <a:p>
                      <a:pPr algn="ctr" fontAlgn="b"/>
                      <a:r>
                        <a:rPr lang="en-US" sz="1600" b="0" i="0" u="none" strike="noStrike" dirty="0">
                          <a:solidFill>
                            <a:srgbClr val="000000"/>
                          </a:solidFill>
                          <a:effectLst/>
                          <a:latin typeface="Calibri" panose="020F0502020204030204" pitchFamily="34" charset="0"/>
                        </a:rPr>
                        <a:t>                            4,064.40 </a:t>
                      </a:r>
                    </a:p>
                  </a:txBody>
                  <a:tcPr marL="9525" marR="9525" marT="9525" marB="0" anchor="b"/>
                </a:tc>
              </a:tr>
              <a:tr h="367858">
                <a:tc>
                  <a:txBody>
                    <a:bodyPr/>
                    <a:lstStyle/>
                    <a:p>
                      <a:pPr algn="r" fontAlgn="b"/>
                      <a:r>
                        <a:rPr lang="en-US" sz="1600" u="none" strike="noStrike">
                          <a:effectLst/>
                        </a:rPr>
                        <a:t>16</a:t>
                      </a:r>
                      <a:endParaRPr lang="en-US" sz="1600" b="0" i="0" u="none" strike="noStrike">
                        <a:solidFill>
                          <a:srgbClr val="000000"/>
                        </a:solidFill>
                        <a:effectLst/>
                        <a:latin typeface="Calibri"/>
                      </a:endParaRPr>
                    </a:p>
                  </a:txBody>
                  <a:tcPr marL="9525" marR="9525" marT="9525" marB="0"/>
                </a:tc>
                <a:tc>
                  <a:txBody>
                    <a:bodyPr/>
                    <a:lstStyle/>
                    <a:p>
                      <a:pPr algn="l" fontAlgn="b"/>
                      <a:r>
                        <a:rPr lang="en-US" sz="1600" b="0" i="0" u="none" strike="noStrike">
                          <a:solidFill>
                            <a:srgbClr val="000000"/>
                          </a:solidFill>
                          <a:effectLst/>
                          <a:latin typeface="Calibri" panose="020F0502020204030204" pitchFamily="34" charset="0"/>
                        </a:rPr>
                        <a:t>Adwoa Attaa</a:t>
                      </a:r>
                    </a:p>
                  </a:txBody>
                  <a:tcPr marL="9525" marR="9525" marT="9525" marB="0" anchor="b"/>
                </a:tc>
                <a:tc>
                  <a:txBody>
                    <a:bodyPr/>
                    <a:lstStyle/>
                    <a:p>
                      <a:pPr algn="l" fontAlgn="b"/>
                      <a:r>
                        <a:rPr lang="en-US" sz="1600" b="0" i="0" u="none" strike="noStrike">
                          <a:solidFill>
                            <a:srgbClr val="000000"/>
                          </a:solidFill>
                          <a:effectLst/>
                          <a:latin typeface="Calibri" panose="020F0502020204030204" pitchFamily="34" charset="0"/>
                        </a:rPr>
                        <a:t>cleaner</a:t>
                      </a:r>
                    </a:p>
                  </a:txBody>
                  <a:tcPr marL="9525" marR="9525" marT="9525" marB="0" anchor="b"/>
                </a:tc>
                <a:tc>
                  <a:txBody>
                    <a:bodyPr/>
                    <a:lstStyle/>
                    <a:p>
                      <a:pPr algn="ctr" fontAlgn="b"/>
                      <a:r>
                        <a:rPr lang="en-US" sz="1600" b="0" i="0" u="none" strike="noStrike">
                          <a:solidFill>
                            <a:srgbClr val="000000"/>
                          </a:solidFill>
                          <a:effectLst/>
                          <a:latin typeface="Calibri" panose="020F0502020204030204" pitchFamily="34" charset="0"/>
                        </a:rPr>
                        <a:t>298.7</a:t>
                      </a:r>
                    </a:p>
                  </a:txBody>
                  <a:tcPr marL="9525" marR="9525" marT="9525" marB="0" anchor="b"/>
                </a:tc>
                <a:tc>
                  <a:txBody>
                    <a:bodyPr/>
                    <a:lstStyle/>
                    <a:p>
                      <a:pPr algn="ctr" fontAlgn="b"/>
                      <a:r>
                        <a:rPr lang="en-US" sz="1600" b="0" i="0" u="none" strike="noStrike" dirty="0">
                          <a:solidFill>
                            <a:srgbClr val="000000"/>
                          </a:solidFill>
                          <a:effectLst/>
                          <a:latin typeface="Calibri" panose="020F0502020204030204" pitchFamily="34" charset="0"/>
                        </a:rPr>
                        <a:t>                            3,584.40 </a:t>
                      </a:r>
                    </a:p>
                  </a:txBody>
                  <a:tcPr marL="9525" marR="9525" marT="9525" marB="0" anchor="b"/>
                </a:tc>
              </a:tr>
            </a:tbl>
          </a:graphicData>
        </a:graphic>
      </p:graphicFrame>
      <p:sp>
        <p:nvSpPr>
          <p:cNvPr id="3" name="Slide Number Placeholder 2"/>
          <p:cNvSpPr>
            <a:spLocks noGrp="1"/>
          </p:cNvSpPr>
          <p:nvPr>
            <p:ph type="sldNum" sz="quarter" idx="12"/>
          </p:nvPr>
        </p:nvSpPr>
        <p:spPr/>
        <p:txBody>
          <a:bodyPr/>
          <a:lstStyle/>
          <a:p>
            <a:fld id="{571CD3C2-A472-4BA3-88D7-833F7D0C5725}" type="slidenum">
              <a:rPr lang="en-US" smtClean="0"/>
              <a:t>67</a:t>
            </a:fld>
            <a:endParaRPr lang="en-US"/>
          </a:p>
        </p:txBody>
      </p:sp>
    </p:spTree>
    <p:extLst>
      <p:ext uri="{BB962C8B-B14F-4D97-AF65-F5344CB8AC3E}">
        <p14:creationId xmlns:p14="http://schemas.microsoft.com/office/powerpoint/2010/main" val="118627536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17124"/>
            <a:ext cx="6629400" cy="609600"/>
          </a:xfrm>
        </p:spPr>
        <p:txBody>
          <a:bodyPr>
            <a:normAutofit/>
          </a:bodyPr>
          <a:lstStyle/>
          <a:p>
            <a:r>
              <a:rPr lang="en-US" sz="3000" b="1" dirty="0" smtClean="0">
                <a:solidFill>
                  <a:srgbClr val="C00000"/>
                </a:solidFill>
                <a:effectLst>
                  <a:outerShdw blurRad="38100" dist="38100" dir="2700000" algn="tl">
                    <a:srgbClr val="000000">
                      <a:alpha val="43137"/>
                    </a:srgbClr>
                  </a:outerShdw>
                </a:effectLst>
              </a:rPr>
              <a:t>IGF-COMPENSATION</a:t>
            </a:r>
            <a:endParaRPr lang="en-US" sz="3000" b="1" dirty="0">
              <a:solidFill>
                <a:srgbClr val="C00000"/>
              </a:solidFill>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63747683"/>
              </p:ext>
            </p:extLst>
          </p:nvPr>
        </p:nvGraphicFramePr>
        <p:xfrm>
          <a:off x="28254" y="626724"/>
          <a:ext cx="9115745" cy="5641705"/>
        </p:xfrm>
        <a:graphic>
          <a:graphicData uri="http://schemas.openxmlformats.org/drawingml/2006/table">
            <a:tbl>
              <a:tblPr firstRow="1" bandRow="1">
                <a:tableStyleId>{5940675A-B579-460E-94D1-54222C63F5DA}</a:tableStyleId>
              </a:tblPr>
              <a:tblGrid>
                <a:gridCol w="422025"/>
                <a:gridCol w="2249831"/>
                <a:gridCol w="2593274"/>
                <a:gridCol w="1728848"/>
                <a:gridCol w="2121767"/>
              </a:tblGrid>
              <a:tr h="592476">
                <a:tc>
                  <a:txBody>
                    <a:bodyPr/>
                    <a:lstStyle/>
                    <a:p>
                      <a:pPr algn="ctr" fontAlgn="b"/>
                      <a:r>
                        <a:rPr lang="en-US" sz="1600" b="1" u="none" strike="noStrike" dirty="0">
                          <a:effectLst>
                            <a:outerShdw blurRad="38100" dist="38100" dir="2700000" algn="tl">
                              <a:srgbClr val="000000">
                                <a:alpha val="43137"/>
                              </a:srgbClr>
                            </a:outerShdw>
                          </a:effectLst>
                        </a:rPr>
                        <a:t>S/N</a:t>
                      </a:r>
                      <a:endParaRPr lang="en-US" sz="1600" b="1" i="0" u="none" strike="noStrike" dirty="0">
                        <a:solidFill>
                          <a:srgbClr val="000000"/>
                        </a:solidFill>
                        <a:effectLst>
                          <a:outerShdw blurRad="38100" dist="38100" dir="2700000" algn="tl">
                            <a:srgbClr val="000000">
                              <a:alpha val="43137"/>
                            </a:srgbClr>
                          </a:outerShdw>
                        </a:effectLst>
                        <a:latin typeface="Times New Roman"/>
                      </a:endParaRPr>
                    </a:p>
                  </a:txBody>
                  <a:tcPr marL="9525" marR="9525" marT="9525" marB="0"/>
                </a:tc>
                <a:tc>
                  <a:txBody>
                    <a:bodyPr/>
                    <a:lstStyle/>
                    <a:p>
                      <a:pPr algn="ctr" fontAlgn="b"/>
                      <a:r>
                        <a:rPr lang="en-US" sz="1600" b="1" u="none" strike="noStrike" dirty="0" smtClean="0">
                          <a:effectLst>
                            <a:outerShdw blurRad="38100" dist="38100" dir="2700000" algn="tl">
                              <a:srgbClr val="000000">
                                <a:alpha val="43137"/>
                              </a:srgbClr>
                            </a:outerShdw>
                          </a:effectLst>
                        </a:rPr>
                        <a:t>NAME</a:t>
                      </a:r>
                      <a:endParaRPr lang="en-US" sz="1600" b="1" i="0" u="none" strike="noStrike" dirty="0">
                        <a:solidFill>
                          <a:srgbClr val="000000"/>
                        </a:solidFill>
                        <a:effectLst>
                          <a:outerShdw blurRad="38100" dist="38100" dir="2700000" algn="tl">
                            <a:srgbClr val="000000">
                              <a:alpha val="43137"/>
                            </a:srgbClr>
                          </a:outerShdw>
                        </a:effectLst>
                        <a:latin typeface="Times New Roman"/>
                      </a:endParaRPr>
                    </a:p>
                  </a:txBody>
                  <a:tcPr marL="9525" marR="9525" marT="9525" marB="0"/>
                </a:tc>
                <a:tc>
                  <a:txBody>
                    <a:bodyPr/>
                    <a:lstStyle/>
                    <a:p>
                      <a:pPr algn="ctr" fontAlgn="b"/>
                      <a:r>
                        <a:rPr lang="en-US" sz="1600" b="1" u="none" strike="noStrike" dirty="0" smtClean="0">
                          <a:effectLst>
                            <a:outerShdw blurRad="38100" dist="38100" dir="2700000" algn="tl">
                              <a:srgbClr val="000000">
                                <a:alpha val="43137"/>
                              </a:srgbClr>
                            </a:outerShdw>
                          </a:effectLst>
                        </a:rPr>
                        <a:t>GRADE</a:t>
                      </a:r>
                      <a:endParaRPr lang="en-US" sz="1600" b="1" i="0" u="none" strike="noStrike" dirty="0">
                        <a:solidFill>
                          <a:srgbClr val="000000"/>
                        </a:solidFill>
                        <a:effectLst>
                          <a:outerShdw blurRad="38100" dist="38100" dir="2700000" algn="tl">
                            <a:srgbClr val="000000">
                              <a:alpha val="43137"/>
                            </a:srgbClr>
                          </a:outerShdw>
                        </a:effectLst>
                        <a:latin typeface="Times New Roman"/>
                      </a:endParaRPr>
                    </a:p>
                  </a:txBody>
                  <a:tcPr marL="9525" marR="9525" marT="9525" marB="0"/>
                </a:tc>
                <a:tc>
                  <a:txBody>
                    <a:bodyPr/>
                    <a:lstStyle/>
                    <a:p>
                      <a:pPr algn="ctr" fontAlgn="b"/>
                      <a:r>
                        <a:rPr lang="en-US" sz="1600" b="1" u="none" strike="noStrike" dirty="0" smtClean="0">
                          <a:effectLst>
                            <a:outerShdw blurRad="38100" dist="38100" dir="2700000" algn="tl">
                              <a:srgbClr val="000000">
                                <a:alpha val="43137"/>
                              </a:srgbClr>
                            </a:outerShdw>
                          </a:effectLst>
                        </a:rPr>
                        <a:t>MONTHLY SALARY</a:t>
                      </a:r>
                      <a:endParaRPr lang="en-US" sz="1600" b="1" i="0" u="none" strike="noStrike" dirty="0">
                        <a:solidFill>
                          <a:srgbClr val="000000"/>
                        </a:solidFill>
                        <a:effectLst>
                          <a:outerShdw blurRad="38100" dist="38100" dir="2700000" algn="tl">
                            <a:srgbClr val="000000">
                              <a:alpha val="43137"/>
                            </a:srgbClr>
                          </a:outerShdw>
                        </a:effectLst>
                        <a:latin typeface="Times New Roman"/>
                      </a:endParaRPr>
                    </a:p>
                  </a:txBody>
                  <a:tcPr marL="9525" marR="9525" marT="9525" marB="0"/>
                </a:tc>
                <a:tc>
                  <a:txBody>
                    <a:bodyPr/>
                    <a:lstStyle/>
                    <a:p>
                      <a:pPr algn="ctr" fontAlgn="b"/>
                      <a:r>
                        <a:rPr lang="en-US" sz="1600" b="1" u="none" strike="noStrike" dirty="0" smtClean="0">
                          <a:effectLst>
                            <a:outerShdw blurRad="38100" dist="38100" dir="2700000" algn="tl">
                              <a:srgbClr val="000000">
                                <a:alpha val="43137"/>
                              </a:srgbClr>
                            </a:outerShdw>
                          </a:effectLst>
                        </a:rPr>
                        <a:t>ANNUAL SALARY</a:t>
                      </a:r>
                      <a:endParaRPr lang="en-US" sz="1600" b="1" i="0" u="none" strike="noStrike" dirty="0">
                        <a:solidFill>
                          <a:srgbClr val="000000"/>
                        </a:solidFill>
                        <a:effectLst>
                          <a:outerShdw blurRad="38100" dist="38100" dir="2700000" algn="tl">
                            <a:srgbClr val="000000">
                              <a:alpha val="43137"/>
                            </a:srgbClr>
                          </a:outerShdw>
                        </a:effectLst>
                        <a:latin typeface="Times New Roman"/>
                      </a:endParaRPr>
                    </a:p>
                  </a:txBody>
                  <a:tcPr marL="9525" marR="9525" marT="9525" marB="0"/>
                </a:tc>
              </a:tr>
              <a:tr h="375980">
                <a:tc>
                  <a:txBody>
                    <a:bodyPr/>
                    <a:lstStyle/>
                    <a:p>
                      <a:pPr algn="r" fontAlgn="b"/>
                      <a:r>
                        <a:rPr lang="en-US" sz="1600" u="none" strike="noStrike" dirty="0">
                          <a:effectLst/>
                        </a:rPr>
                        <a:t>17</a:t>
                      </a:r>
                      <a:endParaRPr lang="en-US" sz="1600" b="0" i="0" u="none" strike="noStrike" dirty="0">
                        <a:solidFill>
                          <a:srgbClr val="000000"/>
                        </a:solidFill>
                        <a:effectLst/>
                        <a:latin typeface="Calibri"/>
                      </a:endParaRPr>
                    </a:p>
                  </a:txBody>
                  <a:tcPr marL="9525" marR="9525" marT="9525" marB="0"/>
                </a:tc>
                <a:tc>
                  <a:txBody>
                    <a:bodyPr/>
                    <a:lstStyle/>
                    <a:p>
                      <a:pPr algn="l" fontAlgn="b"/>
                      <a:r>
                        <a:rPr lang="en-US" sz="1800" b="0" i="0" u="none" strike="noStrike" dirty="0">
                          <a:solidFill>
                            <a:srgbClr val="000000"/>
                          </a:solidFill>
                          <a:effectLst/>
                          <a:latin typeface="Calibri" panose="020F0502020204030204" pitchFamily="34" charset="0"/>
                        </a:rPr>
                        <a:t>Vivian </a:t>
                      </a:r>
                      <a:r>
                        <a:rPr lang="en-US" sz="1800" b="0" i="0" u="none" strike="noStrike" dirty="0" err="1">
                          <a:solidFill>
                            <a:srgbClr val="000000"/>
                          </a:solidFill>
                          <a:effectLst/>
                          <a:latin typeface="Calibri" panose="020F0502020204030204" pitchFamily="34" charset="0"/>
                        </a:rPr>
                        <a:t>Owusu</a:t>
                      </a:r>
                      <a:r>
                        <a:rPr lang="en-US" sz="1800" b="0" i="0" u="none" strike="noStrike" dirty="0">
                          <a:solidFill>
                            <a:srgbClr val="000000"/>
                          </a:solidFill>
                          <a:effectLst/>
                          <a:latin typeface="Calibri" panose="020F0502020204030204" pitchFamily="34" charset="0"/>
                        </a:rPr>
                        <a:t> </a:t>
                      </a:r>
                      <a:r>
                        <a:rPr lang="en-US" sz="1800" b="0" i="0" u="none" strike="noStrike" dirty="0" err="1">
                          <a:solidFill>
                            <a:srgbClr val="000000"/>
                          </a:solidFill>
                          <a:effectLst/>
                          <a:latin typeface="Calibri" panose="020F0502020204030204" pitchFamily="34" charset="0"/>
                        </a:rPr>
                        <a:t>Bananhene</a:t>
                      </a:r>
                      <a:r>
                        <a:rPr lang="en-US" sz="1800" b="0" i="0" u="none" strike="noStrike" dirty="0">
                          <a:solidFill>
                            <a:srgbClr val="000000"/>
                          </a:solidFill>
                          <a:effectLst/>
                          <a:latin typeface="Calibri" panose="020F0502020204030204" pitchFamily="34" charset="0"/>
                        </a:rPr>
                        <a:t> </a:t>
                      </a:r>
                    </a:p>
                  </a:txBody>
                  <a:tcPr marL="9525" marR="9525" marT="9525" marB="0" anchor="b"/>
                </a:tc>
                <a:tc>
                  <a:txBody>
                    <a:bodyPr/>
                    <a:lstStyle/>
                    <a:p>
                      <a:pPr algn="l" fontAlgn="b"/>
                      <a:r>
                        <a:rPr lang="en-US" sz="1800" b="0" i="0" u="none" strike="noStrike" dirty="0">
                          <a:solidFill>
                            <a:srgbClr val="000000"/>
                          </a:solidFill>
                          <a:effectLst/>
                          <a:latin typeface="Calibri" panose="020F0502020204030204" pitchFamily="34" charset="0"/>
                        </a:rPr>
                        <a:t>cleaner</a:t>
                      </a:r>
                    </a:p>
                  </a:txBody>
                  <a:tcPr marL="9525" marR="9525" marT="9525" marB="0" anchor="b"/>
                </a:tc>
                <a:tc>
                  <a:txBody>
                    <a:bodyPr/>
                    <a:lstStyle/>
                    <a:p>
                      <a:pPr algn="ctr" fontAlgn="b"/>
                      <a:r>
                        <a:rPr lang="en-US" sz="1800" b="0" i="0" u="none" strike="noStrike" dirty="0">
                          <a:solidFill>
                            <a:srgbClr val="000000"/>
                          </a:solidFill>
                          <a:effectLst/>
                          <a:latin typeface="Calibri" panose="020F0502020204030204" pitchFamily="34" charset="0"/>
                        </a:rPr>
                        <a:t>298.7</a:t>
                      </a:r>
                    </a:p>
                  </a:txBody>
                  <a:tcPr marL="9525" marR="9525" marT="9525" marB="0" anchor="b"/>
                </a:tc>
                <a:tc>
                  <a:txBody>
                    <a:bodyPr/>
                    <a:lstStyle/>
                    <a:p>
                      <a:pPr algn="ctr" fontAlgn="b"/>
                      <a:r>
                        <a:rPr lang="en-US" sz="1800" b="0" i="0" u="none" strike="noStrike">
                          <a:solidFill>
                            <a:srgbClr val="000000"/>
                          </a:solidFill>
                          <a:effectLst/>
                          <a:latin typeface="Calibri" panose="020F0502020204030204" pitchFamily="34" charset="0"/>
                        </a:rPr>
                        <a:t>                            3,584.40 </a:t>
                      </a:r>
                    </a:p>
                  </a:txBody>
                  <a:tcPr marL="9525" marR="9525" marT="9525" marB="0" anchor="b"/>
                </a:tc>
              </a:tr>
              <a:tr h="341431">
                <a:tc>
                  <a:txBody>
                    <a:bodyPr/>
                    <a:lstStyle/>
                    <a:p>
                      <a:pPr algn="r" fontAlgn="b"/>
                      <a:r>
                        <a:rPr lang="en-US" sz="1600" u="none" strike="noStrike">
                          <a:effectLst/>
                        </a:rPr>
                        <a:t>18</a:t>
                      </a:r>
                      <a:endParaRPr lang="en-US" sz="1600" b="0" i="0" u="none" strike="noStrike">
                        <a:solidFill>
                          <a:srgbClr val="000000"/>
                        </a:solidFill>
                        <a:effectLst/>
                        <a:latin typeface="Calibri"/>
                      </a:endParaRPr>
                    </a:p>
                  </a:txBody>
                  <a:tcPr marL="9525" marR="9525" marT="9525" marB="0"/>
                </a:tc>
                <a:tc>
                  <a:txBody>
                    <a:bodyPr/>
                    <a:lstStyle/>
                    <a:p>
                      <a:pPr algn="l" fontAlgn="b"/>
                      <a:r>
                        <a:rPr lang="en-US" sz="1800" b="0" i="0" u="none" strike="noStrike" dirty="0" err="1">
                          <a:solidFill>
                            <a:srgbClr val="000000"/>
                          </a:solidFill>
                          <a:effectLst/>
                          <a:latin typeface="Calibri" panose="020F0502020204030204" pitchFamily="34" charset="0"/>
                        </a:rPr>
                        <a:t>Osei</a:t>
                      </a:r>
                      <a:r>
                        <a:rPr lang="en-US" sz="1800" b="0" i="0" u="none" strike="noStrike" dirty="0">
                          <a:solidFill>
                            <a:srgbClr val="000000"/>
                          </a:solidFill>
                          <a:effectLst/>
                          <a:latin typeface="Calibri" panose="020F0502020204030204" pitchFamily="34" charset="0"/>
                        </a:rPr>
                        <a:t> Francisca</a:t>
                      </a:r>
                    </a:p>
                  </a:txBody>
                  <a:tcPr marL="9525" marR="9525" marT="9525" marB="0" anchor="b"/>
                </a:tc>
                <a:tc>
                  <a:txBody>
                    <a:bodyPr/>
                    <a:lstStyle/>
                    <a:p>
                      <a:pPr algn="l" fontAlgn="b"/>
                      <a:r>
                        <a:rPr lang="en-US" sz="1800" b="0" i="0" u="none" strike="noStrike" dirty="0">
                          <a:solidFill>
                            <a:srgbClr val="000000"/>
                          </a:solidFill>
                          <a:effectLst/>
                          <a:latin typeface="Calibri" panose="020F0502020204030204" pitchFamily="34" charset="0"/>
                        </a:rPr>
                        <a:t>cleaner</a:t>
                      </a:r>
                    </a:p>
                  </a:txBody>
                  <a:tcPr marL="9525" marR="9525" marT="9525" marB="0" anchor="b"/>
                </a:tc>
                <a:tc>
                  <a:txBody>
                    <a:bodyPr/>
                    <a:lstStyle/>
                    <a:p>
                      <a:pPr algn="ctr" fontAlgn="b"/>
                      <a:r>
                        <a:rPr lang="en-US" sz="1800" b="0" i="0" u="none" strike="noStrike" dirty="0">
                          <a:solidFill>
                            <a:srgbClr val="000000"/>
                          </a:solidFill>
                          <a:effectLst/>
                          <a:latin typeface="Calibri" panose="020F0502020204030204" pitchFamily="34" charset="0"/>
                        </a:rPr>
                        <a:t>298.7</a:t>
                      </a:r>
                    </a:p>
                  </a:txBody>
                  <a:tcPr marL="9525" marR="9525" marT="9525" marB="0" anchor="b"/>
                </a:tc>
                <a:tc>
                  <a:txBody>
                    <a:bodyPr/>
                    <a:lstStyle/>
                    <a:p>
                      <a:pPr algn="ctr" fontAlgn="b"/>
                      <a:r>
                        <a:rPr lang="en-US" sz="1800" b="0" i="0" u="none" strike="noStrike">
                          <a:solidFill>
                            <a:srgbClr val="000000"/>
                          </a:solidFill>
                          <a:effectLst/>
                          <a:latin typeface="Calibri" panose="020F0502020204030204" pitchFamily="34" charset="0"/>
                        </a:rPr>
                        <a:t>                            3,584.40 </a:t>
                      </a:r>
                    </a:p>
                  </a:txBody>
                  <a:tcPr marL="9525" marR="9525" marT="9525" marB="0" anchor="b"/>
                </a:tc>
              </a:tr>
              <a:tr h="354816">
                <a:tc>
                  <a:txBody>
                    <a:bodyPr/>
                    <a:lstStyle/>
                    <a:p>
                      <a:pPr algn="r" fontAlgn="b"/>
                      <a:r>
                        <a:rPr lang="en-US" sz="1600" u="none" strike="noStrike">
                          <a:effectLst/>
                        </a:rPr>
                        <a:t>19</a:t>
                      </a:r>
                      <a:endParaRPr lang="en-US" sz="1600" b="0" i="0" u="none" strike="noStrike">
                        <a:solidFill>
                          <a:srgbClr val="000000"/>
                        </a:solidFill>
                        <a:effectLst/>
                        <a:latin typeface="Calibri"/>
                      </a:endParaRPr>
                    </a:p>
                  </a:txBody>
                  <a:tcPr marL="9525" marR="9525" marT="9525" marB="0"/>
                </a:tc>
                <a:tc>
                  <a:txBody>
                    <a:bodyPr/>
                    <a:lstStyle/>
                    <a:p>
                      <a:pPr algn="l" fontAlgn="b"/>
                      <a:r>
                        <a:rPr lang="en-US" sz="1800" b="0" i="0" u="none" strike="noStrike" dirty="0">
                          <a:solidFill>
                            <a:srgbClr val="000000"/>
                          </a:solidFill>
                          <a:effectLst/>
                          <a:latin typeface="Calibri" panose="020F0502020204030204" pitchFamily="34" charset="0"/>
                        </a:rPr>
                        <a:t>Nana </a:t>
                      </a:r>
                      <a:r>
                        <a:rPr lang="en-US" sz="1800" b="0" i="0" u="none" strike="noStrike" dirty="0" err="1">
                          <a:solidFill>
                            <a:srgbClr val="000000"/>
                          </a:solidFill>
                          <a:effectLst/>
                          <a:latin typeface="Calibri" panose="020F0502020204030204" pitchFamily="34" charset="0"/>
                        </a:rPr>
                        <a:t>Yaa</a:t>
                      </a:r>
                      <a:r>
                        <a:rPr lang="en-US" sz="1800" b="0" i="0" u="none" strike="noStrike" dirty="0">
                          <a:solidFill>
                            <a:srgbClr val="000000"/>
                          </a:solidFill>
                          <a:effectLst/>
                          <a:latin typeface="Calibri" panose="020F0502020204030204" pitchFamily="34" charset="0"/>
                        </a:rPr>
                        <a:t> </a:t>
                      </a:r>
                      <a:r>
                        <a:rPr lang="en-US" sz="1800" b="0" i="0" u="none" strike="noStrike" dirty="0" err="1">
                          <a:solidFill>
                            <a:srgbClr val="000000"/>
                          </a:solidFill>
                          <a:effectLst/>
                          <a:latin typeface="Calibri" panose="020F0502020204030204" pitchFamily="34" charset="0"/>
                        </a:rPr>
                        <a:t>Antwiwaa</a:t>
                      </a:r>
                      <a:endParaRPr lang="en-US" sz="18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800" b="0" i="0" u="none" strike="noStrike" dirty="0">
                          <a:solidFill>
                            <a:srgbClr val="000000"/>
                          </a:solidFill>
                          <a:effectLst/>
                          <a:latin typeface="Calibri" panose="020F0502020204030204" pitchFamily="34" charset="0"/>
                        </a:rPr>
                        <a:t>Business </a:t>
                      </a:r>
                      <a:r>
                        <a:rPr lang="en-US" sz="1800" b="0" i="0" u="none" strike="noStrike" dirty="0" err="1">
                          <a:solidFill>
                            <a:srgbClr val="000000"/>
                          </a:solidFill>
                          <a:effectLst/>
                          <a:latin typeface="Calibri" panose="020F0502020204030204" pitchFamily="34" charset="0"/>
                        </a:rPr>
                        <a:t>Devt</a:t>
                      </a:r>
                      <a:r>
                        <a:rPr lang="en-US" sz="1800" b="0" i="0" u="none" strike="noStrike" dirty="0">
                          <a:solidFill>
                            <a:srgbClr val="000000"/>
                          </a:solidFill>
                          <a:effectLst/>
                          <a:latin typeface="Calibri" panose="020F0502020204030204" pitchFamily="34" charset="0"/>
                        </a:rPr>
                        <a:t>. Officer</a:t>
                      </a:r>
                    </a:p>
                  </a:txBody>
                  <a:tcPr marL="9525" marR="9525" marT="9525" marB="0" anchor="b"/>
                </a:tc>
                <a:tc>
                  <a:txBody>
                    <a:bodyPr/>
                    <a:lstStyle/>
                    <a:p>
                      <a:pPr algn="ctr" fontAlgn="b"/>
                      <a:r>
                        <a:rPr lang="en-US" sz="1800" b="0" i="0" u="none" strike="noStrike" dirty="0">
                          <a:solidFill>
                            <a:srgbClr val="000000"/>
                          </a:solidFill>
                          <a:effectLst/>
                          <a:latin typeface="Calibri" panose="020F0502020204030204" pitchFamily="34" charset="0"/>
                        </a:rPr>
                        <a:t>780.8</a:t>
                      </a:r>
                    </a:p>
                  </a:txBody>
                  <a:tcPr marL="9525" marR="9525" marT="9525" marB="0" anchor="b"/>
                </a:tc>
                <a:tc>
                  <a:txBody>
                    <a:bodyPr/>
                    <a:lstStyle/>
                    <a:p>
                      <a:pPr algn="ctr" fontAlgn="b"/>
                      <a:r>
                        <a:rPr lang="en-US" sz="1800" b="0" i="0" u="none" strike="noStrike">
                          <a:solidFill>
                            <a:srgbClr val="000000"/>
                          </a:solidFill>
                          <a:effectLst/>
                          <a:latin typeface="Calibri" panose="020F0502020204030204" pitchFamily="34" charset="0"/>
                        </a:rPr>
                        <a:t>                            9,369.60 </a:t>
                      </a:r>
                    </a:p>
                  </a:txBody>
                  <a:tcPr marL="9525" marR="9525" marT="9525" marB="0" anchor="b"/>
                </a:tc>
              </a:tr>
              <a:tr h="368203">
                <a:tc>
                  <a:txBody>
                    <a:bodyPr/>
                    <a:lstStyle/>
                    <a:p>
                      <a:pPr algn="r" fontAlgn="b"/>
                      <a:r>
                        <a:rPr lang="en-US" sz="1600" u="none" strike="noStrike">
                          <a:effectLst/>
                        </a:rPr>
                        <a:t>20</a:t>
                      </a:r>
                      <a:endParaRPr lang="en-US" sz="1600" b="0" i="0" u="none" strike="noStrike">
                        <a:solidFill>
                          <a:srgbClr val="000000"/>
                        </a:solidFill>
                        <a:effectLst/>
                        <a:latin typeface="Calibri"/>
                      </a:endParaRPr>
                    </a:p>
                  </a:txBody>
                  <a:tcPr marL="9525" marR="9525" marT="9525" marB="0"/>
                </a:tc>
                <a:tc>
                  <a:txBody>
                    <a:bodyPr/>
                    <a:lstStyle/>
                    <a:p>
                      <a:pPr algn="l" fontAlgn="b"/>
                      <a:r>
                        <a:rPr lang="en-US" sz="1800" b="0" i="0" u="none" strike="noStrike" dirty="0">
                          <a:solidFill>
                            <a:srgbClr val="000000"/>
                          </a:solidFill>
                          <a:effectLst/>
                          <a:latin typeface="Calibri" panose="020F0502020204030204" pitchFamily="34" charset="0"/>
                        </a:rPr>
                        <a:t>Moro </a:t>
                      </a:r>
                      <a:r>
                        <a:rPr lang="en-US" sz="1800" b="0" i="0" u="none" strike="noStrike" dirty="0" err="1">
                          <a:solidFill>
                            <a:srgbClr val="000000"/>
                          </a:solidFill>
                          <a:effectLst/>
                          <a:latin typeface="Calibri" panose="020F0502020204030204" pitchFamily="34" charset="0"/>
                        </a:rPr>
                        <a:t>Abdulai</a:t>
                      </a:r>
                      <a:endParaRPr lang="en-US" sz="18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800" b="0" i="0" u="none" strike="noStrike" dirty="0">
                          <a:solidFill>
                            <a:srgbClr val="000000"/>
                          </a:solidFill>
                          <a:effectLst/>
                          <a:latin typeface="Calibri" panose="020F0502020204030204" pitchFamily="34" charset="0"/>
                        </a:rPr>
                        <a:t>Night watchman</a:t>
                      </a:r>
                    </a:p>
                  </a:txBody>
                  <a:tcPr marL="9525" marR="9525" marT="9525" marB="0" anchor="b"/>
                </a:tc>
                <a:tc>
                  <a:txBody>
                    <a:bodyPr/>
                    <a:lstStyle/>
                    <a:p>
                      <a:pPr algn="ctr" fontAlgn="b"/>
                      <a:r>
                        <a:rPr lang="en-US" sz="1800" b="0" i="0" u="none" strike="noStrike" dirty="0">
                          <a:solidFill>
                            <a:srgbClr val="000000"/>
                          </a:solidFill>
                          <a:effectLst/>
                          <a:latin typeface="Calibri" panose="020F0502020204030204" pitchFamily="34" charset="0"/>
                        </a:rPr>
                        <a:t>298.7</a:t>
                      </a:r>
                    </a:p>
                  </a:txBody>
                  <a:tcPr marL="9525" marR="9525" marT="9525" marB="0" anchor="b"/>
                </a:tc>
                <a:tc>
                  <a:txBody>
                    <a:bodyPr/>
                    <a:lstStyle/>
                    <a:p>
                      <a:pPr algn="ctr" fontAlgn="b"/>
                      <a:r>
                        <a:rPr lang="en-US" sz="1800" b="0" i="0" u="none" strike="noStrike">
                          <a:solidFill>
                            <a:srgbClr val="000000"/>
                          </a:solidFill>
                          <a:effectLst/>
                          <a:latin typeface="Calibri" panose="020F0502020204030204" pitchFamily="34" charset="0"/>
                        </a:rPr>
                        <a:t>                            3,584.40 </a:t>
                      </a:r>
                    </a:p>
                  </a:txBody>
                  <a:tcPr marL="9525" marR="9525" marT="9525" marB="0" anchor="b"/>
                </a:tc>
              </a:tr>
              <a:tr h="365210">
                <a:tc>
                  <a:txBody>
                    <a:bodyPr/>
                    <a:lstStyle/>
                    <a:p>
                      <a:pPr algn="r" fontAlgn="b"/>
                      <a:r>
                        <a:rPr lang="en-US" sz="1600" u="none" strike="noStrike">
                          <a:effectLst/>
                        </a:rPr>
                        <a:t>21</a:t>
                      </a:r>
                      <a:endParaRPr lang="en-US" sz="1600" b="0" i="0" u="none" strike="noStrike">
                        <a:solidFill>
                          <a:srgbClr val="000000"/>
                        </a:solidFill>
                        <a:effectLst/>
                        <a:latin typeface="Calibri"/>
                      </a:endParaRPr>
                    </a:p>
                  </a:txBody>
                  <a:tcPr marL="9525" marR="9525" marT="9525" marB="0"/>
                </a:tc>
                <a:tc>
                  <a:txBody>
                    <a:bodyPr/>
                    <a:lstStyle/>
                    <a:p>
                      <a:pPr algn="l" fontAlgn="b"/>
                      <a:r>
                        <a:rPr lang="en-US" sz="1800" b="0" i="0" u="none" strike="noStrike" dirty="0">
                          <a:solidFill>
                            <a:srgbClr val="000000"/>
                          </a:solidFill>
                          <a:effectLst/>
                          <a:latin typeface="Calibri" panose="020F0502020204030204" pitchFamily="34" charset="0"/>
                        </a:rPr>
                        <a:t>Peter </a:t>
                      </a:r>
                      <a:r>
                        <a:rPr lang="en-US" sz="1800" b="0" i="0" u="none" strike="noStrike" dirty="0" err="1">
                          <a:solidFill>
                            <a:srgbClr val="000000"/>
                          </a:solidFill>
                          <a:effectLst/>
                          <a:latin typeface="Calibri" panose="020F0502020204030204" pitchFamily="34" charset="0"/>
                        </a:rPr>
                        <a:t>Akomisah</a:t>
                      </a:r>
                      <a:endParaRPr lang="en-US" sz="18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800" b="0" i="0" u="none" strike="noStrike">
                          <a:solidFill>
                            <a:srgbClr val="000000"/>
                          </a:solidFill>
                          <a:effectLst/>
                          <a:latin typeface="Calibri" panose="020F0502020204030204" pitchFamily="34" charset="0"/>
                        </a:rPr>
                        <a:t>Labourer</a:t>
                      </a:r>
                    </a:p>
                  </a:txBody>
                  <a:tcPr marL="9525" marR="9525" marT="9525" marB="0" anchor="b"/>
                </a:tc>
                <a:tc>
                  <a:txBody>
                    <a:bodyPr/>
                    <a:lstStyle/>
                    <a:p>
                      <a:pPr algn="ctr" fontAlgn="b"/>
                      <a:r>
                        <a:rPr lang="en-US" sz="1800" b="0" i="0" u="none" strike="noStrike" dirty="0">
                          <a:solidFill>
                            <a:srgbClr val="000000"/>
                          </a:solidFill>
                          <a:effectLst/>
                          <a:latin typeface="Calibri" panose="020F0502020204030204" pitchFamily="34" charset="0"/>
                        </a:rPr>
                        <a:t>313.7</a:t>
                      </a:r>
                    </a:p>
                  </a:txBody>
                  <a:tcPr marL="9525" marR="9525" marT="9525" marB="0" anchor="b"/>
                </a:tc>
                <a:tc>
                  <a:txBody>
                    <a:bodyPr/>
                    <a:lstStyle/>
                    <a:p>
                      <a:pPr algn="ctr" fontAlgn="b"/>
                      <a:r>
                        <a:rPr lang="en-US" sz="1800" b="0" i="0" u="none" strike="noStrike" dirty="0">
                          <a:solidFill>
                            <a:srgbClr val="000000"/>
                          </a:solidFill>
                          <a:effectLst/>
                          <a:latin typeface="Calibri" panose="020F0502020204030204" pitchFamily="34" charset="0"/>
                        </a:rPr>
                        <a:t>                            3,764.40 </a:t>
                      </a:r>
                    </a:p>
                  </a:txBody>
                  <a:tcPr marL="9525" marR="9525" marT="9525" marB="0" anchor="b"/>
                </a:tc>
              </a:tr>
              <a:tr h="394976">
                <a:tc>
                  <a:txBody>
                    <a:bodyPr/>
                    <a:lstStyle/>
                    <a:p>
                      <a:pPr algn="r" fontAlgn="b"/>
                      <a:r>
                        <a:rPr lang="en-US" sz="1600" u="none" strike="noStrike">
                          <a:effectLst/>
                        </a:rPr>
                        <a:t>22</a:t>
                      </a:r>
                      <a:endParaRPr lang="en-US" sz="1600" b="0" i="0" u="none" strike="noStrike">
                        <a:solidFill>
                          <a:srgbClr val="000000"/>
                        </a:solidFill>
                        <a:effectLst/>
                        <a:latin typeface="Calibri"/>
                      </a:endParaRPr>
                    </a:p>
                  </a:txBody>
                  <a:tcPr marL="9525" marR="9525" marT="9525" marB="0"/>
                </a:tc>
                <a:tc>
                  <a:txBody>
                    <a:bodyPr/>
                    <a:lstStyle/>
                    <a:p>
                      <a:pPr algn="l" fontAlgn="b"/>
                      <a:r>
                        <a:rPr lang="en-US" sz="1800" b="0" i="0" u="none" strike="noStrike" dirty="0" err="1">
                          <a:solidFill>
                            <a:srgbClr val="000000"/>
                          </a:solidFill>
                          <a:effectLst/>
                          <a:latin typeface="Calibri" panose="020F0502020204030204" pitchFamily="34" charset="0"/>
                        </a:rPr>
                        <a:t>Kwaku</a:t>
                      </a:r>
                      <a:r>
                        <a:rPr lang="en-US" sz="1800" b="0" i="0" u="none" strike="noStrike" dirty="0">
                          <a:solidFill>
                            <a:srgbClr val="000000"/>
                          </a:solidFill>
                          <a:effectLst/>
                          <a:latin typeface="Calibri" panose="020F0502020204030204" pitchFamily="34" charset="0"/>
                        </a:rPr>
                        <a:t> </a:t>
                      </a:r>
                      <a:r>
                        <a:rPr lang="en-US" sz="1800" b="0" i="0" u="none" strike="noStrike" dirty="0" err="1">
                          <a:solidFill>
                            <a:srgbClr val="000000"/>
                          </a:solidFill>
                          <a:effectLst/>
                          <a:latin typeface="Calibri" panose="020F0502020204030204" pitchFamily="34" charset="0"/>
                        </a:rPr>
                        <a:t>Frimpong</a:t>
                      </a:r>
                      <a:endParaRPr lang="en-US" sz="18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800" b="0" i="0" u="none" strike="noStrike">
                          <a:solidFill>
                            <a:srgbClr val="000000"/>
                          </a:solidFill>
                          <a:effectLst/>
                          <a:latin typeface="Calibri" panose="020F0502020204030204" pitchFamily="34" charset="0"/>
                        </a:rPr>
                        <a:t>watchman</a:t>
                      </a:r>
                    </a:p>
                  </a:txBody>
                  <a:tcPr marL="9525" marR="9525" marT="9525" marB="0" anchor="b"/>
                </a:tc>
                <a:tc>
                  <a:txBody>
                    <a:bodyPr/>
                    <a:lstStyle/>
                    <a:p>
                      <a:pPr algn="ctr" fontAlgn="b"/>
                      <a:r>
                        <a:rPr lang="en-US" sz="1800" b="0" i="0" u="none" strike="noStrike" dirty="0">
                          <a:solidFill>
                            <a:srgbClr val="000000"/>
                          </a:solidFill>
                          <a:effectLst/>
                          <a:latin typeface="Calibri" panose="020F0502020204030204" pitchFamily="34" charset="0"/>
                        </a:rPr>
                        <a:t>298.7</a:t>
                      </a:r>
                    </a:p>
                  </a:txBody>
                  <a:tcPr marL="9525" marR="9525" marT="9525" marB="0" anchor="b"/>
                </a:tc>
                <a:tc>
                  <a:txBody>
                    <a:bodyPr/>
                    <a:lstStyle/>
                    <a:p>
                      <a:pPr algn="ctr" fontAlgn="b"/>
                      <a:r>
                        <a:rPr lang="en-US" sz="1800" b="0" i="0" u="none" strike="noStrike" dirty="0">
                          <a:solidFill>
                            <a:srgbClr val="000000"/>
                          </a:solidFill>
                          <a:effectLst/>
                          <a:latin typeface="Calibri" panose="020F0502020204030204" pitchFamily="34" charset="0"/>
                        </a:rPr>
                        <a:t>                            3,584.40 </a:t>
                      </a:r>
                    </a:p>
                  </a:txBody>
                  <a:tcPr marL="9525" marR="9525" marT="9525" marB="0" anchor="b"/>
                </a:tc>
              </a:tr>
              <a:tr h="583909">
                <a:tc>
                  <a:txBody>
                    <a:bodyPr/>
                    <a:lstStyle/>
                    <a:p>
                      <a:pPr algn="l" fontAlgn="b"/>
                      <a:endParaRPr lang="en-US" sz="1600" b="0" i="0" u="none" strike="noStrike">
                        <a:solidFill>
                          <a:srgbClr val="000000"/>
                        </a:solidFill>
                        <a:effectLst/>
                        <a:latin typeface="Calibri"/>
                      </a:endParaRPr>
                    </a:p>
                  </a:txBody>
                  <a:tcPr marL="9525" marR="9525" marT="9525" marB="0"/>
                </a:tc>
                <a:tc>
                  <a:txBody>
                    <a:bodyPr/>
                    <a:lstStyle/>
                    <a:p>
                      <a:pPr algn="l" fontAlgn="b"/>
                      <a:r>
                        <a:rPr lang="en-US" sz="1800" b="0" i="0" u="none" strike="noStrike" dirty="0" err="1">
                          <a:solidFill>
                            <a:srgbClr val="000000"/>
                          </a:solidFill>
                          <a:effectLst/>
                          <a:latin typeface="Calibri" panose="020F0502020204030204" pitchFamily="34" charset="0"/>
                        </a:rPr>
                        <a:t>Abubakar</a:t>
                      </a:r>
                      <a:r>
                        <a:rPr lang="en-US" sz="1800" b="0" i="0" u="none" strike="noStrike" dirty="0">
                          <a:solidFill>
                            <a:srgbClr val="000000"/>
                          </a:solidFill>
                          <a:effectLst/>
                          <a:latin typeface="Calibri" panose="020F0502020204030204" pitchFamily="34" charset="0"/>
                        </a:rPr>
                        <a:t> </a:t>
                      </a:r>
                      <a:r>
                        <a:rPr lang="en-US" sz="1800" b="0" i="0" u="none" strike="noStrike" dirty="0" err="1">
                          <a:solidFill>
                            <a:srgbClr val="000000"/>
                          </a:solidFill>
                          <a:effectLst/>
                          <a:latin typeface="Calibri" panose="020F0502020204030204" pitchFamily="34" charset="0"/>
                        </a:rPr>
                        <a:t>Sadiq</a:t>
                      </a:r>
                      <a:endParaRPr lang="en-US" sz="18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800" b="0" i="0" u="none" strike="noStrike" dirty="0">
                          <a:solidFill>
                            <a:srgbClr val="000000"/>
                          </a:solidFill>
                          <a:effectLst/>
                          <a:latin typeface="Calibri" panose="020F0502020204030204" pitchFamily="34" charset="0"/>
                        </a:rPr>
                        <a:t>Watchman</a:t>
                      </a:r>
                    </a:p>
                  </a:txBody>
                  <a:tcPr marL="9525" marR="9525" marT="9525" marB="0" anchor="b"/>
                </a:tc>
                <a:tc>
                  <a:txBody>
                    <a:bodyPr/>
                    <a:lstStyle/>
                    <a:p>
                      <a:pPr algn="ctr" fontAlgn="b"/>
                      <a:r>
                        <a:rPr lang="en-US" sz="1800" b="0" i="0" u="none" strike="noStrike" dirty="0">
                          <a:solidFill>
                            <a:srgbClr val="000000"/>
                          </a:solidFill>
                          <a:effectLst/>
                          <a:latin typeface="Calibri" panose="020F0502020204030204" pitchFamily="34" charset="0"/>
                        </a:rPr>
                        <a:t>                         298.70 </a:t>
                      </a:r>
                    </a:p>
                  </a:txBody>
                  <a:tcPr marL="9525" marR="9525" marT="9525" marB="0" anchor="b"/>
                </a:tc>
                <a:tc>
                  <a:txBody>
                    <a:bodyPr/>
                    <a:lstStyle/>
                    <a:p>
                      <a:pPr algn="ctr" fontAlgn="b"/>
                      <a:r>
                        <a:rPr lang="en-US" sz="1800" b="0" i="0" u="none" strike="noStrike" dirty="0">
                          <a:solidFill>
                            <a:srgbClr val="000000"/>
                          </a:solidFill>
                          <a:effectLst/>
                          <a:latin typeface="Calibri" panose="020F0502020204030204" pitchFamily="34" charset="0"/>
                        </a:rPr>
                        <a:t>                            3,584.40 </a:t>
                      </a:r>
                    </a:p>
                  </a:txBody>
                  <a:tcPr marL="9525" marR="9525" marT="9525" marB="0" anchor="b"/>
                </a:tc>
              </a:tr>
              <a:tr h="499904">
                <a:tc>
                  <a:txBody>
                    <a:bodyPr/>
                    <a:lstStyle/>
                    <a:p>
                      <a:pPr algn="l" fontAlgn="b"/>
                      <a:endParaRPr lang="en-US" sz="1600" b="0" i="0" u="none" strike="noStrike" dirty="0">
                        <a:solidFill>
                          <a:srgbClr val="000000"/>
                        </a:solidFill>
                        <a:effectLst/>
                        <a:latin typeface="Calibri"/>
                      </a:endParaRPr>
                    </a:p>
                  </a:txBody>
                  <a:tcPr marL="9525" marR="9525" marT="9525" marB="0"/>
                </a:tc>
                <a:tc>
                  <a:txBody>
                    <a:bodyPr/>
                    <a:lstStyle/>
                    <a:p>
                      <a:pPr algn="l" fontAlgn="b"/>
                      <a:r>
                        <a:rPr lang="en-US" sz="1800" b="0" i="0" u="none" strike="noStrike">
                          <a:solidFill>
                            <a:srgbClr val="000000"/>
                          </a:solidFill>
                          <a:effectLst/>
                          <a:latin typeface="Calibri" panose="020F0502020204030204" pitchFamily="34" charset="0"/>
                        </a:rPr>
                        <a:t>Joyce Obeng</a:t>
                      </a:r>
                    </a:p>
                  </a:txBody>
                  <a:tcPr marL="9525" marR="9525" marT="9525" marB="0" anchor="b"/>
                </a:tc>
                <a:tc>
                  <a:txBody>
                    <a:bodyPr/>
                    <a:lstStyle/>
                    <a:p>
                      <a:pPr algn="l" fontAlgn="b"/>
                      <a:r>
                        <a:rPr lang="en-US" sz="1800" b="0" i="0" u="none" strike="noStrike" dirty="0">
                          <a:solidFill>
                            <a:srgbClr val="000000"/>
                          </a:solidFill>
                          <a:effectLst/>
                          <a:latin typeface="Calibri" panose="020F0502020204030204" pitchFamily="34" charset="0"/>
                        </a:rPr>
                        <a:t>House Cleaner</a:t>
                      </a:r>
                    </a:p>
                  </a:txBody>
                  <a:tcPr marL="9525" marR="9525" marT="9525" marB="0" anchor="b"/>
                </a:tc>
                <a:tc>
                  <a:txBody>
                    <a:bodyPr/>
                    <a:lstStyle/>
                    <a:p>
                      <a:pPr algn="ctr" fontAlgn="b"/>
                      <a:r>
                        <a:rPr lang="en-US" sz="1800" b="0" i="0" u="none" strike="noStrike" dirty="0">
                          <a:solidFill>
                            <a:srgbClr val="000000"/>
                          </a:solidFill>
                          <a:effectLst/>
                          <a:latin typeface="Calibri" panose="020F0502020204030204" pitchFamily="34" charset="0"/>
                        </a:rPr>
                        <a:t>298.7</a:t>
                      </a:r>
                    </a:p>
                  </a:txBody>
                  <a:tcPr marL="9525" marR="9525" marT="9525" marB="0" anchor="b"/>
                </a:tc>
                <a:tc>
                  <a:txBody>
                    <a:bodyPr/>
                    <a:lstStyle/>
                    <a:p>
                      <a:pPr algn="ctr" fontAlgn="b"/>
                      <a:r>
                        <a:rPr lang="en-US" sz="1800" b="0" i="0" u="none" strike="noStrike" dirty="0">
                          <a:solidFill>
                            <a:srgbClr val="000000"/>
                          </a:solidFill>
                          <a:effectLst/>
                          <a:latin typeface="Calibri" panose="020F0502020204030204" pitchFamily="34" charset="0"/>
                        </a:rPr>
                        <a:t>                            3,584.40 </a:t>
                      </a:r>
                    </a:p>
                  </a:txBody>
                  <a:tcPr marL="9525" marR="9525" marT="9525" marB="0" anchor="b"/>
                </a:tc>
              </a:tr>
              <a:tr h="499904">
                <a:tc>
                  <a:txBody>
                    <a:bodyPr/>
                    <a:lstStyle/>
                    <a:p>
                      <a:pPr algn="l" fontAlgn="b"/>
                      <a:endParaRPr lang="en-US" sz="1600" b="0" i="0" u="none" strike="noStrike" dirty="0">
                        <a:solidFill>
                          <a:srgbClr val="000000"/>
                        </a:solidFill>
                        <a:effectLst/>
                        <a:latin typeface="Calibri"/>
                      </a:endParaRPr>
                    </a:p>
                  </a:txBody>
                  <a:tcPr marL="9525" marR="9525" marT="9525" marB="0"/>
                </a:tc>
                <a:tc>
                  <a:txBody>
                    <a:bodyPr/>
                    <a:lstStyle/>
                    <a:p>
                      <a:pPr algn="l" fontAlgn="b"/>
                      <a:r>
                        <a:rPr lang="en-US" sz="1800" b="0" i="0" u="none" strike="noStrike">
                          <a:solidFill>
                            <a:srgbClr val="000000"/>
                          </a:solidFill>
                          <a:effectLst/>
                          <a:latin typeface="Calibri" panose="020F0502020204030204" pitchFamily="34" charset="0"/>
                        </a:rPr>
                        <a:t>Abigail Owusu</a:t>
                      </a:r>
                    </a:p>
                  </a:txBody>
                  <a:tcPr marL="9525" marR="9525" marT="9525" marB="0" anchor="b"/>
                </a:tc>
                <a:tc>
                  <a:txBody>
                    <a:bodyPr/>
                    <a:lstStyle/>
                    <a:p>
                      <a:pPr algn="l" fontAlgn="b"/>
                      <a:r>
                        <a:rPr lang="en-US" sz="1800" b="0" i="0" u="none" strike="noStrike">
                          <a:solidFill>
                            <a:srgbClr val="000000"/>
                          </a:solidFill>
                          <a:effectLst/>
                          <a:latin typeface="Calibri" panose="020F0502020204030204" pitchFamily="34" charset="0"/>
                        </a:rPr>
                        <a:t>Cook</a:t>
                      </a:r>
                    </a:p>
                  </a:txBody>
                  <a:tcPr marL="9525" marR="9525" marT="9525" marB="0" anchor="b"/>
                </a:tc>
                <a:tc>
                  <a:txBody>
                    <a:bodyPr/>
                    <a:lstStyle/>
                    <a:p>
                      <a:pPr algn="ctr" fontAlgn="b"/>
                      <a:r>
                        <a:rPr lang="en-US" sz="1800" b="0" i="0" u="none" strike="noStrike">
                          <a:solidFill>
                            <a:srgbClr val="000000"/>
                          </a:solidFill>
                          <a:effectLst/>
                          <a:latin typeface="Calibri" panose="020F0502020204030204" pitchFamily="34" charset="0"/>
                        </a:rPr>
                        <a:t>298.7</a:t>
                      </a:r>
                    </a:p>
                  </a:txBody>
                  <a:tcPr marL="9525" marR="9525" marT="9525" marB="0" anchor="b"/>
                </a:tc>
                <a:tc>
                  <a:txBody>
                    <a:bodyPr/>
                    <a:lstStyle/>
                    <a:p>
                      <a:pPr algn="ctr" fontAlgn="b"/>
                      <a:r>
                        <a:rPr lang="en-US" sz="1800" b="0" i="0" u="none" strike="noStrike" dirty="0">
                          <a:solidFill>
                            <a:srgbClr val="000000"/>
                          </a:solidFill>
                          <a:effectLst/>
                          <a:latin typeface="Calibri" panose="020F0502020204030204" pitchFamily="34" charset="0"/>
                        </a:rPr>
                        <a:t>                            3,584.40 </a:t>
                      </a:r>
                    </a:p>
                  </a:txBody>
                  <a:tcPr marL="9525" marR="9525" marT="9525" marB="0" anchor="b"/>
                </a:tc>
              </a:tr>
            </a:tbl>
          </a:graphicData>
        </a:graphic>
      </p:graphicFrame>
      <p:sp>
        <p:nvSpPr>
          <p:cNvPr id="3" name="Slide Number Placeholder 2"/>
          <p:cNvSpPr>
            <a:spLocks noGrp="1"/>
          </p:cNvSpPr>
          <p:nvPr>
            <p:ph type="sldNum" sz="quarter" idx="12"/>
          </p:nvPr>
        </p:nvSpPr>
        <p:spPr/>
        <p:txBody>
          <a:bodyPr/>
          <a:lstStyle/>
          <a:p>
            <a:fld id="{571CD3C2-A472-4BA3-88D7-833F7D0C5725}" type="slidenum">
              <a:rPr lang="en-US" smtClean="0"/>
              <a:t>68</a:t>
            </a:fld>
            <a:endParaRPr lang="en-US"/>
          </a:p>
        </p:txBody>
      </p:sp>
    </p:spTree>
    <p:extLst>
      <p:ext uri="{BB962C8B-B14F-4D97-AF65-F5344CB8AC3E}">
        <p14:creationId xmlns:p14="http://schemas.microsoft.com/office/powerpoint/2010/main" val="543659981"/>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152400"/>
            <a:ext cx="6400800" cy="533400"/>
          </a:xfrm>
        </p:spPr>
        <p:txBody>
          <a:bodyPr>
            <a:normAutofit fontScale="90000"/>
          </a:bodyPr>
          <a:lstStyle/>
          <a:p>
            <a:r>
              <a:rPr lang="en-US" sz="3000" b="1" dirty="0" smtClean="0">
                <a:solidFill>
                  <a:srgbClr val="C00000"/>
                </a:solidFill>
                <a:effectLst>
                  <a:outerShdw blurRad="38100" dist="38100" dir="2700000" algn="tl">
                    <a:srgbClr val="000000">
                      <a:alpha val="43137"/>
                    </a:srgbClr>
                  </a:outerShdw>
                </a:effectLst>
              </a:rPr>
              <a:t>RETIREES</a:t>
            </a:r>
            <a:endParaRPr lang="en-US" sz="3000" b="1" dirty="0">
              <a:solidFill>
                <a:srgbClr val="C00000"/>
              </a:solidFill>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275690992"/>
              </p:ext>
            </p:extLst>
          </p:nvPr>
        </p:nvGraphicFramePr>
        <p:xfrm>
          <a:off x="-1" y="762000"/>
          <a:ext cx="9144002" cy="4191000"/>
        </p:xfrm>
        <a:graphic>
          <a:graphicData uri="http://schemas.openxmlformats.org/drawingml/2006/table">
            <a:tbl>
              <a:tblPr firstRow="1" bandRow="1">
                <a:tableStyleId>{5940675A-B579-460E-94D1-54222C63F5DA}</a:tableStyleId>
              </a:tblPr>
              <a:tblGrid>
                <a:gridCol w="472965"/>
                <a:gridCol w="1182413"/>
                <a:gridCol w="867104"/>
                <a:gridCol w="1813035"/>
                <a:gridCol w="1402831"/>
                <a:gridCol w="1750273"/>
                <a:gridCol w="1655381"/>
              </a:tblGrid>
              <a:tr h="1133474">
                <a:tc>
                  <a:txBody>
                    <a:bodyPr/>
                    <a:lstStyle/>
                    <a:p>
                      <a:pPr algn="ctr" fontAlgn="b"/>
                      <a:r>
                        <a:rPr lang="en-US" sz="1600" b="1" u="none" strike="noStrike" dirty="0">
                          <a:effectLst/>
                        </a:rPr>
                        <a:t>S/N</a:t>
                      </a:r>
                      <a:endParaRPr lang="en-US" sz="1600" b="1" i="0" u="none" strike="noStrike" dirty="0">
                        <a:solidFill>
                          <a:srgbClr val="000000"/>
                        </a:solidFill>
                        <a:effectLst/>
                        <a:latin typeface="Times New Roman"/>
                      </a:endParaRPr>
                    </a:p>
                  </a:txBody>
                  <a:tcPr marL="9525" marR="9525" marT="9525" marB="0"/>
                </a:tc>
                <a:tc>
                  <a:txBody>
                    <a:bodyPr/>
                    <a:lstStyle/>
                    <a:p>
                      <a:pPr algn="ctr" fontAlgn="b"/>
                      <a:r>
                        <a:rPr lang="en-US" sz="1600" b="1" u="none" strike="noStrike" dirty="0">
                          <a:effectLst/>
                        </a:rPr>
                        <a:t>NAME  </a:t>
                      </a:r>
                      <a:endParaRPr lang="en-US" sz="1600" b="1" i="0" u="none" strike="noStrike" dirty="0">
                        <a:solidFill>
                          <a:srgbClr val="000000"/>
                        </a:solidFill>
                        <a:effectLst/>
                        <a:latin typeface="Times New Roman"/>
                      </a:endParaRPr>
                    </a:p>
                  </a:txBody>
                  <a:tcPr marL="9525" marR="9525" marT="9525" marB="0"/>
                </a:tc>
                <a:tc>
                  <a:txBody>
                    <a:bodyPr/>
                    <a:lstStyle/>
                    <a:p>
                      <a:pPr algn="ctr" fontAlgn="b"/>
                      <a:r>
                        <a:rPr lang="en-US" sz="1600" b="1" u="none" strike="noStrike" dirty="0">
                          <a:effectLst/>
                        </a:rPr>
                        <a:t>STAFF ID</a:t>
                      </a:r>
                      <a:endParaRPr lang="en-US" sz="1600" b="1" i="0" u="none" strike="noStrike" dirty="0">
                        <a:solidFill>
                          <a:srgbClr val="000000"/>
                        </a:solidFill>
                        <a:effectLst/>
                        <a:latin typeface="Times New Roman"/>
                      </a:endParaRPr>
                    </a:p>
                  </a:txBody>
                  <a:tcPr marL="9525" marR="9525" marT="9525" marB="0"/>
                </a:tc>
                <a:tc>
                  <a:txBody>
                    <a:bodyPr/>
                    <a:lstStyle/>
                    <a:p>
                      <a:pPr algn="ctr" fontAlgn="b"/>
                      <a:r>
                        <a:rPr lang="en-US" sz="1600" b="1" u="none" strike="noStrike" dirty="0">
                          <a:effectLst/>
                        </a:rPr>
                        <a:t>CURRENT GRADE </a:t>
                      </a:r>
                      <a:endParaRPr lang="en-US" sz="1600" b="1" i="0" u="none" strike="noStrike" dirty="0">
                        <a:solidFill>
                          <a:srgbClr val="000000"/>
                        </a:solidFill>
                        <a:effectLst/>
                        <a:latin typeface="Times New Roman"/>
                      </a:endParaRPr>
                    </a:p>
                  </a:txBody>
                  <a:tcPr marL="9525" marR="9525" marT="9525" marB="0"/>
                </a:tc>
                <a:tc>
                  <a:txBody>
                    <a:bodyPr/>
                    <a:lstStyle/>
                    <a:p>
                      <a:pPr algn="ctr" fontAlgn="b"/>
                      <a:r>
                        <a:rPr lang="en-US" sz="1600" b="1" u="none" strike="noStrike" dirty="0">
                          <a:effectLst/>
                        </a:rPr>
                        <a:t> MONTHLY BASIC SALARY</a:t>
                      </a:r>
                      <a:endParaRPr lang="en-US" sz="1600" b="1" i="0" u="none" strike="noStrike" dirty="0">
                        <a:solidFill>
                          <a:srgbClr val="000000"/>
                        </a:solidFill>
                        <a:effectLst/>
                        <a:latin typeface="Times New Roman"/>
                      </a:endParaRPr>
                    </a:p>
                  </a:txBody>
                  <a:tcPr marL="9525" marR="9525" marT="9525" marB="0"/>
                </a:tc>
                <a:tc>
                  <a:txBody>
                    <a:bodyPr/>
                    <a:lstStyle/>
                    <a:p>
                      <a:pPr algn="ctr" fontAlgn="b"/>
                      <a:r>
                        <a:rPr lang="en-US" sz="1600" b="1" u="none" strike="noStrike" dirty="0">
                          <a:effectLst/>
                        </a:rPr>
                        <a:t>DATE OF APPOINTMENT</a:t>
                      </a:r>
                      <a:endParaRPr lang="en-US" sz="1600" b="1" i="0" u="none" strike="noStrike" dirty="0">
                        <a:solidFill>
                          <a:srgbClr val="000000"/>
                        </a:solidFill>
                        <a:effectLst/>
                        <a:latin typeface="Times New Roman"/>
                      </a:endParaRPr>
                    </a:p>
                  </a:txBody>
                  <a:tcPr marL="9525" marR="9525" marT="9525" marB="0"/>
                </a:tc>
                <a:tc>
                  <a:txBody>
                    <a:bodyPr/>
                    <a:lstStyle/>
                    <a:p>
                      <a:pPr algn="ctr" fontAlgn="b"/>
                      <a:r>
                        <a:rPr lang="en-US" sz="1600" b="1" u="none" strike="noStrike" dirty="0">
                          <a:effectLst/>
                        </a:rPr>
                        <a:t>DATE OF RETIREMENT</a:t>
                      </a:r>
                      <a:endParaRPr lang="en-US" sz="1600" b="1" i="0" u="none" strike="noStrike" dirty="0">
                        <a:solidFill>
                          <a:srgbClr val="000000"/>
                        </a:solidFill>
                        <a:effectLst/>
                        <a:latin typeface="Times New Roman"/>
                      </a:endParaRPr>
                    </a:p>
                  </a:txBody>
                  <a:tcPr marL="9525" marR="9525" marT="9525" marB="0"/>
                </a:tc>
              </a:tr>
              <a:tr h="1111828">
                <a:tc>
                  <a:txBody>
                    <a:bodyPr/>
                    <a:lstStyle/>
                    <a:p>
                      <a:pPr algn="r" fontAlgn="b"/>
                      <a:r>
                        <a:rPr lang="en-US" sz="1600" u="none" strike="noStrike" dirty="0">
                          <a:effectLst/>
                        </a:rPr>
                        <a:t>1</a:t>
                      </a:r>
                      <a:endParaRPr lang="en-US" sz="1600" b="1" i="0" u="none" strike="noStrike" dirty="0">
                        <a:solidFill>
                          <a:srgbClr val="000000"/>
                        </a:solidFill>
                        <a:effectLst/>
                        <a:latin typeface="Times New Roman"/>
                      </a:endParaRPr>
                    </a:p>
                  </a:txBody>
                  <a:tcPr marL="9525" marR="9525" marT="9525" marB="0"/>
                </a:tc>
                <a:tc>
                  <a:txBody>
                    <a:bodyPr/>
                    <a:lstStyle/>
                    <a:p>
                      <a:pPr algn="l" fontAlgn="b"/>
                      <a:r>
                        <a:rPr lang="en-US" sz="1600" b="0" i="0" u="none" strike="noStrike" dirty="0" err="1">
                          <a:solidFill>
                            <a:srgbClr val="000000"/>
                          </a:solidFill>
                          <a:effectLst/>
                          <a:latin typeface="Times New Roman" panose="02020603050405020304" pitchFamily="18" charset="0"/>
                        </a:rPr>
                        <a:t>Benefo</a:t>
                      </a:r>
                      <a:r>
                        <a:rPr lang="en-US" sz="1600" b="0" i="0" u="none" strike="noStrike" dirty="0">
                          <a:solidFill>
                            <a:srgbClr val="000000"/>
                          </a:solidFill>
                          <a:effectLst/>
                          <a:latin typeface="Times New Roman" panose="02020603050405020304" pitchFamily="18" charset="0"/>
                        </a:rPr>
                        <a:t> Jonathan</a:t>
                      </a:r>
                    </a:p>
                  </a:txBody>
                  <a:tcPr marL="9525" marR="9525" marT="9525" marB="0" anchor="ctr"/>
                </a:tc>
                <a:tc>
                  <a:txBody>
                    <a:bodyPr/>
                    <a:lstStyle/>
                    <a:p>
                      <a:pPr algn="ctr" fontAlgn="b"/>
                      <a:r>
                        <a:rPr lang="en-US" sz="1600" b="0" i="0" u="none" strike="noStrike" dirty="0">
                          <a:solidFill>
                            <a:srgbClr val="000000"/>
                          </a:solidFill>
                          <a:effectLst/>
                          <a:latin typeface="Times New Roman" panose="02020603050405020304" pitchFamily="18" charset="0"/>
                        </a:rPr>
                        <a:t>61957</a:t>
                      </a:r>
                    </a:p>
                  </a:txBody>
                  <a:tcPr marL="9525" marR="9525" marT="9525" marB="0" anchor="ctr"/>
                </a:tc>
                <a:tc>
                  <a:txBody>
                    <a:bodyPr/>
                    <a:lstStyle/>
                    <a:p>
                      <a:pPr algn="l" fontAlgn="b"/>
                      <a:r>
                        <a:rPr lang="en-US" sz="1600" b="0" i="0" u="none" strike="noStrike" dirty="0">
                          <a:solidFill>
                            <a:srgbClr val="000000"/>
                          </a:solidFill>
                          <a:effectLst/>
                          <a:latin typeface="Times New Roman" panose="02020603050405020304" pitchFamily="18" charset="0"/>
                        </a:rPr>
                        <a:t>Co-</a:t>
                      </a:r>
                      <a:r>
                        <a:rPr lang="en-US" sz="1600" b="0" i="0" u="none" strike="noStrike" dirty="0" err="1">
                          <a:solidFill>
                            <a:srgbClr val="000000"/>
                          </a:solidFill>
                          <a:effectLst/>
                          <a:latin typeface="Times New Roman" panose="02020603050405020304" pitchFamily="18" charset="0"/>
                        </a:rPr>
                        <a:t>ordinating</a:t>
                      </a:r>
                      <a:r>
                        <a:rPr lang="en-US" sz="1600" b="0" i="0" u="none" strike="noStrike" dirty="0">
                          <a:solidFill>
                            <a:srgbClr val="000000"/>
                          </a:solidFill>
                          <a:effectLst/>
                          <a:latin typeface="Times New Roman" panose="02020603050405020304" pitchFamily="18" charset="0"/>
                        </a:rPr>
                        <a:t> Dir.</a:t>
                      </a:r>
                    </a:p>
                  </a:txBody>
                  <a:tcPr marL="9525" marR="9525" marT="9525" marB="0" anchor="ctr"/>
                </a:tc>
                <a:tc>
                  <a:txBody>
                    <a:bodyPr/>
                    <a:lstStyle/>
                    <a:p>
                      <a:pPr algn="ctr" fontAlgn="b"/>
                      <a:r>
                        <a:rPr lang="en-US" sz="1600" b="0" i="0" u="none" strike="noStrike" dirty="0">
                          <a:solidFill>
                            <a:srgbClr val="000000"/>
                          </a:solidFill>
                          <a:effectLst/>
                          <a:latin typeface="Times New Roman" panose="02020603050405020304" pitchFamily="18" charset="0"/>
                        </a:rPr>
                        <a:t>4,640.46</a:t>
                      </a:r>
                    </a:p>
                  </a:txBody>
                  <a:tcPr marL="9525" marR="9525" marT="9525" marB="0" anchor="ctr"/>
                </a:tc>
                <a:tc>
                  <a:txBody>
                    <a:bodyPr/>
                    <a:lstStyle/>
                    <a:p>
                      <a:pPr algn="ctr" fontAlgn="b"/>
                      <a:r>
                        <a:rPr lang="en-US" sz="1600" b="0" i="0" u="none" strike="noStrike">
                          <a:solidFill>
                            <a:srgbClr val="000000"/>
                          </a:solidFill>
                          <a:effectLst/>
                          <a:latin typeface="Times New Roman" panose="02020603050405020304" pitchFamily="18" charset="0"/>
                        </a:rPr>
                        <a:t>1st Sept, 1999</a:t>
                      </a:r>
                    </a:p>
                  </a:txBody>
                  <a:tcPr marL="9525" marR="9525" marT="9525" marB="0" anchor="ctr"/>
                </a:tc>
                <a:tc>
                  <a:txBody>
                    <a:bodyPr/>
                    <a:lstStyle/>
                    <a:p>
                      <a:pPr algn="ctr" fontAlgn="b"/>
                      <a:r>
                        <a:rPr lang="en-US" sz="1600" b="0" i="0" u="none" strike="noStrike">
                          <a:solidFill>
                            <a:srgbClr val="000000"/>
                          </a:solidFill>
                          <a:effectLst/>
                          <a:latin typeface="Times New Roman" panose="02020603050405020304" pitchFamily="18" charset="0"/>
                        </a:rPr>
                        <a:t>7th May, 2020</a:t>
                      </a:r>
                    </a:p>
                  </a:txBody>
                  <a:tcPr marL="9525" marR="9525" marT="9525" marB="0" anchor="ctr"/>
                </a:tc>
              </a:tr>
              <a:tr h="972849">
                <a:tc>
                  <a:txBody>
                    <a:bodyPr/>
                    <a:lstStyle/>
                    <a:p>
                      <a:pPr algn="r" fontAlgn="b"/>
                      <a:r>
                        <a:rPr lang="en-US" sz="1600" u="none" strike="noStrike" dirty="0">
                          <a:effectLst/>
                        </a:rPr>
                        <a:t>2</a:t>
                      </a:r>
                      <a:endParaRPr lang="en-US" sz="1600" b="1" i="0" u="none" strike="noStrike" dirty="0">
                        <a:solidFill>
                          <a:srgbClr val="000000"/>
                        </a:solidFill>
                        <a:effectLst/>
                        <a:latin typeface="Times New Roman"/>
                      </a:endParaRPr>
                    </a:p>
                  </a:txBody>
                  <a:tcPr marL="9525" marR="9525" marT="9525" marB="0"/>
                </a:tc>
                <a:tc>
                  <a:txBody>
                    <a:bodyPr/>
                    <a:lstStyle/>
                    <a:p>
                      <a:pPr algn="l" fontAlgn="b"/>
                      <a:r>
                        <a:rPr lang="en-US" sz="1600" b="0" i="0" u="none" strike="noStrike">
                          <a:solidFill>
                            <a:srgbClr val="000000"/>
                          </a:solidFill>
                          <a:effectLst/>
                          <a:latin typeface="Times New Roman" panose="02020603050405020304" pitchFamily="18" charset="0"/>
                        </a:rPr>
                        <a:t>Kingsley Adjei Twum</a:t>
                      </a:r>
                    </a:p>
                  </a:txBody>
                  <a:tcPr marL="9525" marR="9525" marT="9525" marB="0" anchor="ctr"/>
                </a:tc>
                <a:tc>
                  <a:txBody>
                    <a:bodyPr/>
                    <a:lstStyle/>
                    <a:p>
                      <a:pPr algn="ctr" fontAlgn="b"/>
                      <a:r>
                        <a:rPr lang="en-US" sz="1600" b="0" i="0" u="none" strike="noStrike" dirty="0">
                          <a:solidFill>
                            <a:srgbClr val="000000"/>
                          </a:solidFill>
                          <a:effectLst/>
                          <a:latin typeface="Times New Roman" panose="02020603050405020304" pitchFamily="18" charset="0"/>
                        </a:rPr>
                        <a:t>757816</a:t>
                      </a:r>
                    </a:p>
                  </a:txBody>
                  <a:tcPr marL="9525" marR="9525" marT="9525" marB="0" anchor="ctr"/>
                </a:tc>
                <a:tc>
                  <a:txBody>
                    <a:bodyPr/>
                    <a:lstStyle/>
                    <a:p>
                      <a:pPr algn="l" fontAlgn="b"/>
                      <a:r>
                        <a:rPr lang="en-US" sz="1600" b="0" i="0" u="none" strike="noStrike" dirty="0">
                          <a:solidFill>
                            <a:srgbClr val="000000"/>
                          </a:solidFill>
                          <a:effectLst/>
                          <a:latin typeface="Times New Roman" panose="02020603050405020304" pitchFamily="18" charset="0"/>
                        </a:rPr>
                        <a:t>Asst. Chief Technical Officer</a:t>
                      </a:r>
                    </a:p>
                  </a:txBody>
                  <a:tcPr marL="9525" marR="9525" marT="9525" marB="0" anchor="ctr"/>
                </a:tc>
                <a:tc>
                  <a:txBody>
                    <a:bodyPr/>
                    <a:lstStyle/>
                    <a:p>
                      <a:pPr algn="ctr" fontAlgn="b"/>
                      <a:r>
                        <a:rPr lang="en-US" sz="1600" b="0" i="0" u="none" strike="noStrike" dirty="0">
                          <a:solidFill>
                            <a:srgbClr val="000000"/>
                          </a:solidFill>
                          <a:effectLst/>
                          <a:latin typeface="Times New Roman" panose="02020603050405020304" pitchFamily="18" charset="0"/>
                        </a:rPr>
                        <a:t>2,299.00</a:t>
                      </a:r>
                    </a:p>
                  </a:txBody>
                  <a:tcPr marL="9525" marR="9525" marT="9525" marB="0" anchor="ctr"/>
                </a:tc>
                <a:tc>
                  <a:txBody>
                    <a:bodyPr/>
                    <a:lstStyle/>
                    <a:p>
                      <a:pPr algn="ctr" fontAlgn="b"/>
                      <a:r>
                        <a:rPr lang="en-US" sz="1600" b="0" i="0" u="none" strike="noStrike" dirty="0">
                          <a:solidFill>
                            <a:srgbClr val="000000"/>
                          </a:solidFill>
                          <a:effectLst/>
                          <a:latin typeface="Times New Roman" panose="02020603050405020304" pitchFamily="18" charset="0"/>
                        </a:rPr>
                        <a:t>1st July, 1993</a:t>
                      </a:r>
                    </a:p>
                  </a:txBody>
                  <a:tcPr marL="9525" marR="9525" marT="9525" marB="0" anchor="ctr"/>
                </a:tc>
                <a:tc>
                  <a:txBody>
                    <a:bodyPr/>
                    <a:lstStyle/>
                    <a:p>
                      <a:pPr algn="ctr" fontAlgn="b"/>
                      <a:r>
                        <a:rPr lang="en-US" sz="1600" b="0" i="0" u="none" strike="noStrike">
                          <a:solidFill>
                            <a:srgbClr val="000000"/>
                          </a:solidFill>
                          <a:effectLst/>
                          <a:latin typeface="Times New Roman" panose="02020603050405020304" pitchFamily="18" charset="0"/>
                        </a:rPr>
                        <a:t>15th March, 2020</a:t>
                      </a:r>
                    </a:p>
                  </a:txBody>
                  <a:tcPr marL="9525" marR="9525" marT="9525" marB="0" anchor="ctr"/>
                </a:tc>
              </a:tr>
              <a:tr h="972849">
                <a:tc>
                  <a:txBody>
                    <a:bodyPr/>
                    <a:lstStyle/>
                    <a:p>
                      <a:pPr algn="r" fontAlgn="b"/>
                      <a:r>
                        <a:rPr lang="en-US" sz="1600" b="1" i="0" u="none" strike="noStrike" dirty="0" smtClean="0">
                          <a:solidFill>
                            <a:srgbClr val="000000"/>
                          </a:solidFill>
                          <a:effectLst/>
                          <a:latin typeface="Times New Roman"/>
                        </a:rPr>
                        <a:t>3</a:t>
                      </a:r>
                      <a:endParaRPr lang="en-US" sz="1600" b="1" i="0" u="none" strike="noStrike" dirty="0">
                        <a:solidFill>
                          <a:srgbClr val="000000"/>
                        </a:solidFill>
                        <a:effectLst/>
                        <a:latin typeface="Times New Roman"/>
                      </a:endParaRPr>
                    </a:p>
                  </a:txBody>
                  <a:tcPr marL="9525" marR="9525" marT="9525" marB="0"/>
                </a:tc>
                <a:tc>
                  <a:txBody>
                    <a:bodyPr/>
                    <a:lstStyle/>
                    <a:p>
                      <a:pPr algn="l" fontAlgn="b"/>
                      <a:r>
                        <a:rPr lang="en-US" sz="1600" b="0" i="0" u="none" strike="noStrike">
                          <a:solidFill>
                            <a:srgbClr val="000000"/>
                          </a:solidFill>
                          <a:effectLst/>
                          <a:latin typeface="Times New Roman" panose="02020603050405020304" pitchFamily="18" charset="0"/>
                        </a:rPr>
                        <a:t>Rebecca A. Prempeh</a:t>
                      </a:r>
                    </a:p>
                  </a:txBody>
                  <a:tcPr marL="9525" marR="9525" marT="9525" marB="0" anchor="ctr"/>
                </a:tc>
                <a:tc>
                  <a:txBody>
                    <a:bodyPr/>
                    <a:lstStyle/>
                    <a:p>
                      <a:pPr algn="ctr" fontAlgn="b"/>
                      <a:r>
                        <a:rPr lang="en-US" sz="1600" b="0" i="0" u="none" strike="noStrike" dirty="0">
                          <a:solidFill>
                            <a:srgbClr val="000000"/>
                          </a:solidFill>
                          <a:effectLst/>
                          <a:latin typeface="Times New Roman" panose="02020603050405020304" pitchFamily="18" charset="0"/>
                        </a:rPr>
                        <a:t>115196</a:t>
                      </a:r>
                    </a:p>
                  </a:txBody>
                  <a:tcPr marL="9525" marR="9525" marT="9525" marB="0" anchor="ctr"/>
                </a:tc>
                <a:tc>
                  <a:txBody>
                    <a:bodyPr/>
                    <a:lstStyle/>
                    <a:p>
                      <a:pPr algn="l" fontAlgn="b"/>
                      <a:r>
                        <a:rPr lang="en-US" sz="1600" b="0" i="0" u="none" strike="noStrike">
                          <a:solidFill>
                            <a:srgbClr val="000000"/>
                          </a:solidFill>
                          <a:effectLst/>
                          <a:latin typeface="Times New Roman" panose="02020603050405020304" pitchFamily="18" charset="0"/>
                        </a:rPr>
                        <a:t>Chief Estate Officer</a:t>
                      </a:r>
                    </a:p>
                  </a:txBody>
                  <a:tcPr marL="9525" marR="9525" marT="9525" marB="0" anchor="ctr"/>
                </a:tc>
                <a:tc>
                  <a:txBody>
                    <a:bodyPr/>
                    <a:lstStyle/>
                    <a:p>
                      <a:pPr algn="ctr" fontAlgn="b"/>
                      <a:r>
                        <a:rPr lang="en-US" sz="1600" b="0" i="0" u="none" strike="noStrike">
                          <a:solidFill>
                            <a:srgbClr val="000000"/>
                          </a:solidFill>
                          <a:effectLst/>
                          <a:latin typeface="Times New Roman" panose="02020603050405020304" pitchFamily="18" charset="0"/>
                        </a:rPr>
                        <a:t>2,675.20</a:t>
                      </a:r>
                    </a:p>
                  </a:txBody>
                  <a:tcPr marL="9525" marR="9525" marT="9525" marB="0" anchor="ctr"/>
                </a:tc>
                <a:tc>
                  <a:txBody>
                    <a:bodyPr/>
                    <a:lstStyle/>
                    <a:p>
                      <a:pPr algn="ctr" fontAlgn="b"/>
                      <a:r>
                        <a:rPr lang="en-US" sz="1600" b="0" i="0" u="none" strike="noStrike" dirty="0">
                          <a:solidFill>
                            <a:srgbClr val="000000"/>
                          </a:solidFill>
                          <a:effectLst/>
                          <a:latin typeface="Times New Roman" panose="02020603050405020304" pitchFamily="18" charset="0"/>
                        </a:rPr>
                        <a:t>1st Aug, 1983</a:t>
                      </a:r>
                    </a:p>
                  </a:txBody>
                  <a:tcPr marL="9525" marR="9525" marT="9525" marB="0" anchor="ctr"/>
                </a:tc>
                <a:tc>
                  <a:txBody>
                    <a:bodyPr/>
                    <a:lstStyle/>
                    <a:p>
                      <a:pPr algn="ctr" fontAlgn="b"/>
                      <a:r>
                        <a:rPr lang="en-US" sz="1600" b="0" i="0" u="none" strike="noStrike" dirty="0">
                          <a:solidFill>
                            <a:srgbClr val="000000"/>
                          </a:solidFill>
                          <a:effectLst/>
                          <a:latin typeface="Times New Roman" panose="02020603050405020304" pitchFamily="18" charset="0"/>
                        </a:rPr>
                        <a:t>7th August,2020</a:t>
                      </a:r>
                    </a:p>
                  </a:txBody>
                  <a:tcPr marL="9525" marR="9525" marT="9525" marB="0" anchor="ctr"/>
                </a:tc>
              </a:tr>
            </a:tbl>
          </a:graphicData>
        </a:graphic>
      </p:graphicFrame>
      <p:sp>
        <p:nvSpPr>
          <p:cNvPr id="3" name="Slide Number Placeholder 2"/>
          <p:cNvSpPr>
            <a:spLocks noGrp="1"/>
          </p:cNvSpPr>
          <p:nvPr>
            <p:ph type="sldNum" sz="quarter" idx="12"/>
          </p:nvPr>
        </p:nvSpPr>
        <p:spPr/>
        <p:txBody>
          <a:bodyPr/>
          <a:lstStyle/>
          <a:p>
            <a:fld id="{571CD3C2-A472-4BA3-88D7-833F7D0C5725}" type="slidenum">
              <a:rPr lang="en-US" smtClean="0"/>
              <a:t>69</a:t>
            </a:fld>
            <a:endParaRPr lang="en-US"/>
          </a:p>
        </p:txBody>
      </p:sp>
    </p:spTree>
    <p:extLst>
      <p:ext uri="{BB962C8B-B14F-4D97-AF65-F5344CB8AC3E}">
        <p14:creationId xmlns:p14="http://schemas.microsoft.com/office/powerpoint/2010/main" val="35707222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457200"/>
            <a:ext cx="8153400" cy="5899151"/>
          </a:xfrm>
        </p:spPr>
        <p:txBody>
          <a:bodyPr>
            <a:noAutofit/>
          </a:bodyPr>
          <a:lstStyle/>
          <a:p>
            <a:pPr algn="l"/>
            <a:r>
              <a:rPr lang="en-GB" sz="2800" b="1" i="1" dirty="0">
                <a:solidFill>
                  <a:srgbClr val="FF0000"/>
                </a:solidFill>
                <a:effectLst>
                  <a:outerShdw blurRad="38100" dist="38100" dir="2700000" algn="tl">
                    <a:srgbClr val="000000">
                      <a:alpha val="43137"/>
                    </a:srgbClr>
                  </a:outerShdw>
                </a:effectLst>
              </a:rPr>
              <a:t>f</a:t>
            </a:r>
            <a:r>
              <a:rPr lang="en-GB" sz="2800" b="1" i="1" dirty="0" smtClean="0">
                <a:solidFill>
                  <a:srgbClr val="FF0000"/>
                </a:solidFill>
                <a:effectLst>
                  <a:outerShdw blurRad="38100" dist="38100" dir="2700000" algn="tl">
                    <a:srgbClr val="000000">
                      <a:alpha val="43137"/>
                    </a:srgbClr>
                  </a:outerShdw>
                </a:effectLst>
              </a:rPr>
              <a:t>. </a:t>
            </a:r>
            <a:r>
              <a:rPr lang="en-GB" sz="2800" b="1" i="1" dirty="0">
                <a:solidFill>
                  <a:srgbClr val="FF0000"/>
                </a:solidFill>
                <a:effectLst>
                  <a:outerShdw blurRad="38100" dist="38100" dir="2700000" algn="tl">
                    <a:srgbClr val="000000">
                      <a:alpha val="43137"/>
                    </a:srgbClr>
                  </a:outerShdw>
                </a:effectLst>
              </a:rPr>
              <a:t>Road Network</a:t>
            </a:r>
            <a:endParaRPr lang="en-US" sz="2800" b="1" i="1" dirty="0">
              <a:solidFill>
                <a:srgbClr val="FF0000"/>
              </a:solidFill>
              <a:effectLst>
                <a:outerShdw blurRad="38100" dist="38100" dir="2700000" algn="tl">
                  <a:srgbClr val="000000">
                    <a:alpha val="43137"/>
                  </a:srgbClr>
                </a:outerShdw>
              </a:effectLst>
            </a:endParaRPr>
          </a:p>
          <a:p>
            <a:pPr algn="just"/>
            <a:r>
              <a:rPr lang="en-GB" sz="2800" dirty="0" smtClean="0">
                <a:solidFill>
                  <a:schemeClr val="tx1"/>
                </a:solidFill>
              </a:rPr>
              <a:t>The </a:t>
            </a:r>
            <a:r>
              <a:rPr lang="en-GB" sz="2800" dirty="0">
                <a:solidFill>
                  <a:schemeClr val="tx1"/>
                </a:solidFill>
              </a:rPr>
              <a:t>Municipality is located along the Accra-Kumasi highway and currently has about 16.5km of asphalted Class I roads, 27km of Class II, and about 134km of Class III. Most of the communities are linked by a good road network. However, these road networks are feeder roads with poor road surface making it </a:t>
            </a:r>
            <a:r>
              <a:rPr lang="en-GB" sz="2800" dirty="0" err="1" smtClean="0">
                <a:solidFill>
                  <a:schemeClr val="tx1"/>
                </a:solidFill>
              </a:rPr>
              <a:t>unmotorable</a:t>
            </a:r>
            <a:r>
              <a:rPr lang="en-GB" sz="2800" dirty="0" smtClean="0">
                <a:solidFill>
                  <a:schemeClr val="tx1"/>
                </a:solidFill>
              </a:rPr>
              <a:t> especially </a:t>
            </a:r>
            <a:r>
              <a:rPr lang="en-GB" sz="2800" dirty="0">
                <a:solidFill>
                  <a:schemeClr val="tx1"/>
                </a:solidFill>
              </a:rPr>
              <a:t>during the rainy </a:t>
            </a:r>
            <a:r>
              <a:rPr lang="en-GB" sz="2800" dirty="0" smtClean="0">
                <a:solidFill>
                  <a:schemeClr val="tx1"/>
                </a:solidFill>
              </a:rPr>
              <a:t>season.</a:t>
            </a:r>
          </a:p>
          <a:p>
            <a:pPr algn="just"/>
            <a:endParaRPr lang="en-US" sz="2800" dirty="0">
              <a:solidFill>
                <a:schemeClr val="tx1"/>
              </a:solidFill>
            </a:endParaRPr>
          </a:p>
          <a:p>
            <a:pPr algn="just"/>
            <a:r>
              <a:rPr lang="en-GB" sz="2800" dirty="0">
                <a:solidFill>
                  <a:schemeClr val="tx1"/>
                </a:solidFill>
              </a:rPr>
              <a:t>The poor quality of roads directly correspond to </a:t>
            </a:r>
            <a:r>
              <a:rPr lang="en-GB" sz="2800" dirty="0" smtClean="0">
                <a:solidFill>
                  <a:schemeClr val="tx1"/>
                </a:solidFill>
              </a:rPr>
              <a:t> </a:t>
            </a:r>
            <a:r>
              <a:rPr lang="en-GB" sz="2800" dirty="0">
                <a:solidFill>
                  <a:schemeClr val="tx1"/>
                </a:solidFill>
              </a:rPr>
              <a:t>high transport costs particularly with the transport of agricultural produce from the rural areas</a:t>
            </a:r>
            <a:r>
              <a:rPr lang="en-GB" sz="2800" dirty="0" smtClean="0">
                <a:solidFill>
                  <a:schemeClr val="tx1"/>
                </a:solidFill>
              </a:rPr>
              <a:t>.</a:t>
            </a:r>
            <a:endParaRPr lang="en-US" sz="2800" dirty="0">
              <a:solidFill>
                <a:schemeClr val="tx1"/>
              </a:solidFill>
            </a:endParaRPr>
          </a:p>
        </p:txBody>
      </p:sp>
      <p:sp>
        <p:nvSpPr>
          <p:cNvPr id="2" name="Slide Number Placeholder 1"/>
          <p:cNvSpPr>
            <a:spLocks noGrp="1"/>
          </p:cNvSpPr>
          <p:nvPr>
            <p:ph type="sldNum" sz="quarter" idx="12"/>
          </p:nvPr>
        </p:nvSpPr>
        <p:spPr/>
        <p:txBody>
          <a:bodyPr/>
          <a:lstStyle/>
          <a:p>
            <a:fld id="{571CD3C2-A472-4BA3-88D7-833F7D0C5725}" type="slidenum">
              <a:rPr lang="en-US" smtClean="0"/>
              <a:t>7</a:t>
            </a:fld>
            <a:endParaRPr lang="en-US"/>
          </a:p>
        </p:txBody>
      </p:sp>
    </p:spTree>
    <p:extLst>
      <p:ext uri="{BB962C8B-B14F-4D97-AF65-F5344CB8AC3E}">
        <p14:creationId xmlns:p14="http://schemas.microsoft.com/office/powerpoint/2010/main" val="681483640"/>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571CD3C2-A472-4BA3-88D7-833F7D0C5725}" type="slidenum">
              <a:rPr lang="en-US" smtClean="0"/>
              <a:t>70</a:t>
            </a:fld>
            <a:endParaRPr lang="en-US"/>
          </a:p>
        </p:txBody>
      </p:sp>
      <p:sp>
        <p:nvSpPr>
          <p:cNvPr id="3" name="TextBox 2"/>
          <p:cNvSpPr txBox="1"/>
          <p:nvPr/>
        </p:nvSpPr>
        <p:spPr>
          <a:xfrm>
            <a:off x="1371600" y="1905001"/>
            <a:ext cx="7696200" cy="1323439"/>
          </a:xfrm>
          <a:prstGeom prst="rect">
            <a:avLst/>
          </a:prstGeom>
          <a:ln>
            <a:solidFill>
              <a:schemeClr val="bg1"/>
            </a:solidFill>
          </a:ln>
          <a:effectLst>
            <a:innerShdw blurRad="63500" dist="50800" dir="16200000">
              <a:prstClr val="black">
                <a:alpha val="50000"/>
              </a:prstClr>
            </a:innerShdw>
          </a:effectLst>
        </p:spPr>
        <p:style>
          <a:lnRef idx="2">
            <a:schemeClr val="accent2"/>
          </a:lnRef>
          <a:fillRef idx="1">
            <a:schemeClr val="lt1"/>
          </a:fillRef>
          <a:effectRef idx="0">
            <a:schemeClr val="accent2"/>
          </a:effectRef>
          <a:fontRef idx="minor">
            <a:schemeClr val="dk1"/>
          </a:fontRef>
        </p:style>
        <p:txBody>
          <a:bodyPr wrap="square" rtlCol="0">
            <a:spAutoFit/>
          </a:bodyPr>
          <a:lstStyle/>
          <a:p>
            <a:r>
              <a:rPr lang="en-GB" sz="8000" dirty="0" smtClean="0">
                <a:latin typeface="Algerian" panose="04020705040A02060702" pitchFamily="82" charset="0"/>
              </a:rPr>
              <a:t>THANK YOU</a:t>
            </a:r>
            <a:endParaRPr lang="en-GB" sz="8000" dirty="0">
              <a:latin typeface="Algerian" panose="04020705040A02060702" pitchFamily="82" charset="0"/>
            </a:endParaRPr>
          </a:p>
        </p:txBody>
      </p:sp>
    </p:spTree>
    <p:extLst>
      <p:ext uri="{BB962C8B-B14F-4D97-AF65-F5344CB8AC3E}">
        <p14:creationId xmlns:p14="http://schemas.microsoft.com/office/powerpoint/2010/main" val="37388531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1000" y="228600"/>
            <a:ext cx="8458200" cy="6400800"/>
          </a:xfrm>
        </p:spPr>
        <p:txBody>
          <a:bodyPr>
            <a:noAutofit/>
          </a:bodyPr>
          <a:lstStyle/>
          <a:p>
            <a:pPr algn="l"/>
            <a:r>
              <a:rPr lang="en-GB" sz="2000" b="1" i="1" dirty="0" err="1">
                <a:solidFill>
                  <a:srgbClr val="FF0000"/>
                </a:solidFill>
                <a:effectLst>
                  <a:outerShdw blurRad="38100" dist="38100" dir="2700000" algn="tl">
                    <a:srgbClr val="000000">
                      <a:alpha val="43137"/>
                    </a:srgbClr>
                  </a:outerShdw>
                </a:effectLst>
              </a:rPr>
              <a:t>i</a:t>
            </a:r>
            <a:r>
              <a:rPr lang="en-GB" sz="2000" b="1" i="1" dirty="0" smtClean="0">
                <a:solidFill>
                  <a:srgbClr val="FF0000"/>
                </a:solidFill>
                <a:effectLst>
                  <a:outerShdw blurRad="38100" dist="38100" dir="2700000" algn="tl">
                    <a:srgbClr val="000000">
                      <a:alpha val="43137"/>
                    </a:srgbClr>
                  </a:outerShdw>
                </a:effectLst>
              </a:rPr>
              <a:t>. </a:t>
            </a:r>
            <a:r>
              <a:rPr lang="en-GB" sz="2000" b="1" i="1" dirty="0">
                <a:solidFill>
                  <a:srgbClr val="FF0000"/>
                </a:solidFill>
                <a:effectLst>
                  <a:outerShdw blurRad="38100" dist="38100" dir="2700000" algn="tl">
                    <a:srgbClr val="000000">
                      <a:alpha val="43137"/>
                    </a:srgbClr>
                  </a:outerShdw>
                </a:effectLst>
              </a:rPr>
              <a:t>Water and Sanitation</a:t>
            </a:r>
            <a:endParaRPr lang="en-US" sz="2000" b="1" i="1" dirty="0">
              <a:solidFill>
                <a:srgbClr val="FF0000"/>
              </a:solidFill>
              <a:effectLst>
                <a:outerShdw blurRad="38100" dist="38100" dir="2700000" algn="tl">
                  <a:srgbClr val="000000">
                    <a:alpha val="43137"/>
                  </a:srgbClr>
                </a:outerShdw>
              </a:effectLst>
            </a:endParaRPr>
          </a:p>
          <a:p>
            <a:pPr algn="just"/>
            <a:r>
              <a:rPr lang="en-GB" sz="1800" dirty="0">
                <a:solidFill>
                  <a:schemeClr val="tx1"/>
                </a:solidFill>
              </a:rPr>
              <a:t>The main source of water for domestic and commercial uses are borehole and pipe born water. Majority of the rural household depend on borehole water for drinking, cooking and other household chores. </a:t>
            </a:r>
            <a:r>
              <a:rPr lang="en-GB" sz="1800" dirty="0" smtClean="0">
                <a:solidFill>
                  <a:schemeClr val="tx1"/>
                </a:solidFill>
              </a:rPr>
              <a:t>According </a:t>
            </a:r>
            <a:r>
              <a:rPr lang="en-GB" sz="1800" dirty="0">
                <a:solidFill>
                  <a:schemeClr val="tx1"/>
                </a:solidFill>
              </a:rPr>
              <a:t>to the 2010 PHC District Analytical Report, about Forty Seven (47%) of the rural </a:t>
            </a:r>
            <a:r>
              <a:rPr lang="en-GB" sz="1800" dirty="0" smtClean="0">
                <a:solidFill>
                  <a:schemeClr val="tx1"/>
                </a:solidFill>
              </a:rPr>
              <a:t>household depend on borehole water for drinking, cooking and other household chores. Other </a:t>
            </a:r>
            <a:r>
              <a:rPr lang="en-GB" sz="1800" dirty="0">
                <a:solidFill>
                  <a:schemeClr val="tx1"/>
                </a:solidFill>
              </a:rPr>
              <a:t>sources include rain water, dug well, </a:t>
            </a:r>
            <a:r>
              <a:rPr lang="en-GB" sz="1800" dirty="0" smtClean="0">
                <a:solidFill>
                  <a:schemeClr val="tx1"/>
                </a:solidFill>
              </a:rPr>
              <a:t>rivers, streams </a:t>
            </a:r>
            <a:r>
              <a:rPr lang="en-GB" sz="1800" dirty="0">
                <a:solidFill>
                  <a:schemeClr val="tx1"/>
                </a:solidFill>
              </a:rPr>
              <a:t>etc. </a:t>
            </a:r>
            <a:endParaRPr lang="en-GB" sz="1800" dirty="0" smtClean="0">
              <a:solidFill>
                <a:schemeClr val="tx1"/>
              </a:solidFill>
            </a:endParaRPr>
          </a:p>
          <a:p>
            <a:pPr algn="just"/>
            <a:endParaRPr lang="en-GB" sz="1800" dirty="0" smtClean="0">
              <a:solidFill>
                <a:schemeClr val="tx1"/>
              </a:solidFill>
            </a:endParaRPr>
          </a:p>
          <a:p>
            <a:pPr algn="just">
              <a:tabLst>
                <a:tab pos="395288" algn="l"/>
              </a:tabLst>
            </a:pPr>
            <a:r>
              <a:rPr lang="en-GB" sz="1800" dirty="0">
                <a:solidFill>
                  <a:schemeClr val="tx1"/>
                </a:solidFill>
              </a:rPr>
              <a:t>According to 2010 Population and Housing Census, the toilet facility mostly used by household in the municipality is public toilet, (KVIP Pit, Pan). This constitutes 34.2% of the toilet </a:t>
            </a:r>
            <a:r>
              <a:rPr lang="en-GB" sz="1800" dirty="0" smtClean="0">
                <a:solidFill>
                  <a:schemeClr val="tx1"/>
                </a:solidFill>
              </a:rPr>
              <a:t>facility. However</a:t>
            </a:r>
            <a:r>
              <a:rPr lang="en-GB" sz="1800" dirty="0">
                <a:solidFill>
                  <a:schemeClr val="tx1"/>
                </a:solidFill>
              </a:rPr>
              <a:t>, appreciable number of the population in the municipality have toilet  facilities in their </a:t>
            </a:r>
            <a:r>
              <a:rPr lang="en-GB" sz="1800" dirty="0" smtClean="0">
                <a:solidFill>
                  <a:schemeClr val="tx1"/>
                </a:solidFill>
              </a:rPr>
              <a:t>homes. </a:t>
            </a:r>
            <a:r>
              <a:rPr lang="en-GB" sz="1800" dirty="0">
                <a:solidFill>
                  <a:schemeClr val="tx1"/>
                </a:solidFill>
              </a:rPr>
              <a:t>KVIP, Pit latrine and Water Closets constitute 25.7%, 20.7% and 11.2% of the toilet facilities in the municipality respectively. Open defecation and other also constitute 8.2</a:t>
            </a:r>
            <a:r>
              <a:rPr lang="en-GB" sz="1800" dirty="0" smtClean="0">
                <a:solidFill>
                  <a:schemeClr val="tx1"/>
                </a:solidFill>
              </a:rPr>
              <a:t>%.</a:t>
            </a:r>
          </a:p>
          <a:p>
            <a:pPr algn="just">
              <a:tabLst>
                <a:tab pos="395288" algn="l"/>
              </a:tabLst>
            </a:pPr>
            <a:endParaRPr lang="en-GB" sz="1800" dirty="0">
              <a:solidFill>
                <a:schemeClr val="tx1"/>
              </a:solidFill>
            </a:endParaRPr>
          </a:p>
          <a:p>
            <a:pPr algn="just">
              <a:tabLst>
                <a:tab pos="395288" algn="l"/>
              </a:tabLst>
            </a:pPr>
            <a:r>
              <a:rPr lang="en-GB" sz="1800" dirty="0">
                <a:solidFill>
                  <a:schemeClr val="tx1"/>
                </a:solidFill>
              </a:rPr>
              <a:t>Also, waste management is another sanitation issue confronting the municipality. The commonest method of waste disposal are open space and public containers. Whereas open space is predominantly practiced in the rural areas, public containers is practiced in the urban areas. Other form of waste disposal includes open burning, indiscriminate dumping and refuse pit.</a:t>
            </a:r>
            <a:endParaRPr lang="en-US" sz="1800" dirty="0">
              <a:solidFill>
                <a:schemeClr val="tx1"/>
              </a:solidFill>
            </a:endParaRPr>
          </a:p>
          <a:p>
            <a:pPr algn="just"/>
            <a:endParaRPr lang="en-US" sz="2000" dirty="0">
              <a:solidFill>
                <a:schemeClr val="tx1"/>
              </a:solidFill>
            </a:endParaRPr>
          </a:p>
        </p:txBody>
      </p:sp>
      <p:sp>
        <p:nvSpPr>
          <p:cNvPr id="2" name="Slide Number Placeholder 1"/>
          <p:cNvSpPr>
            <a:spLocks noGrp="1"/>
          </p:cNvSpPr>
          <p:nvPr>
            <p:ph type="sldNum" sz="quarter" idx="12"/>
          </p:nvPr>
        </p:nvSpPr>
        <p:spPr/>
        <p:txBody>
          <a:bodyPr/>
          <a:lstStyle/>
          <a:p>
            <a:fld id="{571CD3C2-A472-4BA3-88D7-833F7D0C5725}" type="slidenum">
              <a:rPr lang="en-US" smtClean="0"/>
              <a:t>8</a:t>
            </a:fld>
            <a:endParaRPr lang="en-US"/>
          </a:p>
        </p:txBody>
      </p:sp>
    </p:spTree>
    <p:extLst>
      <p:ext uri="{BB962C8B-B14F-4D97-AF65-F5344CB8AC3E}">
        <p14:creationId xmlns:p14="http://schemas.microsoft.com/office/powerpoint/2010/main" val="19325572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457200"/>
            <a:ext cx="7239000" cy="5791200"/>
          </a:xfrm>
        </p:spPr>
        <p:txBody>
          <a:bodyPr>
            <a:normAutofit fontScale="77500" lnSpcReduction="20000"/>
          </a:bodyPr>
          <a:lstStyle/>
          <a:p>
            <a:pPr algn="l"/>
            <a:r>
              <a:rPr lang="en-GB" b="1" i="1" dirty="0">
                <a:solidFill>
                  <a:srgbClr val="FF0000"/>
                </a:solidFill>
                <a:effectLst>
                  <a:outerShdw blurRad="38100" dist="38100" dir="2700000" algn="tl">
                    <a:srgbClr val="000000">
                      <a:alpha val="43137"/>
                    </a:srgbClr>
                  </a:outerShdw>
                </a:effectLst>
              </a:rPr>
              <a:t>j</a:t>
            </a:r>
            <a:r>
              <a:rPr lang="en-GB" b="1" i="1" dirty="0" smtClean="0">
                <a:solidFill>
                  <a:srgbClr val="FF0000"/>
                </a:solidFill>
                <a:effectLst>
                  <a:outerShdw blurRad="38100" dist="38100" dir="2700000" algn="tl">
                    <a:srgbClr val="000000">
                      <a:alpha val="43137"/>
                    </a:srgbClr>
                  </a:outerShdw>
                </a:effectLst>
              </a:rPr>
              <a:t>. </a:t>
            </a:r>
            <a:r>
              <a:rPr lang="en-GB" b="1" i="1" dirty="0">
                <a:solidFill>
                  <a:srgbClr val="FF0000"/>
                </a:solidFill>
                <a:effectLst>
                  <a:outerShdw blurRad="38100" dist="38100" dir="2700000" algn="tl">
                    <a:srgbClr val="000000">
                      <a:alpha val="43137"/>
                    </a:srgbClr>
                  </a:outerShdw>
                </a:effectLst>
              </a:rPr>
              <a:t>Energy</a:t>
            </a:r>
            <a:endParaRPr lang="en-US" b="1" i="1" dirty="0">
              <a:solidFill>
                <a:srgbClr val="FF0000"/>
              </a:solidFill>
              <a:effectLst>
                <a:outerShdw blurRad="38100" dist="38100" dir="2700000" algn="tl">
                  <a:srgbClr val="000000">
                    <a:alpha val="43137"/>
                  </a:srgbClr>
                </a:outerShdw>
              </a:effectLst>
            </a:endParaRPr>
          </a:p>
          <a:p>
            <a:pPr algn="just"/>
            <a:r>
              <a:rPr lang="en-GB" sz="2600" dirty="0">
                <a:solidFill>
                  <a:schemeClr val="tx1"/>
                </a:solidFill>
              </a:rPr>
              <a:t>Energy plays a significant role in households’ day-to-day activities. The main source of energy in the </a:t>
            </a:r>
            <a:r>
              <a:rPr lang="en-GB" sz="2600" dirty="0" smtClean="0">
                <a:solidFill>
                  <a:schemeClr val="tx1"/>
                </a:solidFill>
              </a:rPr>
              <a:t>municipality is </a:t>
            </a:r>
            <a:r>
              <a:rPr lang="en-GB" sz="2600" dirty="0">
                <a:solidFill>
                  <a:schemeClr val="tx1"/>
                </a:solidFill>
              </a:rPr>
              <a:t>electricity which is taped from the national grid. It is used for powering domestic </a:t>
            </a:r>
            <a:r>
              <a:rPr lang="en-GB" sz="2600" dirty="0" smtClean="0">
                <a:solidFill>
                  <a:schemeClr val="tx1"/>
                </a:solidFill>
              </a:rPr>
              <a:t>appliances, </a:t>
            </a:r>
            <a:r>
              <a:rPr lang="en-GB" sz="2600" dirty="0">
                <a:solidFill>
                  <a:schemeClr val="tx1"/>
                </a:solidFill>
              </a:rPr>
              <a:t>cooking, </a:t>
            </a:r>
            <a:r>
              <a:rPr lang="en-GB" sz="2600" dirty="0" smtClean="0">
                <a:solidFill>
                  <a:schemeClr val="tx1"/>
                </a:solidFill>
              </a:rPr>
              <a:t>storage, entertainment</a:t>
            </a:r>
            <a:r>
              <a:rPr lang="en-GB" sz="2600" dirty="0">
                <a:solidFill>
                  <a:schemeClr val="tx1"/>
                </a:solidFill>
              </a:rPr>
              <a:t>, lighting systems among others. </a:t>
            </a:r>
            <a:endParaRPr lang="en-GB" sz="2600" dirty="0" smtClean="0">
              <a:solidFill>
                <a:schemeClr val="tx1"/>
              </a:solidFill>
            </a:endParaRPr>
          </a:p>
          <a:p>
            <a:pPr algn="just"/>
            <a:endParaRPr lang="en-GB" sz="2600" dirty="0" smtClean="0">
              <a:solidFill>
                <a:schemeClr val="tx1"/>
              </a:solidFill>
            </a:endParaRPr>
          </a:p>
          <a:p>
            <a:pPr algn="just"/>
            <a:r>
              <a:rPr lang="en-GB" sz="2600" dirty="0" smtClean="0">
                <a:solidFill>
                  <a:schemeClr val="tx1"/>
                </a:solidFill>
              </a:rPr>
              <a:t>According </a:t>
            </a:r>
            <a:r>
              <a:rPr lang="en-GB" sz="2600" dirty="0">
                <a:solidFill>
                  <a:schemeClr val="tx1"/>
                </a:solidFill>
              </a:rPr>
              <a:t>to the </a:t>
            </a:r>
            <a:r>
              <a:rPr lang="en-GB" sz="2600" i="1" dirty="0">
                <a:solidFill>
                  <a:schemeClr val="tx1"/>
                </a:solidFill>
              </a:rPr>
              <a:t>2010 Population and Housing Census</a:t>
            </a:r>
            <a:r>
              <a:rPr lang="en-GB" sz="2600" dirty="0">
                <a:solidFill>
                  <a:schemeClr val="tx1"/>
                </a:solidFill>
              </a:rPr>
              <a:t> </a:t>
            </a:r>
            <a:r>
              <a:rPr lang="en-GB" sz="2600" dirty="0" smtClean="0">
                <a:solidFill>
                  <a:schemeClr val="tx1"/>
                </a:solidFill>
              </a:rPr>
              <a:t>71.5% of the population  in the municipality </a:t>
            </a:r>
            <a:r>
              <a:rPr lang="en-GB" sz="2600" dirty="0">
                <a:solidFill>
                  <a:schemeClr val="tx1"/>
                </a:solidFill>
              </a:rPr>
              <a:t>have access to electricity in their </a:t>
            </a:r>
            <a:r>
              <a:rPr lang="en-GB" sz="2600" dirty="0" smtClean="0">
                <a:solidFill>
                  <a:schemeClr val="tx1"/>
                </a:solidFill>
              </a:rPr>
              <a:t>homes while 10.4% depend on kerosene lamp. Furthermore, 16.7% of the residents rely on battery-powered  flashlights and touches with 0.4% depending on diesel powered generators.</a:t>
            </a:r>
          </a:p>
          <a:p>
            <a:pPr algn="just"/>
            <a:endParaRPr lang="en-US" sz="2600" dirty="0">
              <a:solidFill>
                <a:schemeClr val="tx1"/>
              </a:solidFill>
            </a:endParaRPr>
          </a:p>
          <a:p>
            <a:pPr algn="just"/>
            <a:r>
              <a:rPr lang="en-GB" sz="2600" dirty="0">
                <a:solidFill>
                  <a:schemeClr val="tx1"/>
                </a:solidFill>
              </a:rPr>
              <a:t>Despite several interventions by government and non-governmental organisations to protect our forests and reduce pollution, majority of the residents in Asante Akim Central Municipality continue to use fire wood. According to 2010 population and housing census, 38.7%  of the residents use firewood for cooking while 36.1% use charcoal. Nevertheless, an appreciable number of residents rely on other efficient energy sources such as gas (15.6%), electricity (0.3%) and kerosene (0.4%). </a:t>
            </a:r>
            <a:endParaRPr lang="en-US" sz="2600" dirty="0">
              <a:solidFill>
                <a:schemeClr val="tx1"/>
              </a:solidFill>
            </a:endParaRPr>
          </a:p>
          <a:p>
            <a:pPr algn="l"/>
            <a:endParaRPr lang="en-US" dirty="0">
              <a:solidFill>
                <a:schemeClr val="tx1"/>
              </a:solidFill>
            </a:endParaRPr>
          </a:p>
        </p:txBody>
      </p:sp>
      <p:sp>
        <p:nvSpPr>
          <p:cNvPr id="2" name="Slide Number Placeholder 1"/>
          <p:cNvSpPr>
            <a:spLocks noGrp="1"/>
          </p:cNvSpPr>
          <p:nvPr>
            <p:ph type="sldNum" sz="quarter" idx="12"/>
          </p:nvPr>
        </p:nvSpPr>
        <p:spPr/>
        <p:txBody>
          <a:bodyPr/>
          <a:lstStyle/>
          <a:p>
            <a:fld id="{571CD3C2-A472-4BA3-88D7-833F7D0C5725}" type="slidenum">
              <a:rPr lang="en-US" smtClean="0"/>
              <a:t>9</a:t>
            </a:fld>
            <a:endParaRPr lang="en-US"/>
          </a:p>
        </p:txBody>
      </p:sp>
    </p:spTree>
    <p:extLst>
      <p:ext uri="{BB962C8B-B14F-4D97-AF65-F5344CB8AC3E}">
        <p14:creationId xmlns:p14="http://schemas.microsoft.com/office/powerpoint/2010/main" val="18018113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Violet">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Retrospect</Template>
  <TotalTime>12494</TotalTime>
  <Words>6654</Words>
  <Application>Microsoft Office PowerPoint</Application>
  <PresentationFormat>On-screen Show (4:3)</PresentationFormat>
  <Paragraphs>2757</Paragraphs>
  <Slides>70</Slides>
  <Notes>14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70</vt:i4>
      </vt:variant>
    </vt:vector>
  </HeadingPairs>
  <TitlesOfParts>
    <vt:vector size="78" baseType="lpstr">
      <vt:lpstr>Arial Unicode MS</vt:lpstr>
      <vt:lpstr>Algerian</vt:lpstr>
      <vt:lpstr>Arial</vt:lpstr>
      <vt:lpstr>Arial Narrow</vt:lpstr>
      <vt:lpstr>Calibri</vt:lpstr>
      <vt:lpstr>Times New Roman</vt:lpstr>
      <vt:lpstr>Wingdings</vt:lpstr>
      <vt:lpstr>Office Theme</vt:lpstr>
      <vt:lpstr>PowerPoint Presentation</vt:lpstr>
      <vt:lpstr> INTRODUCTION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FINANCIAL PERFORMANCE-REVENUE</vt:lpstr>
      <vt:lpstr>FINANCIAL PERFORMANCE-REVENUE</vt:lpstr>
      <vt:lpstr>FINANCIAL PERFORMANCE-EXPENDITURE</vt:lpstr>
      <vt:lpstr>FINANCIAL PERFORMANCE-EXPENDITURE</vt:lpstr>
      <vt:lpstr>2019 KEY ACHIEVEMENTS</vt:lpstr>
      <vt:lpstr>2019 BUDGET PROGRAMME PERFORMANCE </vt:lpstr>
      <vt:lpstr>2019 KEY PROJECTS AND PROGRAMMES FROM ALL SOURCES </vt:lpstr>
      <vt:lpstr>Sanitation Budget Performance</vt:lpstr>
      <vt:lpstr>Government Flagship Projects/Programmes</vt:lpstr>
      <vt:lpstr>PowerPoint Presentation</vt:lpstr>
      <vt:lpstr>MMDA Adopted Policy Objectives for 2019 Link to Sustainable Development Goals (SDGs) in a tabular form</vt:lpstr>
      <vt:lpstr>MMDA Adopted Policy Objectives for 2019 Link to Sustainable Development Goals (SDGs)</vt:lpstr>
      <vt:lpstr>MMDA Adopted Policy Objectives for 2019 Link to Sustainable Development Goals (SDGs)</vt:lpstr>
      <vt:lpstr>MMDA Adopted Policy Objectives for 2019 Link to Sustainable Development Goals (SDGs)</vt:lpstr>
      <vt:lpstr>MMDA Adopted Policy Objectives for 2019 Link to Sustainable Development Goals (SDGs)</vt:lpstr>
      <vt:lpstr>MMDA Adopted Policy Objectives for 2019 Link to Sustainable Development Goals (SDGs)</vt:lpstr>
      <vt:lpstr> POLICY OUTCOME INDICATORS AND TARGETS </vt:lpstr>
      <vt:lpstr>      POLICY OUTCOME INDICATORS AND TARGETS </vt:lpstr>
      <vt:lpstr>      POLICY OUTCOME INDICATORS AND TARGETS </vt:lpstr>
      <vt:lpstr>EXPENDITURE BY BUDGET PROGRAMME AND ECONOMIC CLASSIFICATION </vt:lpstr>
      <vt:lpstr>PowerPoint Presentation</vt:lpstr>
      <vt:lpstr>PowerPoint Presentation</vt:lpstr>
      <vt:lpstr>PowerPoint Presentation</vt:lpstr>
      <vt:lpstr>PowerPoint Presentation</vt:lpstr>
      <vt:lpstr>PowerPoint Presentation</vt:lpstr>
      <vt:lpstr>PowerPoint Presentation</vt:lpstr>
      <vt:lpstr>EXPENDITURE BY BUDGET PROGRAMME AND ECONOMIC CLASSIFICATION </vt:lpstr>
      <vt:lpstr>EXPENDITURE BY BUDGET PROGRAMME AND ECONOMIC CLASSIFICATION </vt:lpstr>
      <vt:lpstr>PowerPoint Presentation</vt:lpstr>
      <vt:lpstr>PowerPoint Presentation</vt:lpstr>
      <vt:lpstr>PowerPoint Presentation</vt:lpstr>
      <vt:lpstr>PowerPoint Presentation</vt:lpstr>
      <vt:lpstr>PowerPoint Presentation</vt:lpstr>
      <vt:lpstr>PowerPoint Presentation</vt:lpstr>
      <vt:lpstr>SUMMARY OF EXPENDITURE BUDGET BY DEPARTMENT, ITEM AND FUNDING SOURCE</vt:lpstr>
      <vt:lpstr>SUMMARY OF EXPENDITURE BUDGET BY DEPARTMENT, ITEM AND FUNDING SOURCE</vt:lpstr>
      <vt:lpstr>PowerPoint Presentation</vt:lpstr>
      <vt:lpstr>PowerPoint Presentation</vt:lpstr>
      <vt:lpstr>PowerPoint Presentation</vt:lpstr>
      <vt:lpstr>PowerPoint Presentation</vt:lpstr>
      <vt:lpstr>PowerPoint Presentation</vt:lpstr>
      <vt:lpstr>SANITATION BUDGET</vt:lpstr>
      <vt:lpstr>NOMINAL ROLL BY GRADE-CENTRAL ADMINISTRATION</vt:lpstr>
      <vt:lpstr>NOMINAL ROLL BY GRADE-CENTRAL ADMINISTRATION</vt:lpstr>
      <vt:lpstr>NOMINAL ROLL BY GRADE-CENTRAL ADMINISTRATION</vt:lpstr>
      <vt:lpstr>NOMINAL ROLL BY GRADE-CENTRAL ADMINISTRATION</vt:lpstr>
      <vt:lpstr>NOMINAL ROLL BY GRADE-ENVIRONMENTAL HEALTH</vt:lpstr>
      <vt:lpstr>NOMINAL ROLL BY GRADE-ENVIRONMENTAL HEALTH</vt:lpstr>
      <vt:lpstr>NOMINAL ROLL BY GRADE-SOCIAL WELFARE AND COMMUNITY DEVELOPMENT</vt:lpstr>
      <vt:lpstr>NOMINAL ROLL BY GRADE-WORKS</vt:lpstr>
      <vt:lpstr>NOMINAL ROLL BY GRADE-AGRIC</vt:lpstr>
      <vt:lpstr>NOMINAL ROLL BY GRADE-FINANCE</vt:lpstr>
      <vt:lpstr>NOMINAL ROLL BY GRADE-PHYSICAL PLANNING</vt:lpstr>
      <vt:lpstr>IGF-COMPENSATION</vt:lpstr>
      <vt:lpstr>IGF-COMPENSATION</vt:lpstr>
      <vt:lpstr>RETIREES</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Joseph Osei Antwi</dc:creator>
  <cp:lastModifiedBy>AACMA</cp:lastModifiedBy>
  <cp:revision>1886</cp:revision>
  <cp:lastPrinted>2019-09-10T08:23:20Z</cp:lastPrinted>
  <dcterms:created xsi:type="dcterms:W3CDTF">2014-08-08T13:29:13Z</dcterms:created>
  <dcterms:modified xsi:type="dcterms:W3CDTF">2019-09-13T11:09:19Z</dcterms:modified>
</cp:coreProperties>
</file>