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8"/>
  </p:notesMasterIdLst>
  <p:handoutMasterIdLst>
    <p:handoutMasterId r:id="rId69"/>
  </p:handoutMasterIdLst>
  <p:sldIdLst>
    <p:sldId id="256" r:id="rId2"/>
    <p:sldId id="275" r:id="rId3"/>
    <p:sldId id="352" r:id="rId4"/>
    <p:sldId id="519" r:id="rId5"/>
    <p:sldId id="520" r:id="rId6"/>
    <p:sldId id="355" r:id="rId7"/>
    <p:sldId id="521" r:id="rId8"/>
    <p:sldId id="356" r:id="rId9"/>
    <p:sldId id="358" r:id="rId10"/>
    <p:sldId id="360" r:id="rId11"/>
    <p:sldId id="478" r:id="rId12"/>
    <p:sldId id="475" r:id="rId13"/>
    <p:sldId id="257" r:id="rId14"/>
    <p:sldId id="269" r:id="rId15"/>
    <p:sldId id="518" r:id="rId16"/>
    <p:sldId id="430" r:id="rId17"/>
    <p:sldId id="429" r:id="rId18"/>
    <p:sldId id="467" r:id="rId19"/>
    <p:sldId id="482" r:id="rId20"/>
    <p:sldId id="468" r:id="rId21"/>
    <p:sldId id="479" r:id="rId22"/>
    <p:sldId id="335" r:id="rId23"/>
    <p:sldId id="376" r:id="rId24"/>
    <p:sldId id="512" r:id="rId25"/>
    <p:sldId id="514" r:id="rId26"/>
    <p:sldId id="515" r:id="rId27"/>
    <p:sldId id="516" r:id="rId28"/>
    <p:sldId id="517" r:id="rId29"/>
    <p:sldId id="382" r:id="rId30"/>
    <p:sldId id="383" r:id="rId31"/>
    <p:sldId id="442" r:id="rId32"/>
    <p:sldId id="443" r:id="rId33"/>
    <p:sldId id="444" r:id="rId34"/>
    <p:sldId id="445" r:id="rId35"/>
    <p:sldId id="446" r:id="rId36"/>
    <p:sldId id="447" r:id="rId37"/>
    <p:sldId id="448" r:id="rId38"/>
    <p:sldId id="449" r:id="rId39"/>
    <p:sldId id="508" r:id="rId40"/>
    <p:sldId id="450" r:id="rId41"/>
    <p:sldId id="509" r:id="rId42"/>
    <p:sldId id="510" r:id="rId43"/>
    <p:sldId id="452" r:id="rId44"/>
    <p:sldId id="480" r:id="rId45"/>
    <p:sldId id="492" r:id="rId46"/>
    <p:sldId id="455" r:id="rId47"/>
    <p:sldId id="456" r:id="rId48"/>
    <p:sldId id="459" r:id="rId49"/>
    <p:sldId id="461" r:id="rId50"/>
    <p:sldId id="462" r:id="rId51"/>
    <p:sldId id="463" r:id="rId52"/>
    <p:sldId id="473" r:id="rId53"/>
    <p:sldId id="493" r:id="rId54"/>
    <p:sldId id="494" r:id="rId55"/>
    <p:sldId id="497" r:id="rId56"/>
    <p:sldId id="496" r:id="rId57"/>
    <p:sldId id="495" r:id="rId58"/>
    <p:sldId id="502" r:id="rId59"/>
    <p:sldId id="501" r:id="rId60"/>
    <p:sldId id="500" r:id="rId61"/>
    <p:sldId id="499" r:id="rId62"/>
    <p:sldId id="503" r:id="rId63"/>
    <p:sldId id="506" r:id="rId64"/>
    <p:sldId id="486" r:id="rId65"/>
    <p:sldId id="507" r:id="rId66"/>
    <p:sldId id="485" r:id="rId67"/>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24" autoAdjust="0"/>
    <p:restoredTop sz="96448" autoAdjust="0"/>
  </p:normalViewPr>
  <p:slideViewPr>
    <p:cSldViewPr>
      <p:cViewPr>
        <p:scale>
          <a:sx n="100" d="100"/>
          <a:sy n="100" d="100"/>
        </p:scale>
        <p:origin x="-618" y="-72"/>
      </p:cViewPr>
      <p:guideLst>
        <p:guide orient="horz" pos="2160"/>
        <p:guide pos="2880"/>
      </p:guideLst>
    </p:cSldViewPr>
  </p:slideViewPr>
  <p:notesTextViewPr>
    <p:cViewPr>
      <p:scale>
        <a:sx n="1" d="1"/>
        <a:sy n="1" d="1"/>
      </p:scale>
      <p:origin x="0" y="0"/>
    </p:cViewPr>
  </p:notesTextViewPr>
  <p:sorterViewPr>
    <p:cViewPr>
      <p:scale>
        <a:sx n="100" d="100"/>
        <a:sy n="100" d="100"/>
      </p:scale>
      <p:origin x="0" y="786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88" tIns="46745" rIns="93488" bIns="46745" rtlCol="0"/>
          <a:lstStyle>
            <a:lvl1pPr algn="l">
              <a:defRPr sz="1200"/>
            </a:lvl1pPr>
          </a:lstStyle>
          <a:p>
            <a:endParaRPr lang="en-US"/>
          </a:p>
        </p:txBody>
      </p:sp>
      <p:sp>
        <p:nvSpPr>
          <p:cNvPr id="3" name="Date Placeholder 2"/>
          <p:cNvSpPr>
            <a:spLocks noGrp="1"/>
          </p:cNvSpPr>
          <p:nvPr>
            <p:ph type="dt" sz="quarter" idx="1"/>
          </p:nvPr>
        </p:nvSpPr>
        <p:spPr>
          <a:xfrm>
            <a:off x="3995217" y="0"/>
            <a:ext cx="3056414" cy="465455"/>
          </a:xfrm>
          <a:prstGeom prst="rect">
            <a:avLst/>
          </a:prstGeom>
        </p:spPr>
        <p:txBody>
          <a:bodyPr vert="horz" lIns="93488" tIns="46745" rIns="93488" bIns="46745" rtlCol="0"/>
          <a:lstStyle>
            <a:lvl1pPr algn="r">
              <a:defRPr sz="1200"/>
            </a:lvl1pPr>
          </a:lstStyle>
          <a:p>
            <a:fld id="{094B21AC-E47F-4F1A-9C97-5851FF60125C}" type="datetimeFigureOut">
              <a:rPr lang="en-US" smtClean="0"/>
              <a:t>15-Oct-18</a:t>
            </a:fld>
            <a:endParaRPr lang="en-US"/>
          </a:p>
        </p:txBody>
      </p:sp>
      <p:sp>
        <p:nvSpPr>
          <p:cNvPr id="4" name="Footer Placeholder 3"/>
          <p:cNvSpPr>
            <a:spLocks noGrp="1"/>
          </p:cNvSpPr>
          <p:nvPr>
            <p:ph type="ftr" sz="quarter" idx="2"/>
          </p:nvPr>
        </p:nvSpPr>
        <p:spPr>
          <a:xfrm>
            <a:off x="0" y="8842030"/>
            <a:ext cx="3056414" cy="465455"/>
          </a:xfrm>
          <a:prstGeom prst="rect">
            <a:avLst/>
          </a:prstGeom>
        </p:spPr>
        <p:txBody>
          <a:bodyPr vert="horz" lIns="93488" tIns="46745" rIns="93488" bIns="46745" rtlCol="0" anchor="b"/>
          <a:lstStyle>
            <a:lvl1pPr algn="l">
              <a:defRPr sz="1200"/>
            </a:lvl1pPr>
          </a:lstStyle>
          <a:p>
            <a:endParaRPr lang="en-US"/>
          </a:p>
        </p:txBody>
      </p:sp>
      <p:sp>
        <p:nvSpPr>
          <p:cNvPr id="5" name="Slide Number Placeholder 4"/>
          <p:cNvSpPr>
            <a:spLocks noGrp="1"/>
          </p:cNvSpPr>
          <p:nvPr>
            <p:ph type="sldNum" sz="quarter" idx="3"/>
          </p:nvPr>
        </p:nvSpPr>
        <p:spPr>
          <a:xfrm>
            <a:off x="3995217" y="8842030"/>
            <a:ext cx="3056414" cy="465455"/>
          </a:xfrm>
          <a:prstGeom prst="rect">
            <a:avLst/>
          </a:prstGeom>
        </p:spPr>
        <p:txBody>
          <a:bodyPr vert="horz" lIns="93488" tIns="46745" rIns="93488" bIns="46745" rtlCol="0" anchor="b"/>
          <a:lstStyle>
            <a:lvl1pPr algn="r">
              <a:defRPr sz="1200"/>
            </a:lvl1pPr>
          </a:lstStyle>
          <a:p>
            <a:fld id="{27759F85-5043-47BE-BEA0-3BBDBA5456CA}" type="slidenum">
              <a:rPr lang="en-US" smtClean="0"/>
              <a:t>‹#›</a:t>
            </a:fld>
            <a:endParaRPr lang="en-US"/>
          </a:p>
        </p:txBody>
      </p:sp>
    </p:spTree>
    <p:extLst>
      <p:ext uri="{BB962C8B-B14F-4D97-AF65-F5344CB8AC3E}">
        <p14:creationId xmlns:p14="http://schemas.microsoft.com/office/powerpoint/2010/main" val="5601771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88" tIns="46745" rIns="93488" bIns="46745" rtlCol="0"/>
          <a:lstStyle>
            <a:lvl1pPr algn="l">
              <a:defRPr sz="1200"/>
            </a:lvl1pPr>
          </a:lstStyle>
          <a:p>
            <a:endParaRPr lang="en-US"/>
          </a:p>
        </p:txBody>
      </p:sp>
      <p:sp>
        <p:nvSpPr>
          <p:cNvPr id="3" name="Date Placeholder 2"/>
          <p:cNvSpPr>
            <a:spLocks noGrp="1"/>
          </p:cNvSpPr>
          <p:nvPr>
            <p:ph type="dt" idx="1"/>
          </p:nvPr>
        </p:nvSpPr>
        <p:spPr>
          <a:xfrm>
            <a:off x="3995217" y="0"/>
            <a:ext cx="3056414" cy="465455"/>
          </a:xfrm>
          <a:prstGeom prst="rect">
            <a:avLst/>
          </a:prstGeom>
        </p:spPr>
        <p:txBody>
          <a:bodyPr vert="horz" lIns="93488" tIns="46745" rIns="93488" bIns="46745" rtlCol="0"/>
          <a:lstStyle>
            <a:lvl1pPr algn="r">
              <a:defRPr sz="1200"/>
            </a:lvl1pPr>
          </a:lstStyle>
          <a:p>
            <a:fld id="{96502623-C16F-40FF-8AED-55449D826E42}" type="datetimeFigureOut">
              <a:rPr lang="en-US" smtClean="0"/>
              <a:t>15-Oct-18</a:t>
            </a:fld>
            <a:endParaRPr lang="en-US"/>
          </a:p>
        </p:txBody>
      </p:sp>
      <p:sp>
        <p:nvSpPr>
          <p:cNvPr id="4" name="Slide Image Placeholder 3"/>
          <p:cNvSpPr>
            <a:spLocks noGrp="1" noRot="1" noChangeAspect="1"/>
          </p:cNvSpPr>
          <p:nvPr>
            <p:ph type="sldImg" idx="2"/>
          </p:nvPr>
        </p:nvSpPr>
        <p:spPr>
          <a:xfrm>
            <a:off x="1200150" y="698500"/>
            <a:ext cx="4656138" cy="3490913"/>
          </a:xfrm>
          <a:prstGeom prst="rect">
            <a:avLst/>
          </a:prstGeom>
          <a:noFill/>
          <a:ln w="12700">
            <a:solidFill>
              <a:prstClr val="black"/>
            </a:solidFill>
          </a:ln>
        </p:spPr>
        <p:txBody>
          <a:bodyPr vert="horz" lIns="93488" tIns="46745" rIns="93488" bIns="46745" rtlCol="0" anchor="ctr"/>
          <a:lstStyle/>
          <a:p>
            <a:endParaRPr lang="en-US"/>
          </a:p>
        </p:txBody>
      </p:sp>
      <p:sp>
        <p:nvSpPr>
          <p:cNvPr id="5" name="Notes Placeholder 4"/>
          <p:cNvSpPr>
            <a:spLocks noGrp="1"/>
          </p:cNvSpPr>
          <p:nvPr>
            <p:ph type="body" sz="quarter" idx="3"/>
          </p:nvPr>
        </p:nvSpPr>
        <p:spPr>
          <a:xfrm>
            <a:off x="705327" y="4421825"/>
            <a:ext cx="5642610" cy="4189095"/>
          </a:xfrm>
          <a:prstGeom prst="rect">
            <a:avLst/>
          </a:prstGeom>
        </p:spPr>
        <p:txBody>
          <a:bodyPr vert="horz" lIns="93488" tIns="46745" rIns="93488" bIns="4674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56414" cy="465455"/>
          </a:xfrm>
          <a:prstGeom prst="rect">
            <a:avLst/>
          </a:prstGeom>
        </p:spPr>
        <p:txBody>
          <a:bodyPr vert="horz" lIns="93488" tIns="46745" rIns="93488" bIns="46745" rtlCol="0" anchor="b"/>
          <a:lstStyle>
            <a:lvl1pPr algn="l">
              <a:defRPr sz="1200"/>
            </a:lvl1pPr>
          </a:lstStyle>
          <a:p>
            <a:endParaRPr lang="en-US"/>
          </a:p>
        </p:txBody>
      </p:sp>
      <p:sp>
        <p:nvSpPr>
          <p:cNvPr id="7" name="Slide Number Placeholder 6"/>
          <p:cNvSpPr>
            <a:spLocks noGrp="1"/>
          </p:cNvSpPr>
          <p:nvPr>
            <p:ph type="sldNum" sz="quarter" idx="5"/>
          </p:nvPr>
        </p:nvSpPr>
        <p:spPr>
          <a:xfrm>
            <a:off x="3995217" y="8842030"/>
            <a:ext cx="3056414" cy="465455"/>
          </a:xfrm>
          <a:prstGeom prst="rect">
            <a:avLst/>
          </a:prstGeom>
        </p:spPr>
        <p:txBody>
          <a:bodyPr vert="horz" lIns="93488" tIns="46745" rIns="93488" bIns="46745" rtlCol="0" anchor="b"/>
          <a:lstStyle>
            <a:lvl1pPr algn="r">
              <a:defRPr sz="1200"/>
            </a:lvl1pPr>
          </a:lstStyle>
          <a:p>
            <a:fld id="{CC4D22DE-62BF-40A4-92AF-31D7A408D9F6}" type="slidenum">
              <a:rPr lang="en-US" smtClean="0"/>
              <a:t>‹#›</a:t>
            </a:fld>
            <a:endParaRPr lang="en-US"/>
          </a:p>
        </p:txBody>
      </p:sp>
    </p:spTree>
    <p:extLst>
      <p:ext uri="{BB962C8B-B14F-4D97-AF65-F5344CB8AC3E}">
        <p14:creationId xmlns:p14="http://schemas.microsoft.com/office/powerpoint/2010/main" val="26802700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1</a:t>
            </a:fld>
            <a:endParaRPr lang="en-US"/>
          </a:p>
        </p:txBody>
      </p:sp>
    </p:spTree>
    <p:extLst>
      <p:ext uri="{BB962C8B-B14F-4D97-AF65-F5344CB8AC3E}">
        <p14:creationId xmlns:p14="http://schemas.microsoft.com/office/powerpoint/2010/main" val="37524994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4D22DE-62BF-40A4-92AF-31D7A408D9F6}" type="slidenum">
              <a:rPr lang="en-US" smtClean="0"/>
              <a:t>46</a:t>
            </a:fld>
            <a:endParaRPr lang="en-US"/>
          </a:p>
        </p:txBody>
      </p:sp>
    </p:spTree>
    <p:extLst>
      <p:ext uri="{BB962C8B-B14F-4D97-AF65-F5344CB8AC3E}">
        <p14:creationId xmlns:p14="http://schemas.microsoft.com/office/powerpoint/2010/main" val="37356076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4D22DE-62BF-40A4-92AF-31D7A408D9F6}" type="slidenum">
              <a:rPr lang="en-US" smtClean="0"/>
              <a:t>47</a:t>
            </a:fld>
            <a:endParaRPr lang="en-US"/>
          </a:p>
        </p:txBody>
      </p:sp>
    </p:spTree>
    <p:extLst>
      <p:ext uri="{BB962C8B-B14F-4D97-AF65-F5344CB8AC3E}">
        <p14:creationId xmlns:p14="http://schemas.microsoft.com/office/powerpoint/2010/main" val="37356076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59</a:t>
            </a:fld>
            <a:endParaRPr lang="en-US"/>
          </a:p>
        </p:txBody>
      </p:sp>
    </p:spTree>
    <p:extLst>
      <p:ext uri="{BB962C8B-B14F-4D97-AF65-F5344CB8AC3E}">
        <p14:creationId xmlns:p14="http://schemas.microsoft.com/office/powerpoint/2010/main" val="8222831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63</a:t>
            </a:fld>
            <a:endParaRPr lang="en-US"/>
          </a:p>
        </p:txBody>
      </p:sp>
    </p:spTree>
    <p:extLst>
      <p:ext uri="{BB962C8B-B14F-4D97-AF65-F5344CB8AC3E}">
        <p14:creationId xmlns:p14="http://schemas.microsoft.com/office/powerpoint/2010/main" val="3022995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smtClean="0"/>
              <a:t>6      </a:t>
            </a:r>
            <a:endParaRPr lang="en-US"/>
          </a:p>
        </p:txBody>
      </p:sp>
      <p:sp>
        <p:nvSpPr>
          <p:cNvPr id="4" name="Slide Number Placeholder 3"/>
          <p:cNvSpPr>
            <a:spLocks noGrp="1"/>
          </p:cNvSpPr>
          <p:nvPr>
            <p:ph type="sldNum" sz="quarter" idx="10"/>
          </p:nvPr>
        </p:nvSpPr>
        <p:spPr/>
        <p:txBody>
          <a:bodyPr/>
          <a:lstStyle/>
          <a:p>
            <a:fld id="{CC4D22DE-62BF-40A4-92AF-31D7A408D9F6}" type="slidenum">
              <a:rPr lang="en-US" smtClean="0"/>
              <a:t>3</a:t>
            </a:fld>
            <a:endParaRPr lang="en-US"/>
          </a:p>
        </p:txBody>
      </p:sp>
    </p:spTree>
    <p:extLst>
      <p:ext uri="{BB962C8B-B14F-4D97-AF65-F5344CB8AC3E}">
        <p14:creationId xmlns:p14="http://schemas.microsoft.com/office/powerpoint/2010/main" val="41834742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9</a:t>
            </a:fld>
            <a:endParaRPr lang="en-US"/>
          </a:p>
        </p:txBody>
      </p:sp>
    </p:spTree>
    <p:extLst>
      <p:ext uri="{BB962C8B-B14F-4D97-AF65-F5344CB8AC3E}">
        <p14:creationId xmlns:p14="http://schemas.microsoft.com/office/powerpoint/2010/main" val="28494999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18</a:t>
            </a:fld>
            <a:endParaRPr lang="en-US"/>
          </a:p>
        </p:txBody>
      </p:sp>
    </p:spTree>
    <p:extLst>
      <p:ext uri="{BB962C8B-B14F-4D97-AF65-F5344CB8AC3E}">
        <p14:creationId xmlns:p14="http://schemas.microsoft.com/office/powerpoint/2010/main" val="1571041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23</a:t>
            </a:fld>
            <a:endParaRPr lang="en-US"/>
          </a:p>
        </p:txBody>
      </p:sp>
    </p:spTree>
    <p:extLst>
      <p:ext uri="{BB962C8B-B14F-4D97-AF65-F5344CB8AC3E}">
        <p14:creationId xmlns:p14="http://schemas.microsoft.com/office/powerpoint/2010/main" val="19471179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25</a:t>
            </a:fld>
            <a:endParaRPr lang="en-US"/>
          </a:p>
        </p:txBody>
      </p:sp>
    </p:spTree>
    <p:extLst>
      <p:ext uri="{BB962C8B-B14F-4D97-AF65-F5344CB8AC3E}">
        <p14:creationId xmlns:p14="http://schemas.microsoft.com/office/powerpoint/2010/main" val="20168581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40</a:t>
            </a:fld>
            <a:endParaRPr lang="en-US"/>
          </a:p>
        </p:txBody>
      </p:sp>
    </p:spTree>
    <p:extLst>
      <p:ext uri="{BB962C8B-B14F-4D97-AF65-F5344CB8AC3E}">
        <p14:creationId xmlns:p14="http://schemas.microsoft.com/office/powerpoint/2010/main" val="600994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41</a:t>
            </a:fld>
            <a:endParaRPr lang="en-US"/>
          </a:p>
        </p:txBody>
      </p:sp>
    </p:spTree>
    <p:extLst>
      <p:ext uri="{BB962C8B-B14F-4D97-AF65-F5344CB8AC3E}">
        <p14:creationId xmlns:p14="http://schemas.microsoft.com/office/powerpoint/2010/main" val="600994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42</a:t>
            </a:fld>
            <a:endParaRPr lang="en-US"/>
          </a:p>
        </p:txBody>
      </p:sp>
    </p:spTree>
    <p:extLst>
      <p:ext uri="{BB962C8B-B14F-4D97-AF65-F5344CB8AC3E}">
        <p14:creationId xmlns:p14="http://schemas.microsoft.com/office/powerpoint/2010/main" val="60099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37CC1AA-BE46-4D39-AD31-92A6CE843EB4}" type="datetime1">
              <a:rPr lang="en-US" smtClean="0"/>
              <a:t>15-Oct-18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236882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B08A6F-EC05-4ABF-81DE-C007E46909C1}" type="datetime1">
              <a:rPr lang="en-US" smtClean="0"/>
              <a:t>15-Oct-18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3889998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7242E1-6F24-44A5-B697-18365E1B79B0}" type="datetime1">
              <a:rPr lang="en-US" smtClean="0"/>
              <a:t>15-Oct-18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631362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FE0D27-3427-4F55-8279-C1920D5EF11D}" type="datetime1">
              <a:rPr lang="en-US" smtClean="0"/>
              <a:t>15-Oct-18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982597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E6B687-BCC6-43E5-8A36-6DE2FE9938E7}" type="datetime1">
              <a:rPr lang="en-US" smtClean="0"/>
              <a:t>15-Oct-18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383841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6CCC90-3DEE-4136-B16E-D4A375CA88EA}" type="datetime1">
              <a:rPr lang="en-US" smtClean="0"/>
              <a:t>15-Oct-18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932861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5A5214-7150-4EDF-B0EE-8A2207D52528}" type="datetime1">
              <a:rPr lang="en-US" smtClean="0"/>
              <a:t>15-Oct-18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1709971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F61ADC-AD70-4935-A0BE-C64D75FE256E}" type="datetime1">
              <a:rPr lang="en-US" smtClean="0"/>
              <a:t>15-Oct-18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756131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9A19A6-A653-4618-B22A-E04B9F9EFBBD}" type="datetime1">
              <a:rPr lang="en-US" smtClean="0"/>
              <a:t>15-Oct-18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1534483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BA0F3C-3F92-452A-9961-9CDC7F88B92F}" type="datetime1">
              <a:rPr lang="en-US" smtClean="0"/>
              <a:t>15-Oct-18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2512635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A91F2D-2E59-403A-BFBC-91587756FC6E}" type="datetime1">
              <a:rPr lang="en-US" smtClean="0"/>
              <a:t>15-Oct-18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3784920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462F84-B53F-4489-8555-D1B0CACB8EA0}" type="datetime1">
              <a:rPr lang="en-US" smtClean="0"/>
              <a:t>15-Oct-18</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1CD3C2-A472-4BA3-88D7-833F7D0C5725}" type="slidenum">
              <a:rPr lang="en-US" smtClean="0"/>
              <a:t>‹#›</a:t>
            </a:fld>
            <a:endParaRPr lang="en-US"/>
          </a:p>
        </p:txBody>
      </p:sp>
    </p:spTree>
    <p:extLst>
      <p:ext uri="{BB962C8B-B14F-4D97-AF65-F5344CB8AC3E}">
        <p14:creationId xmlns:p14="http://schemas.microsoft.com/office/powerpoint/2010/main" val="3698479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
            <a:ext cx="9144000" cy="6629400"/>
          </a:xfrm>
        </p:spPr>
        <p:txBody>
          <a:bodyPr>
            <a:normAutofit/>
          </a:bodyPr>
          <a:lstStyle/>
          <a:p>
            <a:pPr marL="0" indent="0" algn="ctr">
              <a:buNone/>
            </a:pPr>
            <a:r>
              <a:rPr lang="en-US" dirty="0" smtClean="0">
                <a:effectLst>
                  <a:outerShdw blurRad="38100" dist="38100" dir="2700000" algn="tl">
                    <a:srgbClr val="000000">
                      <a:alpha val="43137"/>
                    </a:srgbClr>
                  </a:outerShdw>
                </a:effectLst>
              </a:rPr>
              <a:t>  </a:t>
            </a:r>
          </a:p>
          <a:p>
            <a:pPr marL="0" indent="0" algn="ctr">
              <a:buNone/>
            </a:pPr>
            <a:r>
              <a:rPr lang="en-US" sz="4400" b="1" dirty="0" smtClean="0">
                <a:effectLst>
                  <a:outerShdw blurRad="38100" dist="38100" dir="2700000" algn="tl">
                    <a:srgbClr val="000000">
                      <a:alpha val="43137"/>
                    </a:srgbClr>
                  </a:outerShdw>
                </a:effectLst>
              </a:rPr>
              <a:t>ASANTE AKIM CENTRAL MUNICIPAL ASSEMBLY</a:t>
            </a:r>
          </a:p>
          <a:p>
            <a:pPr marL="0" indent="0" algn="ctr">
              <a:buNone/>
            </a:pPr>
            <a:endParaRPr lang="en-US" sz="4400" b="1" dirty="0">
              <a:effectLst>
                <a:outerShdw blurRad="38100" dist="38100" dir="2700000" algn="tl">
                  <a:srgbClr val="000000">
                    <a:alpha val="43137"/>
                  </a:srgbClr>
                </a:outerShdw>
              </a:effectLst>
            </a:endParaRPr>
          </a:p>
          <a:p>
            <a:pPr marL="0" indent="0" algn="ctr">
              <a:buNone/>
            </a:pPr>
            <a:endParaRPr lang="en-US" sz="4400" b="1" dirty="0" smtClean="0">
              <a:effectLst>
                <a:outerShdw blurRad="38100" dist="38100" dir="2700000" algn="tl">
                  <a:srgbClr val="000000">
                    <a:alpha val="43137"/>
                  </a:srgbClr>
                </a:outerShdw>
              </a:effectLst>
            </a:endParaRPr>
          </a:p>
          <a:p>
            <a:pPr marL="0" indent="0" algn="ctr">
              <a:buNone/>
            </a:pPr>
            <a:r>
              <a:rPr lang="en-US" sz="4400" b="1" dirty="0" smtClean="0">
                <a:effectLst>
                  <a:outerShdw blurRad="38100" dist="38100" dir="2700000" algn="tl">
                    <a:srgbClr val="000000">
                      <a:alpha val="43137"/>
                    </a:srgbClr>
                  </a:outerShdw>
                </a:effectLst>
              </a:rPr>
              <a:t>2019 </a:t>
            </a:r>
            <a:r>
              <a:rPr lang="en-US" sz="4400" b="1" dirty="0">
                <a:effectLst>
                  <a:outerShdw blurRad="38100" dist="38100" dir="2700000" algn="tl">
                    <a:srgbClr val="000000">
                      <a:alpha val="43137"/>
                    </a:srgbClr>
                  </a:outerShdw>
                </a:effectLst>
              </a:rPr>
              <a:t>COMPOSITE BUDGET </a:t>
            </a:r>
            <a:r>
              <a:rPr lang="en-US" sz="4400" b="1" dirty="0" smtClean="0">
                <a:effectLst>
                  <a:outerShdw blurRad="38100" dist="38100" dir="2700000" algn="tl">
                    <a:srgbClr val="000000">
                      <a:alpha val="43137"/>
                    </a:srgbClr>
                  </a:outerShdw>
                </a:effectLst>
              </a:rPr>
              <a:t>HEARING</a:t>
            </a:r>
            <a:r>
              <a:rPr lang="en-US" sz="4400" b="1" dirty="0">
                <a:effectLst>
                  <a:outerShdw blurRad="38100" dist="38100" dir="2700000" algn="tl">
                    <a:srgbClr val="000000">
                      <a:alpha val="43137"/>
                    </a:srgbClr>
                  </a:outerShdw>
                </a:effectLst>
              </a:rPr>
              <a:t/>
            </a:r>
            <a:br>
              <a:rPr lang="en-US" sz="4400" b="1" dirty="0">
                <a:effectLst>
                  <a:outerShdw blurRad="38100" dist="38100" dir="2700000" algn="tl">
                    <a:srgbClr val="000000">
                      <a:alpha val="43137"/>
                    </a:srgbClr>
                  </a:outerShdw>
                </a:effectLst>
              </a:rPr>
            </a:br>
            <a:endParaRPr lang="en-US" sz="4400" b="1" dirty="0" smtClean="0">
              <a:effectLst>
                <a:outerShdw blurRad="38100" dist="38100" dir="2700000" algn="tl">
                  <a:srgbClr val="000000">
                    <a:alpha val="43137"/>
                  </a:srgbClr>
                </a:outerShdw>
              </a:effectLst>
            </a:endParaRPr>
          </a:p>
        </p:txBody>
      </p:sp>
      <p:sp>
        <p:nvSpPr>
          <p:cNvPr id="2" name="Slide Number Placeholder 1"/>
          <p:cNvSpPr>
            <a:spLocks noGrp="1"/>
          </p:cNvSpPr>
          <p:nvPr>
            <p:ph type="sldNum" sz="quarter" idx="12"/>
          </p:nvPr>
        </p:nvSpPr>
        <p:spPr/>
        <p:txBody>
          <a:bodyPr/>
          <a:lstStyle/>
          <a:p>
            <a:fld id="{571CD3C2-A472-4BA3-88D7-833F7D0C5725}" type="slidenum">
              <a:rPr lang="en-US" smtClean="0"/>
              <a:t>1</a:t>
            </a:fld>
            <a:endParaRPr lang="en-US"/>
          </a:p>
        </p:txBody>
      </p:sp>
    </p:spTree>
    <p:extLst>
      <p:ext uri="{BB962C8B-B14F-4D97-AF65-F5344CB8AC3E}">
        <p14:creationId xmlns:p14="http://schemas.microsoft.com/office/powerpoint/2010/main" val="14213644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304800"/>
            <a:ext cx="7315200" cy="6096000"/>
          </a:xfrm>
        </p:spPr>
        <p:txBody>
          <a:bodyPr>
            <a:normAutofit fontScale="92500" lnSpcReduction="10000"/>
          </a:bodyPr>
          <a:lstStyle/>
          <a:p>
            <a:pPr algn="l"/>
            <a:r>
              <a:rPr lang="en-GB" b="1" dirty="0" smtClean="0">
                <a:solidFill>
                  <a:srgbClr val="FF0000"/>
                </a:solidFill>
                <a:effectLst>
                  <a:outerShdw blurRad="38100" dist="38100" dir="2700000" algn="tl">
                    <a:srgbClr val="000000">
                      <a:alpha val="43137"/>
                    </a:srgbClr>
                  </a:outerShdw>
                </a:effectLst>
                <a:latin typeface="Arial Narrow" panose="020B0606020202030204" pitchFamily="34" charset="0"/>
              </a:rPr>
              <a:t>4.0 KEY </a:t>
            </a:r>
            <a:r>
              <a:rPr lang="en-GB" b="1" dirty="0">
                <a:solidFill>
                  <a:srgbClr val="FF0000"/>
                </a:solidFill>
                <a:effectLst>
                  <a:outerShdw blurRad="38100" dist="38100" dir="2700000" algn="tl">
                    <a:srgbClr val="000000">
                      <a:alpha val="43137"/>
                    </a:srgbClr>
                  </a:outerShdw>
                </a:effectLst>
                <a:latin typeface="Arial Narrow" panose="020B0606020202030204" pitchFamily="34" charset="0"/>
              </a:rPr>
              <a:t>ISSUES</a:t>
            </a:r>
            <a:endParaRPr lang="en-US" b="1" dirty="0">
              <a:solidFill>
                <a:srgbClr val="FF0000"/>
              </a:solidFill>
              <a:effectLst>
                <a:outerShdw blurRad="38100" dist="38100" dir="2700000" algn="tl">
                  <a:srgbClr val="000000">
                    <a:alpha val="43137"/>
                  </a:srgbClr>
                </a:outerShdw>
              </a:effectLst>
              <a:latin typeface="Arial Narrow" panose="020B0606020202030204" pitchFamily="34" charset="0"/>
            </a:endParaRPr>
          </a:p>
          <a:p>
            <a:pPr algn="just"/>
            <a:r>
              <a:rPr lang="en-GB" sz="2600" dirty="0">
                <a:solidFill>
                  <a:schemeClr val="tx1"/>
                </a:solidFill>
                <a:latin typeface="Arial Narrow" panose="020B0606020202030204" pitchFamily="34" charset="0"/>
              </a:rPr>
              <a:t>The following are the key issues of the Municipal Assembly:</a:t>
            </a:r>
            <a:endParaRPr lang="en-US" sz="2600" dirty="0">
              <a:solidFill>
                <a:schemeClr val="tx1"/>
              </a:solidFill>
              <a:latin typeface="Arial Narrow" panose="020B0606020202030204" pitchFamily="34" charset="0"/>
            </a:endParaRPr>
          </a:p>
          <a:p>
            <a:pPr algn="just"/>
            <a:r>
              <a:rPr lang="en-GB" sz="2600" dirty="0">
                <a:solidFill>
                  <a:schemeClr val="tx1"/>
                </a:solidFill>
                <a:latin typeface="Arial Narrow" panose="020B0606020202030204" pitchFamily="34" charset="0"/>
              </a:rPr>
              <a:t>1. Inadequate data on MSMEs</a:t>
            </a:r>
            <a:endParaRPr lang="en-US" sz="2600" dirty="0">
              <a:solidFill>
                <a:schemeClr val="tx1"/>
              </a:solidFill>
              <a:latin typeface="Arial Narrow" panose="020B0606020202030204" pitchFamily="34" charset="0"/>
            </a:endParaRPr>
          </a:p>
          <a:p>
            <a:pPr algn="just"/>
            <a:r>
              <a:rPr lang="en-GB" sz="2600" dirty="0">
                <a:solidFill>
                  <a:schemeClr val="tx1"/>
                </a:solidFill>
                <a:latin typeface="Arial Narrow" panose="020B0606020202030204" pitchFamily="34" charset="0"/>
              </a:rPr>
              <a:t>2. Limited business development skills   </a:t>
            </a:r>
            <a:endParaRPr lang="en-US" sz="2600" dirty="0">
              <a:solidFill>
                <a:schemeClr val="tx1"/>
              </a:solidFill>
              <a:latin typeface="Arial Narrow" panose="020B0606020202030204" pitchFamily="34" charset="0"/>
            </a:endParaRPr>
          </a:p>
          <a:p>
            <a:pPr algn="just"/>
            <a:r>
              <a:rPr lang="en-GB" sz="2600" dirty="0">
                <a:solidFill>
                  <a:schemeClr val="tx1"/>
                </a:solidFill>
                <a:latin typeface="Arial Narrow" panose="020B0606020202030204" pitchFamily="34" charset="0"/>
              </a:rPr>
              <a:t>3. Low agricultural Productivity</a:t>
            </a:r>
            <a:endParaRPr lang="en-US" sz="2600" dirty="0">
              <a:solidFill>
                <a:schemeClr val="tx1"/>
              </a:solidFill>
              <a:latin typeface="Arial Narrow" panose="020B0606020202030204" pitchFamily="34" charset="0"/>
            </a:endParaRPr>
          </a:p>
          <a:p>
            <a:pPr algn="just"/>
            <a:r>
              <a:rPr lang="en-GB" sz="2600" dirty="0">
                <a:solidFill>
                  <a:schemeClr val="tx1"/>
                </a:solidFill>
                <a:latin typeface="Arial Narrow" panose="020B0606020202030204" pitchFamily="34" charset="0"/>
              </a:rPr>
              <a:t>4. High Post-Harvest losses</a:t>
            </a:r>
            <a:endParaRPr lang="en-US" sz="2600" dirty="0">
              <a:solidFill>
                <a:schemeClr val="tx1"/>
              </a:solidFill>
              <a:latin typeface="Arial Narrow" panose="020B0606020202030204" pitchFamily="34" charset="0"/>
            </a:endParaRPr>
          </a:p>
          <a:p>
            <a:pPr algn="just"/>
            <a:r>
              <a:rPr lang="en-GB" sz="2600" dirty="0" smtClean="0">
                <a:solidFill>
                  <a:schemeClr val="tx1"/>
                </a:solidFill>
                <a:latin typeface="Arial Narrow" panose="020B0606020202030204" pitchFamily="34" charset="0"/>
              </a:rPr>
              <a:t>5. </a:t>
            </a:r>
            <a:r>
              <a:rPr lang="en-GB" sz="2600" dirty="0">
                <a:solidFill>
                  <a:schemeClr val="tx1"/>
                </a:solidFill>
                <a:latin typeface="Arial Narrow" panose="020B0606020202030204" pitchFamily="34" charset="0"/>
              </a:rPr>
              <a:t>Poor road surface condition and Inadequate drains along roads</a:t>
            </a:r>
            <a:endParaRPr lang="en-US" sz="2600" dirty="0">
              <a:solidFill>
                <a:schemeClr val="tx1"/>
              </a:solidFill>
              <a:latin typeface="Arial Narrow" panose="020B0606020202030204" pitchFamily="34" charset="0"/>
            </a:endParaRPr>
          </a:p>
          <a:p>
            <a:pPr algn="just"/>
            <a:r>
              <a:rPr lang="en-GB" sz="2600" dirty="0">
                <a:solidFill>
                  <a:schemeClr val="tx1"/>
                </a:solidFill>
                <a:latin typeface="Arial Narrow" panose="020B0606020202030204" pitchFamily="34" charset="0"/>
              </a:rPr>
              <a:t>6</a:t>
            </a:r>
            <a:r>
              <a:rPr lang="en-GB" sz="2600" dirty="0" smtClean="0">
                <a:solidFill>
                  <a:schemeClr val="tx1"/>
                </a:solidFill>
                <a:latin typeface="Arial Narrow" panose="020B0606020202030204" pitchFamily="34" charset="0"/>
              </a:rPr>
              <a:t>. </a:t>
            </a:r>
            <a:r>
              <a:rPr lang="en-GB" sz="2600" dirty="0">
                <a:solidFill>
                  <a:schemeClr val="tx1"/>
                </a:solidFill>
                <a:latin typeface="Arial Narrow" panose="020B0606020202030204" pitchFamily="34" charset="0"/>
              </a:rPr>
              <a:t>Inadequate educational infrastructure</a:t>
            </a:r>
            <a:endParaRPr lang="en-US" sz="2600" dirty="0">
              <a:solidFill>
                <a:schemeClr val="tx1"/>
              </a:solidFill>
              <a:latin typeface="Arial Narrow" panose="020B0606020202030204" pitchFamily="34" charset="0"/>
            </a:endParaRPr>
          </a:p>
          <a:p>
            <a:pPr algn="just"/>
            <a:r>
              <a:rPr lang="en-GB" sz="2600" dirty="0">
                <a:solidFill>
                  <a:schemeClr val="tx1"/>
                </a:solidFill>
                <a:latin typeface="Arial Narrow" panose="020B0606020202030204" pitchFamily="34" charset="0"/>
              </a:rPr>
              <a:t>7</a:t>
            </a:r>
            <a:r>
              <a:rPr lang="en-GB" sz="2600" dirty="0" smtClean="0">
                <a:solidFill>
                  <a:schemeClr val="tx1"/>
                </a:solidFill>
                <a:latin typeface="Arial Narrow" panose="020B0606020202030204" pitchFamily="34" charset="0"/>
              </a:rPr>
              <a:t>. </a:t>
            </a:r>
            <a:r>
              <a:rPr lang="en-GB" sz="2600" dirty="0">
                <a:solidFill>
                  <a:schemeClr val="tx1"/>
                </a:solidFill>
                <a:latin typeface="Arial Narrow" panose="020B0606020202030204" pitchFamily="34" charset="0"/>
              </a:rPr>
              <a:t>Poor performance in BECE</a:t>
            </a:r>
            <a:endParaRPr lang="en-US" sz="2600" dirty="0">
              <a:solidFill>
                <a:schemeClr val="tx1"/>
              </a:solidFill>
              <a:latin typeface="Arial Narrow" panose="020B0606020202030204" pitchFamily="34" charset="0"/>
            </a:endParaRPr>
          </a:p>
          <a:p>
            <a:pPr algn="just"/>
            <a:r>
              <a:rPr lang="en-GB" sz="2600" dirty="0">
                <a:solidFill>
                  <a:schemeClr val="tx1"/>
                </a:solidFill>
                <a:latin typeface="Arial Narrow" panose="020B0606020202030204" pitchFamily="34" charset="0"/>
              </a:rPr>
              <a:t>8</a:t>
            </a:r>
            <a:r>
              <a:rPr lang="en-GB" sz="2600" dirty="0" smtClean="0">
                <a:solidFill>
                  <a:schemeClr val="tx1"/>
                </a:solidFill>
                <a:latin typeface="Arial Narrow" panose="020B0606020202030204" pitchFamily="34" charset="0"/>
              </a:rPr>
              <a:t>. </a:t>
            </a:r>
            <a:r>
              <a:rPr lang="en-GB" sz="2600" dirty="0">
                <a:solidFill>
                  <a:schemeClr val="tx1"/>
                </a:solidFill>
                <a:latin typeface="Arial Narrow" panose="020B0606020202030204" pitchFamily="34" charset="0"/>
              </a:rPr>
              <a:t>Inadequate ICT Centres and libraries.</a:t>
            </a:r>
            <a:endParaRPr lang="en-US" sz="2600" dirty="0">
              <a:solidFill>
                <a:schemeClr val="tx1"/>
              </a:solidFill>
              <a:latin typeface="Arial Narrow" panose="020B0606020202030204" pitchFamily="34" charset="0"/>
            </a:endParaRPr>
          </a:p>
          <a:p>
            <a:pPr algn="just"/>
            <a:r>
              <a:rPr lang="en-GB" sz="2600" dirty="0">
                <a:solidFill>
                  <a:schemeClr val="tx1"/>
                </a:solidFill>
                <a:latin typeface="Arial Narrow" panose="020B0606020202030204" pitchFamily="34" charset="0"/>
              </a:rPr>
              <a:t>9</a:t>
            </a:r>
            <a:r>
              <a:rPr lang="en-GB" sz="2600" dirty="0" smtClean="0">
                <a:solidFill>
                  <a:schemeClr val="tx1"/>
                </a:solidFill>
                <a:latin typeface="Arial Narrow" panose="020B0606020202030204" pitchFamily="34" charset="0"/>
              </a:rPr>
              <a:t>. </a:t>
            </a:r>
            <a:r>
              <a:rPr lang="en-GB" sz="2600" dirty="0">
                <a:solidFill>
                  <a:schemeClr val="tx1"/>
                </a:solidFill>
                <a:latin typeface="Arial Narrow" panose="020B0606020202030204" pitchFamily="34" charset="0"/>
              </a:rPr>
              <a:t>Inadequate health infrastructure</a:t>
            </a:r>
            <a:endParaRPr lang="en-US" sz="2600" dirty="0">
              <a:solidFill>
                <a:schemeClr val="tx1"/>
              </a:solidFill>
              <a:latin typeface="Arial Narrow" panose="020B0606020202030204" pitchFamily="34" charset="0"/>
            </a:endParaRPr>
          </a:p>
          <a:p>
            <a:pPr algn="just"/>
            <a:r>
              <a:rPr lang="en-GB" sz="2600" dirty="0" smtClean="0">
                <a:solidFill>
                  <a:schemeClr val="tx1"/>
                </a:solidFill>
                <a:latin typeface="Arial Narrow" panose="020B0606020202030204" pitchFamily="34" charset="0"/>
              </a:rPr>
              <a:t>10. </a:t>
            </a:r>
            <a:r>
              <a:rPr lang="en-GB" sz="2600" dirty="0">
                <a:solidFill>
                  <a:schemeClr val="tx1"/>
                </a:solidFill>
                <a:latin typeface="Arial Narrow" panose="020B0606020202030204" pitchFamily="34" charset="0"/>
              </a:rPr>
              <a:t>High incidence of malaria cases</a:t>
            </a:r>
            <a:endParaRPr lang="en-US" sz="2600" dirty="0">
              <a:solidFill>
                <a:schemeClr val="tx1"/>
              </a:solidFill>
              <a:latin typeface="Arial Narrow" panose="020B0606020202030204" pitchFamily="34" charset="0"/>
            </a:endParaRPr>
          </a:p>
          <a:p>
            <a:pPr algn="just"/>
            <a:r>
              <a:rPr lang="en-GB" sz="2600" dirty="0" smtClean="0">
                <a:solidFill>
                  <a:schemeClr val="tx1"/>
                </a:solidFill>
                <a:latin typeface="Arial Narrow" panose="020B0606020202030204" pitchFamily="34" charset="0"/>
              </a:rPr>
              <a:t>11. </a:t>
            </a:r>
            <a:r>
              <a:rPr lang="en-GB" sz="2600" dirty="0">
                <a:solidFill>
                  <a:schemeClr val="tx1"/>
                </a:solidFill>
                <a:latin typeface="Arial Narrow" panose="020B0606020202030204" pitchFamily="34" charset="0"/>
              </a:rPr>
              <a:t>Low mobilization of internally generated funds by the Assembly</a:t>
            </a:r>
            <a:endParaRPr lang="en-US" sz="2600" dirty="0">
              <a:solidFill>
                <a:schemeClr val="tx1"/>
              </a:solidFill>
            </a:endParaRPr>
          </a:p>
        </p:txBody>
      </p:sp>
      <p:sp>
        <p:nvSpPr>
          <p:cNvPr id="2" name="Slide Number Placeholder 1"/>
          <p:cNvSpPr>
            <a:spLocks noGrp="1"/>
          </p:cNvSpPr>
          <p:nvPr>
            <p:ph type="sldNum" sz="quarter" idx="12"/>
          </p:nvPr>
        </p:nvSpPr>
        <p:spPr/>
        <p:txBody>
          <a:bodyPr/>
          <a:lstStyle/>
          <a:p>
            <a:fld id="{571CD3C2-A472-4BA3-88D7-833F7D0C5725}" type="slidenum">
              <a:rPr lang="en-US" smtClean="0"/>
              <a:t>10</a:t>
            </a:fld>
            <a:endParaRPr lang="en-US"/>
          </a:p>
        </p:txBody>
      </p:sp>
    </p:spTree>
    <p:extLst>
      <p:ext uri="{BB962C8B-B14F-4D97-AF65-F5344CB8AC3E}">
        <p14:creationId xmlns:p14="http://schemas.microsoft.com/office/powerpoint/2010/main" val="19265476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304800"/>
            <a:ext cx="7543800" cy="6096000"/>
          </a:xfrm>
        </p:spPr>
        <p:txBody>
          <a:bodyPr>
            <a:normAutofit fontScale="92500" lnSpcReduction="10000"/>
          </a:bodyPr>
          <a:lstStyle/>
          <a:p>
            <a:r>
              <a:rPr lang="en-GB" b="1" dirty="0">
                <a:solidFill>
                  <a:srgbClr val="FF0000"/>
                </a:solidFill>
                <a:effectLst>
                  <a:outerShdw blurRad="38100" dist="38100" dir="2700000" algn="tl">
                    <a:srgbClr val="000000">
                      <a:alpha val="43137"/>
                    </a:srgbClr>
                  </a:outerShdw>
                </a:effectLst>
                <a:latin typeface="Arial Narrow" panose="020B0606020202030204" pitchFamily="34" charset="0"/>
              </a:rPr>
              <a:t>VISION	</a:t>
            </a:r>
            <a:endParaRPr lang="en-US" b="1" dirty="0">
              <a:solidFill>
                <a:srgbClr val="FF0000"/>
              </a:solidFill>
              <a:effectLst>
                <a:outerShdw blurRad="38100" dist="38100" dir="2700000" algn="tl">
                  <a:srgbClr val="000000">
                    <a:alpha val="43137"/>
                  </a:srgbClr>
                </a:outerShdw>
              </a:effectLst>
              <a:latin typeface="Arial Narrow" panose="020B0606020202030204" pitchFamily="34" charset="0"/>
            </a:endParaRPr>
          </a:p>
          <a:p>
            <a:pPr algn="just"/>
            <a:r>
              <a:rPr lang="en-GB" i="1" dirty="0">
                <a:solidFill>
                  <a:schemeClr val="tx1"/>
                </a:solidFill>
                <a:latin typeface="Arial Narrow" panose="020B0606020202030204" pitchFamily="34" charset="0"/>
              </a:rPr>
              <a:t>Asante Akim Central Municipal Assembly aspires to become a world class organization providing client focused and customer friendly services delivered by a peak performing staff in partnership with stakeholders </a:t>
            </a:r>
            <a:endParaRPr lang="en-US" i="1" dirty="0">
              <a:solidFill>
                <a:schemeClr val="tx1"/>
              </a:solidFill>
              <a:latin typeface="Arial Narrow" panose="020B0606020202030204" pitchFamily="34" charset="0"/>
            </a:endParaRPr>
          </a:p>
          <a:p>
            <a:r>
              <a:rPr lang="en-GB" b="1" dirty="0">
                <a:solidFill>
                  <a:schemeClr val="tx1"/>
                </a:solidFill>
                <a:latin typeface="Arial Narrow" panose="020B0606020202030204" pitchFamily="34" charset="0"/>
              </a:rPr>
              <a:t> </a:t>
            </a:r>
            <a:endParaRPr lang="en-US" b="1" dirty="0">
              <a:solidFill>
                <a:schemeClr val="tx1"/>
              </a:solidFill>
              <a:latin typeface="Arial Narrow" panose="020B0606020202030204" pitchFamily="34" charset="0"/>
            </a:endParaRPr>
          </a:p>
          <a:p>
            <a:r>
              <a:rPr lang="en-GB" b="1" dirty="0">
                <a:solidFill>
                  <a:srgbClr val="FF0000"/>
                </a:solidFill>
                <a:effectLst>
                  <a:outerShdw blurRad="38100" dist="38100" dir="2700000" algn="tl">
                    <a:srgbClr val="000000">
                      <a:alpha val="43137"/>
                    </a:srgbClr>
                  </a:outerShdw>
                </a:effectLst>
                <a:latin typeface="Arial Narrow" panose="020B0606020202030204" pitchFamily="34" charset="0"/>
              </a:rPr>
              <a:t>MISSION STATEMENT</a:t>
            </a:r>
            <a:r>
              <a:rPr lang="en-GB" b="1" dirty="0">
                <a:solidFill>
                  <a:schemeClr val="tx1"/>
                </a:solidFill>
                <a:latin typeface="Arial Narrow" panose="020B0606020202030204" pitchFamily="34" charset="0"/>
              </a:rPr>
              <a:t>	</a:t>
            </a:r>
            <a:endParaRPr lang="en-US" b="1" dirty="0">
              <a:solidFill>
                <a:schemeClr val="tx1"/>
              </a:solidFill>
              <a:latin typeface="Arial Narrow" panose="020B0606020202030204" pitchFamily="34" charset="0"/>
            </a:endParaRPr>
          </a:p>
          <a:p>
            <a:pPr algn="just"/>
            <a:r>
              <a:rPr lang="en-GB" i="1" dirty="0">
                <a:solidFill>
                  <a:schemeClr val="tx1"/>
                </a:solidFill>
                <a:latin typeface="Arial Narrow" panose="020B0606020202030204" pitchFamily="34" charset="0"/>
              </a:rPr>
              <a:t>The Asante Akim Central Municipal Assembly exists to ensure a better standard of living by providing the right leadership in the development of infrastructure and delivery of socio-economic services through stakeholder participation with equal opportunity for all</a:t>
            </a:r>
            <a:endParaRPr lang="en-US" i="1" dirty="0">
              <a:solidFill>
                <a:schemeClr val="tx1"/>
              </a:solidFill>
              <a:latin typeface="Arial Narrow" panose="020B0606020202030204" pitchFamily="34" charset="0"/>
            </a:endParaRPr>
          </a:p>
          <a:p>
            <a:endParaRPr lang="en-US" dirty="0">
              <a:solidFill>
                <a:schemeClr val="tx1"/>
              </a:solidFill>
            </a:endParaRPr>
          </a:p>
        </p:txBody>
      </p:sp>
      <p:sp>
        <p:nvSpPr>
          <p:cNvPr id="2" name="Slide Number Placeholder 1"/>
          <p:cNvSpPr>
            <a:spLocks noGrp="1"/>
          </p:cNvSpPr>
          <p:nvPr>
            <p:ph type="sldNum" sz="quarter" idx="12"/>
          </p:nvPr>
        </p:nvSpPr>
        <p:spPr/>
        <p:txBody>
          <a:bodyPr/>
          <a:lstStyle/>
          <a:p>
            <a:fld id="{571CD3C2-A472-4BA3-88D7-833F7D0C5725}" type="slidenum">
              <a:rPr lang="en-US" smtClean="0"/>
              <a:t>11</a:t>
            </a:fld>
            <a:endParaRPr lang="en-US"/>
          </a:p>
        </p:txBody>
      </p:sp>
    </p:spTree>
    <p:extLst>
      <p:ext uri="{BB962C8B-B14F-4D97-AF65-F5344CB8AC3E}">
        <p14:creationId xmlns:p14="http://schemas.microsoft.com/office/powerpoint/2010/main" val="40967951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04800"/>
            <a:ext cx="7467600" cy="6096000"/>
          </a:xfrm>
        </p:spPr>
        <p:txBody>
          <a:bodyPr>
            <a:normAutofit fontScale="92500"/>
          </a:bodyPr>
          <a:lstStyle/>
          <a:p>
            <a:pPr lvl="0"/>
            <a:r>
              <a:rPr lang="en-US" sz="3000" b="1" dirty="0" smtClean="0">
                <a:solidFill>
                  <a:srgbClr val="FF0000"/>
                </a:solidFill>
                <a:effectLst>
                  <a:outerShdw blurRad="38100" dist="38100" dir="2700000" algn="tl">
                    <a:srgbClr val="000000">
                      <a:alpha val="43137"/>
                    </a:srgbClr>
                  </a:outerShdw>
                </a:effectLst>
                <a:latin typeface="Arial Narrow" panose="020B0606020202030204" pitchFamily="34" charset="0"/>
              </a:rPr>
              <a:t>CORE FUNCTIONS OF THE ASSEMBLY</a:t>
            </a:r>
          </a:p>
          <a:p>
            <a:pPr lvl="0" algn="just"/>
            <a:r>
              <a:rPr lang="en-US" sz="1900" dirty="0" smtClean="0">
                <a:solidFill>
                  <a:schemeClr val="tx1"/>
                </a:solidFill>
                <a:latin typeface="Arial Narrow" panose="020B0606020202030204" pitchFamily="34" charset="0"/>
              </a:rPr>
              <a:t>The core functions of the municipality includes the following: </a:t>
            </a:r>
          </a:p>
          <a:p>
            <a:pPr marL="342900" lvl="0" indent="-342900" algn="just">
              <a:buFont typeface="Wingdings" panose="05000000000000000000" pitchFamily="2" charset="2"/>
              <a:buChar char="v"/>
            </a:pPr>
            <a:r>
              <a:rPr lang="en-US" sz="1900" dirty="0" smtClean="0">
                <a:solidFill>
                  <a:schemeClr val="tx1"/>
                </a:solidFill>
                <a:latin typeface="Arial Narrow" panose="020B0606020202030204" pitchFamily="34" charset="0"/>
              </a:rPr>
              <a:t>Formulation </a:t>
            </a:r>
            <a:r>
              <a:rPr lang="en-US" sz="1900" dirty="0">
                <a:solidFill>
                  <a:schemeClr val="tx1"/>
                </a:solidFill>
                <a:latin typeface="Arial Narrow" panose="020B0606020202030204" pitchFamily="34" charset="0"/>
              </a:rPr>
              <a:t>and execution of plans, programs and strategies for the  overall development of the </a:t>
            </a:r>
            <a:r>
              <a:rPr lang="en-US" sz="1900" dirty="0" smtClean="0">
                <a:solidFill>
                  <a:schemeClr val="tx1"/>
                </a:solidFill>
                <a:latin typeface="Arial Narrow" panose="020B0606020202030204" pitchFamily="34" charset="0"/>
              </a:rPr>
              <a:t>Municipality</a:t>
            </a:r>
            <a:endParaRPr lang="en-US" sz="1900" dirty="0">
              <a:solidFill>
                <a:schemeClr val="tx1"/>
              </a:solidFill>
              <a:latin typeface="Arial Narrow" panose="020B0606020202030204" pitchFamily="34" charset="0"/>
            </a:endParaRPr>
          </a:p>
          <a:p>
            <a:pPr marL="342900" lvl="0" indent="-342900" algn="just">
              <a:buFont typeface="Wingdings" panose="05000000000000000000" pitchFamily="2" charset="2"/>
              <a:buChar char="v"/>
            </a:pPr>
            <a:r>
              <a:rPr lang="en-US" sz="1900" dirty="0" smtClean="0">
                <a:solidFill>
                  <a:schemeClr val="tx1"/>
                </a:solidFill>
                <a:latin typeface="Arial Narrow" panose="020B0606020202030204" pitchFamily="34" charset="0"/>
              </a:rPr>
              <a:t>Provision </a:t>
            </a:r>
            <a:r>
              <a:rPr lang="en-US" sz="1900" dirty="0">
                <a:solidFill>
                  <a:schemeClr val="tx1"/>
                </a:solidFill>
                <a:latin typeface="Arial Narrow" panose="020B0606020202030204" pitchFamily="34" charset="0"/>
              </a:rPr>
              <a:t>of infrastructure e.g. schools, clinics, etc.</a:t>
            </a:r>
          </a:p>
          <a:p>
            <a:pPr marL="342900" lvl="0" indent="-342900" algn="just">
              <a:buFont typeface="Wingdings" panose="05000000000000000000" pitchFamily="2" charset="2"/>
              <a:buChar char="v"/>
            </a:pPr>
            <a:r>
              <a:rPr lang="en-US" sz="1900" dirty="0" smtClean="0">
                <a:solidFill>
                  <a:schemeClr val="tx1"/>
                </a:solidFill>
                <a:latin typeface="Arial Narrow" panose="020B0606020202030204" pitchFamily="34" charset="0"/>
              </a:rPr>
              <a:t> </a:t>
            </a:r>
            <a:r>
              <a:rPr lang="en-US" sz="1900" dirty="0">
                <a:solidFill>
                  <a:schemeClr val="tx1"/>
                </a:solidFill>
                <a:latin typeface="Arial Narrow" panose="020B0606020202030204" pitchFamily="34" charset="0"/>
              </a:rPr>
              <a:t>Formulation and approval of </a:t>
            </a:r>
            <a:r>
              <a:rPr lang="en-US" sz="1900" dirty="0" smtClean="0">
                <a:solidFill>
                  <a:schemeClr val="tx1"/>
                </a:solidFill>
                <a:latin typeface="Arial Narrow" panose="020B0606020202030204" pitchFamily="34" charset="0"/>
              </a:rPr>
              <a:t>composite budget  and Making </a:t>
            </a:r>
            <a:r>
              <a:rPr lang="en-US" sz="1900" dirty="0">
                <a:solidFill>
                  <a:schemeClr val="tx1"/>
                </a:solidFill>
                <a:latin typeface="Arial Narrow" panose="020B0606020202030204" pitchFamily="34" charset="0"/>
              </a:rPr>
              <a:t>of bye-laws</a:t>
            </a:r>
            <a:r>
              <a:rPr lang="en-US" sz="1900" dirty="0" smtClean="0">
                <a:solidFill>
                  <a:schemeClr val="tx1"/>
                </a:solidFill>
                <a:latin typeface="Arial Narrow" panose="020B0606020202030204" pitchFamily="34" charset="0"/>
              </a:rPr>
              <a:t>.</a:t>
            </a:r>
            <a:endParaRPr lang="en-US" sz="1900" dirty="0">
              <a:solidFill>
                <a:schemeClr val="tx1"/>
              </a:solidFill>
              <a:latin typeface="Arial Narrow" panose="020B0606020202030204" pitchFamily="34" charset="0"/>
            </a:endParaRPr>
          </a:p>
          <a:p>
            <a:pPr marL="342900" lvl="0" indent="-342900" algn="just">
              <a:buFont typeface="Wingdings" panose="05000000000000000000" pitchFamily="2" charset="2"/>
              <a:buChar char="v"/>
            </a:pPr>
            <a:r>
              <a:rPr lang="en-US" sz="1900" dirty="0" smtClean="0">
                <a:solidFill>
                  <a:schemeClr val="tx1"/>
                </a:solidFill>
                <a:latin typeface="Arial Narrow" panose="020B0606020202030204" pitchFamily="34" charset="0"/>
              </a:rPr>
              <a:t>Levying </a:t>
            </a:r>
            <a:r>
              <a:rPr lang="en-US" sz="1900" dirty="0">
                <a:solidFill>
                  <a:schemeClr val="tx1"/>
                </a:solidFill>
                <a:latin typeface="Arial Narrow" panose="020B0606020202030204" pitchFamily="34" charset="0"/>
              </a:rPr>
              <a:t>and collection of taxes, rates, fees, etc. to generate revenue.</a:t>
            </a:r>
          </a:p>
          <a:p>
            <a:pPr marL="342900" lvl="0" indent="-342900" algn="just">
              <a:buFont typeface="Wingdings" panose="05000000000000000000" pitchFamily="2" charset="2"/>
              <a:buChar char="v"/>
            </a:pPr>
            <a:r>
              <a:rPr lang="en-US" sz="1900" dirty="0" smtClean="0">
                <a:solidFill>
                  <a:schemeClr val="tx1"/>
                </a:solidFill>
                <a:latin typeface="Arial Narrow" panose="020B0606020202030204" pitchFamily="34" charset="0"/>
              </a:rPr>
              <a:t>Promotion </a:t>
            </a:r>
            <a:r>
              <a:rPr lang="en-US" sz="1900" dirty="0">
                <a:solidFill>
                  <a:schemeClr val="tx1"/>
                </a:solidFill>
                <a:latin typeface="Arial Narrow" panose="020B0606020202030204" pitchFamily="34" charset="0"/>
              </a:rPr>
              <a:t>of justice by ensuring ready access to the courts in the Municipality. </a:t>
            </a:r>
          </a:p>
          <a:p>
            <a:pPr marL="342900" lvl="0" indent="-342900" algn="just">
              <a:buFont typeface="Wingdings" panose="05000000000000000000" pitchFamily="2" charset="2"/>
              <a:buChar char="v"/>
            </a:pPr>
            <a:r>
              <a:rPr lang="en-US" sz="1900" dirty="0" smtClean="0">
                <a:solidFill>
                  <a:schemeClr val="tx1"/>
                </a:solidFill>
                <a:latin typeface="Arial Narrow" panose="020B0606020202030204" pitchFamily="34" charset="0"/>
              </a:rPr>
              <a:t>Maintenance </a:t>
            </a:r>
            <a:r>
              <a:rPr lang="en-US" sz="1900" dirty="0">
                <a:solidFill>
                  <a:schemeClr val="tx1"/>
                </a:solidFill>
                <a:latin typeface="Arial Narrow" panose="020B0606020202030204" pitchFamily="34" charset="0"/>
              </a:rPr>
              <a:t>of security and public safety in the Municipality   </a:t>
            </a:r>
          </a:p>
          <a:p>
            <a:pPr marL="342900" lvl="0" indent="-342900" algn="just">
              <a:buFont typeface="Wingdings" panose="05000000000000000000" pitchFamily="2" charset="2"/>
              <a:buChar char="v"/>
            </a:pPr>
            <a:r>
              <a:rPr lang="en-US" sz="1900" dirty="0" smtClean="0">
                <a:solidFill>
                  <a:schemeClr val="tx1"/>
                </a:solidFill>
                <a:latin typeface="Arial Narrow" panose="020B0606020202030204" pitchFamily="34" charset="0"/>
              </a:rPr>
              <a:t>Ensuring </a:t>
            </a:r>
            <a:r>
              <a:rPr lang="en-US" sz="1900" dirty="0">
                <a:solidFill>
                  <a:schemeClr val="tx1"/>
                </a:solidFill>
                <a:latin typeface="Arial Narrow" panose="020B0606020202030204" pitchFamily="34" charset="0"/>
              </a:rPr>
              <a:t>proper sanitation management in the Municipality.  </a:t>
            </a:r>
          </a:p>
          <a:p>
            <a:pPr marL="342900" lvl="0" indent="-342900" algn="just">
              <a:buFont typeface="Wingdings" panose="05000000000000000000" pitchFamily="2" charset="2"/>
              <a:buChar char="v"/>
            </a:pPr>
            <a:r>
              <a:rPr lang="en-US" sz="1900" dirty="0" smtClean="0">
                <a:solidFill>
                  <a:schemeClr val="tx1"/>
                </a:solidFill>
                <a:latin typeface="Arial Narrow" panose="020B0606020202030204" pitchFamily="34" charset="0"/>
                <a:ea typeface="Calibri"/>
                <a:cs typeface="Times New Roman"/>
              </a:rPr>
              <a:t>Preparation </a:t>
            </a:r>
            <a:r>
              <a:rPr lang="en-US" sz="1900" dirty="0">
                <a:solidFill>
                  <a:schemeClr val="tx1"/>
                </a:solidFill>
                <a:latin typeface="Arial Narrow" panose="020B0606020202030204" pitchFamily="34" charset="0"/>
                <a:ea typeface="Calibri"/>
                <a:cs typeface="Times New Roman"/>
              </a:rPr>
              <a:t>of land use plans (structure and local plans) to direct and guide the growth and sustainable development of human settlements in the Municipal area.</a:t>
            </a:r>
          </a:p>
          <a:p>
            <a:pPr marL="342900" lvl="0" indent="-342900" algn="just">
              <a:lnSpc>
                <a:spcPct val="115000"/>
              </a:lnSpc>
              <a:spcBef>
                <a:spcPts val="0"/>
              </a:spcBef>
              <a:buFont typeface="Wingdings" panose="05000000000000000000" pitchFamily="2" charset="2"/>
              <a:buChar char="v"/>
            </a:pPr>
            <a:r>
              <a:rPr lang="en-GB" sz="1900" dirty="0" smtClean="0">
                <a:solidFill>
                  <a:schemeClr val="tx1"/>
                </a:solidFill>
                <a:latin typeface="Arial Narrow" panose="020B0606020202030204" pitchFamily="34" charset="0"/>
                <a:ea typeface="Times New Roman"/>
              </a:rPr>
              <a:t>The </a:t>
            </a:r>
            <a:r>
              <a:rPr lang="en-GB" sz="1900" dirty="0">
                <a:solidFill>
                  <a:schemeClr val="tx1"/>
                </a:solidFill>
                <a:latin typeface="Arial Narrow" panose="020B0606020202030204" pitchFamily="34" charset="0"/>
                <a:ea typeface="Times New Roman"/>
              </a:rPr>
              <a:t>promotion and protection of the rights of children.</a:t>
            </a:r>
          </a:p>
          <a:p>
            <a:pPr marL="342900" lvl="0" indent="-342900" algn="just">
              <a:lnSpc>
                <a:spcPct val="115000"/>
              </a:lnSpc>
              <a:spcBef>
                <a:spcPts val="0"/>
              </a:spcBef>
              <a:buFont typeface="Wingdings" panose="05000000000000000000" pitchFamily="2" charset="2"/>
              <a:buChar char="v"/>
            </a:pPr>
            <a:r>
              <a:rPr lang="en-GB" sz="1900" dirty="0">
                <a:solidFill>
                  <a:schemeClr val="tx1"/>
                </a:solidFill>
                <a:latin typeface="Arial Narrow" panose="020B0606020202030204" pitchFamily="34" charset="0"/>
                <a:ea typeface="Times New Roman"/>
              </a:rPr>
              <a:t> </a:t>
            </a:r>
            <a:r>
              <a:rPr lang="en-GB" sz="1900" dirty="0" smtClean="0">
                <a:solidFill>
                  <a:schemeClr val="tx1"/>
                </a:solidFill>
                <a:latin typeface="Arial Narrow" panose="020B0606020202030204" pitchFamily="34" charset="0"/>
                <a:ea typeface="Times New Roman"/>
              </a:rPr>
              <a:t>Training </a:t>
            </a:r>
            <a:r>
              <a:rPr lang="en-GB" sz="1900" dirty="0">
                <a:solidFill>
                  <a:schemeClr val="tx1"/>
                </a:solidFill>
                <a:latin typeface="Arial Narrow" panose="020B0606020202030204" pitchFamily="34" charset="0"/>
                <a:ea typeface="Times New Roman"/>
              </a:rPr>
              <a:t>of women, Artisans and Medium/Small scale </a:t>
            </a:r>
            <a:r>
              <a:rPr lang="en-GB" sz="1900" dirty="0" smtClean="0">
                <a:solidFill>
                  <a:schemeClr val="tx1"/>
                </a:solidFill>
                <a:latin typeface="Arial Narrow" panose="020B0606020202030204" pitchFamily="34" charset="0"/>
                <a:ea typeface="Times New Roman"/>
              </a:rPr>
              <a:t>entrepreneurs’ </a:t>
            </a:r>
            <a:r>
              <a:rPr lang="en-GB" sz="1900" dirty="0">
                <a:solidFill>
                  <a:schemeClr val="tx1"/>
                </a:solidFill>
                <a:latin typeface="Arial Narrow" panose="020B0606020202030204" pitchFamily="34" charset="0"/>
                <a:ea typeface="Times New Roman"/>
              </a:rPr>
              <a:t>in business development </a:t>
            </a:r>
            <a:r>
              <a:rPr lang="en-GB" sz="1900" dirty="0" smtClean="0">
                <a:solidFill>
                  <a:schemeClr val="tx1"/>
                </a:solidFill>
                <a:latin typeface="Arial Narrow" panose="020B0606020202030204" pitchFamily="34" charset="0"/>
                <a:ea typeface="Times New Roman"/>
              </a:rPr>
              <a:t>skills and </a:t>
            </a:r>
            <a:r>
              <a:rPr lang="en-US" sz="1900" dirty="0">
                <a:solidFill>
                  <a:schemeClr val="tx1"/>
                </a:solidFill>
                <a:latin typeface="Arial Narrow" panose="020B0606020202030204" pitchFamily="34" charset="0"/>
              </a:rPr>
              <a:t>Provision of extensions service to </a:t>
            </a:r>
            <a:r>
              <a:rPr lang="en-US" sz="1900" dirty="0" smtClean="0">
                <a:solidFill>
                  <a:schemeClr val="tx1"/>
                </a:solidFill>
                <a:latin typeface="Arial Narrow" panose="020B0606020202030204" pitchFamily="34" charset="0"/>
              </a:rPr>
              <a:t>farmers</a:t>
            </a:r>
            <a:r>
              <a:rPr lang="en-GB" sz="1900" dirty="0" smtClean="0">
                <a:solidFill>
                  <a:schemeClr val="tx1"/>
                </a:solidFill>
                <a:latin typeface="Arial Narrow" panose="020B0606020202030204" pitchFamily="34" charset="0"/>
                <a:ea typeface="Times New Roman"/>
              </a:rPr>
              <a:t>.</a:t>
            </a:r>
            <a:endParaRPr lang="en-US" sz="1900" dirty="0">
              <a:solidFill>
                <a:schemeClr val="tx1"/>
              </a:solidFill>
              <a:latin typeface="Arial Narrow" panose="020B0606020202030204" pitchFamily="34" charset="0"/>
            </a:endParaRPr>
          </a:p>
          <a:p>
            <a:pPr marL="342900" lvl="0" indent="-342900" algn="just">
              <a:buFont typeface="Wingdings" panose="05000000000000000000" pitchFamily="2" charset="2"/>
              <a:buChar char="v"/>
            </a:pPr>
            <a:r>
              <a:rPr lang="en-US" sz="1900" dirty="0" smtClean="0">
                <a:solidFill>
                  <a:schemeClr val="tx1"/>
                </a:solidFill>
                <a:latin typeface="Arial Narrow" panose="020B0606020202030204" pitchFamily="34" charset="0"/>
              </a:rPr>
              <a:t>Assist in the formulation and implementation of policies on Education and Health in the Municipality within the framework of National Policies and guidelines.</a:t>
            </a:r>
          </a:p>
          <a:p>
            <a:pPr marL="342900" lvl="0" indent="-342900" algn="just">
              <a:buFont typeface="Wingdings" panose="05000000000000000000" pitchFamily="2" charset="2"/>
              <a:buChar char="v"/>
            </a:pPr>
            <a:r>
              <a:rPr lang="en-US" sz="1900" dirty="0">
                <a:solidFill>
                  <a:schemeClr val="tx1"/>
                </a:solidFill>
                <a:latin typeface="Arial Narrow" panose="020B0606020202030204" pitchFamily="34" charset="0"/>
              </a:rPr>
              <a:t> </a:t>
            </a:r>
            <a:r>
              <a:rPr lang="en-US" sz="1900" dirty="0" smtClean="0">
                <a:solidFill>
                  <a:schemeClr val="tx1"/>
                </a:solidFill>
                <a:latin typeface="Arial Narrow" panose="020B0606020202030204" pitchFamily="34" charset="0"/>
              </a:rPr>
              <a:t>Provision of the layout for buildings for improved housing layout and settlement.</a:t>
            </a:r>
            <a:endParaRPr lang="en-US" sz="1900" dirty="0">
              <a:solidFill>
                <a:schemeClr val="tx1"/>
              </a:solidFill>
              <a:latin typeface="Arial Narrow" panose="020B0606020202030204" pitchFamily="34" charset="0"/>
            </a:endParaRPr>
          </a:p>
          <a:p>
            <a:endParaRPr lang="en-US" dirty="0">
              <a:solidFill>
                <a:schemeClr val="tx1"/>
              </a:solidFill>
            </a:endParaRPr>
          </a:p>
        </p:txBody>
      </p:sp>
      <p:sp>
        <p:nvSpPr>
          <p:cNvPr id="2" name="Slide Number Placeholder 1"/>
          <p:cNvSpPr>
            <a:spLocks noGrp="1"/>
          </p:cNvSpPr>
          <p:nvPr>
            <p:ph type="sldNum" sz="quarter" idx="12"/>
          </p:nvPr>
        </p:nvSpPr>
        <p:spPr/>
        <p:txBody>
          <a:bodyPr/>
          <a:lstStyle/>
          <a:p>
            <a:fld id="{571CD3C2-A472-4BA3-88D7-833F7D0C5725}" type="slidenum">
              <a:rPr lang="en-US" smtClean="0"/>
              <a:t>12</a:t>
            </a:fld>
            <a:endParaRPr lang="en-US"/>
          </a:p>
        </p:txBody>
      </p:sp>
    </p:spTree>
    <p:extLst>
      <p:ext uri="{BB962C8B-B14F-4D97-AF65-F5344CB8AC3E}">
        <p14:creationId xmlns:p14="http://schemas.microsoft.com/office/powerpoint/2010/main" val="14757608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59911832"/>
              </p:ext>
            </p:extLst>
          </p:nvPr>
        </p:nvGraphicFramePr>
        <p:xfrm>
          <a:off x="228601" y="533400"/>
          <a:ext cx="8762998" cy="5247395"/>
        </p:xfrm>
        <a:graphic>
          <a:graphicData uri="http://schemas.openxmlformats.org/drawingml/2006/table">
            <a:tbl>
              <a:tblPr/>
              <a:tblGrid>
                <a:gridCol w="1105242"/>
                <a:gridCol w="1026297"/>
                <a:gridCol w="1149010"/>
                <a:gridCol w="1140422"/>
                <a:gridCol w="1105243"/>
                <a:gridCol w="1298068"/>
                <a:gridCol w="1085680"/>
                <a:gridCol w="853036"/>
              </a:tblGrid>
              <a:tr h="304800">
                <a:tc gridSpan="8">
                  <a:txBody>
                    <a:bodyPr/>
                    <a:lstStyle/>
                    <a:p>
                      <a:pPr algn="ctr" fontAlgn="b"/>
                      <a:r>
                        <a:rPr lang="en-US" sz="1400" b="1" i="0" u="none" strike="noStrike" dirty="0" smtClean="0">
                          <a:solidFill>
                            <a:srgbClr val="000000"/>
                          </a:solidFill>
                          <a:effectLst>
                            <a:outerShdw blurRad="38100" dist="38100" dir="2700000" algn="tl">
                              <a:srgbClr val="000000">
                                <a:alpha val="43137"/>
                              </a:srgbClr>
                            </a:outerShdw>
                          </a:effectLst>
                          <a:latin typeface="+mj-lt"/>
                        </a:rPr>
                        <a:t>REVENUE PERFORMANCE- </a:t>
                      </a:r>
                      <a:r>
                        <a:rPr lang="en-US" sz="1400" b="1" i="0" u="none" strike="noStrike" baseline="0" dirty="0" smtClean="0">
                          <a:solidFill>
                            <a:srgbClr val="000000"/>
                          </a:solidFill>
                          <a:effectLst>
                            <a:outerShdw blurRad="38100" dist="38100" dir="2700000" algn="tl">
                              <a:srgbClr val="000000">
                                <a:alpha val="43137"/>
                              </a:srgbClr>
                            </a:outerShdw>
                          </a:effectLst>
                          <a:latin typeface="+mj-lt"/>
                        </a:rPr>
                        <a:t> IGF ONLY</a:t>
                      </a:r>
                      <a:endParaRPr lang="en-US" sz="1400" b="1" i="0" u="none" strike="noStrike" dirty="0">
                        <a:solidFill>
                          <a:srgbClr val="000000"/>
                        </a:solidFill>
                        <a:effectLst>
                          <a:outerShdw blurRad="38100" dist="38100" dir="2700000" algn="tl">
                            <a:srgbClr val="000000">
                              <a:alpha val="43137"/>
                            </a:srgbClr>
                          </a:outerShdw>
                        </a:effectLst>
                        <a:latin typeface="+mj-lt"/>
                      </a:endParaRPr>
                    </a:p>
                    <a:p>
                      <a:pPr algn="ctr" fontAlgn="b"/>
                      <a:r>
                        <a:rPr lang="en-US" sz="1400" b="1" i="0" u="none" strike="noStrike" dirty="0">
                          <a:solidFill>
                            <a:srgbClr val="000000"/>
                          </a:solidFill>
                          <a:effectLst/>
                          <a:latin typeface="+mj-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19687">
                <a:tc rowSpan="2">
                  <a:txBody>
                    <a:bodyPr/>
                    <a:lstStyle/>
                    <a:p>
                      <a:pPr algn="l" fontAlgn="b"/>
                      <a:r>
                        <a:rPr lang="en-US" sz="1400" b="1" i="0" u="none" strike="noStrike" dirty="0">
                          <a:solidFill>
                            <a:srgbClr val="000000"/>
                          </a:solidFill>
                          <a:effectLst/>
                          <a:latin typeface="Calibri"/>
                        </a:rPr>
                        <a:t>ITEM</a:t>
                      </a:r>
                    </a:p>
                    <a:p>
                      <a:pPr algn="l" fontAlgn="b"/>
                      <a:r>
                        <a:rPr lang="en-US" sz="1400" b="0" i="0" u="none" strike="noStrike" dirty="0">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dirty="0" smtClean="0">
                          <a:solidFill>
                            <a:srgbClr val="000000"/>
                          </a:solidFill>
                          <a:effectLst/>
                          <a:latin typeface="Calibri"/>
                        </a:rPr>
                        <a:t>2016</a:t>
                      </a:r>
                      <a:endParaRPr lang="en-US" sz="14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a:rPr>
                        <a:t> </a:t>
                      </a: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dirty="0" smtClean="0">
                          <a:solidFill>
                            <a:srgbClr val="000000"/>
                          </a:solidFill>
                          <a:effectLst/>
                          <a:latin typeface="Calibri"/>
                        </a:rPr>
                        <a:t>2017</a:t>
                      </a:r>
                      <a:endParaRPr lang="en-US" sz="14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a:rPr>
                        <a:t> </a:t>
                      </a: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dirty="0" smtClean="0">
                          <a:solidFill>
                            <a:srgbClr val="000000"/>
                          </a:solidFill>
                          <a:effectLst/>
                          <a:latin typeface="Calibri"/>
                        </a:rPr>
                        <a:t>2018</a:t>
                      </a:r>
                      <a:endParaRPr lang="en-US" sz="14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a:rPr>
                        <a:t> </a:t>
                      </a: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b"/>
                      <a:r>
                        <a:rPr lang="en-US" sz="1400" b="1" i="0" u="none" strike="noStrike" dirty="0">
                          <a:solidFill>
                            <a:srgbClr val="000000"/>
                          </a:solidFill>
                          <a:effectLst>
                            <a:outerShdw blurRad="38100" dist="38100" dir="2700000" algn="tl">
                              <a:srgbClr val="000000">
                                <a:alpha val="43137"/>
                              </a:srgbClr>
                            </a:outerShdw>
                          </a:effectLst>
                          <a:latin typeface="Calibri"/>
                        </a:rPr>
                        <a:t>% performance at </a:t>
                      </a:r>
                      <a:r>
                        <a:rPr lang="en-US" sz="1400" b="1" i="0" u="none" strike="noStrike" dirty="0" smtClean="0">
                          <a:solidFill>
                            <a:srgbClr val="000000"/>
                          </a:solidFill>
                          <a:effectLst>
                            <a:outerShdw blurRad="38100" dist="38100" dir="2700000" algn="tl">
                              <a:srgbClr val="000000">
                                <a:alpha val="43137"/>
                              </a:srgbClr>
                            </a:outerShdw>
                          </a:effectLst>
                          <a:latin typeface="Calibri"/>
                        </a:rPr>
                        <a:t>Jul,2018</a:t>
                      </a:r>
                      <a:endParaRPr lang="en-US" sz="1400" b="1" i="0" u="none" strike="noStrike" dirty="0">
                        <a:solidFill>
                          <a:srgbClr val="000000"/>
                        </a:solidFill>
                        <a:effectLst>
                          <a:outerShdw blurRad="38100" dist="38100" dir="2700000" algn="tl">
                            <a:srgbClr val="000000">
                              <a:alpha val="43137"/>
                            </a:srgbClr>
                          </a:outerShdw>
                        </a:effectLst>
                        <a:latin typeface="Calibri"/>
                      </a:endParaRPr>
                    </a:p>
                    <a:p>
                      <a:pPr algn="ctr" fontAlgn="b"/>
                      <a:r>
                        <a:rPr lang="en-US" sz="1400" b="1" i="0" u="none" strike="noStrike" dirty="0">
                          <a:solidFill>
                            <a:srgbClr val="000000"/>
                          </a:solidFill>
                          <a:effectLst>
                            <a:outerShdw blurRad="38100" dist="38100" dir="2700000" algn="tl">
                              <a:srgbClr val="000000">
                                <a:alpha val="43137"/>
                              </a:srgbClr>
                            </a:outerShdw>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7200">
                <a:tc vMerge="1">
                  <a:txBody>
                    <a:bodyPr/>
                    <a:lstStyle/>
                    <a:p>
                      <a:pPr algn="l" fontAlgn="b"/>
                      <a:endParaRPr lang="en-US" sz="14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outerShdw blurRad="38100" dist="38100" dir="2700000" algn="tl">
                              <a:srgbClr val="000000">
                                <a:alpha val="43137"/>
                              </a:srgbClr>
                            </a:outerShdw>
                          </a:effectLst>
                          <a:latin typeface="Calibri"/>
                        </a:rPr>
                        <a:t>Budget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smtClean="0">
                          <a:solidFill>
                            <a:srgbClr val="000000"/>
                          </a:solidFill>
                          <a:effectLst>
                            <a:outerShdw blurRad="38100" dist="38100" dir="2700000" algn="tl">
                              <a:srgbClr val="000000">
                                <a:alpha val="43137"/>
                              </a:srgbClr>
                            </a:outerShdw>
                          </a:effectLst>
                          <a:latin typeface="Calibri"/>
                        </a:rPr>
                        <a:t>Actual</a:t>
                      </a:r>
                      <a:endParaRPr lang="en-US" sz="1400" b="1" i="0" u="none" strike="noStrike" dirty="0">
                        <a:solidFill>
                          <a:srgbClr val="000000"/>
                        </a:solidFill>
                        <a:effectLst>
                          <a:outerShdw blurRad="38100" dist="38100" dir="2700000" algn="tl">
                            <a:srgbClr val="000000">
                              <a:alpha val="43137"/>
                            </a:srgbClr>
                          </a:outerShdw>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outerShdw blurRad="38100" dist="38100" dir="2700000" algn="tl">
                              <a:srgbClr val="000000">
                                <a:alpha val="43137"/>
                              </a:srgbClr>
                            </a:outerShdw>
                          </a:effectLst>
                          <a:latin typeface="Calibri"/>
                        </a:rPr>
                        <a:t>Budget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400" b="1" i="0" u="none" strike="noStrike" dirty="0" smtClean="0">
                          <a:solidFill>
                            <a:srgbClr val="000000"/>
                          </a:solidFill>
                          <a:effectLst>
                            <a:outerShdw blurRad="38100" dist="38100" dir="2700000" algn="tl">
                              <a:srgbClr val="000000">
                                <a:alpha val="43137"/>
                              </a:srgbClr>
                            </a:outerShdw>
                          </a:effectLst>
                          <a:latin typeface="+mn-lt"/>
                        </a:rPr>
                        <a:t>Actual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outerShdw blurRad="38100" dist="38100" dir="2700000" algn="tl">
                              <a:srgbClr val="000000">
                                <a:alpha val="43137"/>
                              </a:srgbClr>
                            </a:outerShdw>
                          </a:effectLst>
                          <a:latin typeface="Calibri"/>
                        </a:rPr>
                        <a:t>Budget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smtClean="0">
                          <a:solidFill>
                            <a:srgbClr val="000000"/>
                          </a:solidFill>
                          <a:effectLst>
                            <a:outerShdw blurRad="38100" dist="38100" dir="2700000" algn="tl">
                              <a:srgbClr val="000000">
                                <a:alpha val="43137"/>
                              </a:srgbClr>
                            </a:outerShdw>
                          </a:effectLst>
                          <a:latin typeface="Calibri"/>
                        </a:rPr>
                        <a:t>Actual as at July</a:t>
                      </a:r>
                      <a:endParaRPr lang="en-US" sz="1400" b="1" i="0" u="none" strike="noStrike" dirty="0">
                        <a:solidFill>
                          <a:srgbClr val="000000"/>
                        </a:solidFill>
                        <a:effectLst>
                          <a:outerShdw blurRad="38100" dist="38100" dir="2700000" algn="tl">
                            <a:srgbClr val="000000">
                              <a:alpha val="43137"/>
                            </a:srgbClr>
                          </a:outerShdw>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4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91868">
                <a:tc>
                  <a:txBody>
                    <a:bodyPr/>
                    <a:lstStyle/>
                    <a:p>
                      <a:pPr algn="l" fontAlgn="b"/>
                      <a:r>
                        <a:rPr lang="en-US" sz="1400" b="1" i="0" u="none" strike="noStrike" baseline="0" dirty="0" smtClean="0">
                          <a:solidFill>
                            <a:schemeClr val="tx1"/>
                          </a:solidFill>
                          <a:effectLst>
                            <a:outerShdw blurRad="38100" dist="38100" dir="2700000" algn="tl">
                              <a:srgbClr val="000000">
                                <a:alpha val="43137"/>
                              </a:srgbClr>
                            </a:outerShdw>
                          </a:effectLst>
                          <a:latin typeface="+mj-lt"/>
                        </a:rPr>
                        <a:t> Rate</a:t>
                      </a:r>
                      <a:endParaRPr lang="en-US" sz="1400" b="1" i="0" u="none" strike="noStrike" dirty="0">
                        <a:solidFill>
                          <a:schemeClr val="tx1"/>
                        </a:solidFill>
                        <a:effectLst>
                          <a:outerShdw blurRad="38100" dist="38100" dir="2700000" algn="tl">
                            <a:srgbClr val="000000">
                              <a:alpha val="43137"/>
                            </a:srgbClr>
                          </a:outerShdw>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 272,000.00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 185,800.56</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272,000.00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600" smtClean="0"/>
                        <a:t>115,071.93</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600" dirty="0" smtClean="0"/>
                        <a:t>273,475.21</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136,383.23</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C00000"/>
                          </a:solidFill>
                          <a:effectLst/>
                          <a:latin typeface="+mj-lt"/>
                        </a:rPr>
                        <a:t>49.9</a:t>
                      </a:r>
                      <a:endParaRPr lang="en-US" sz="1600" b="1" i="0" u="none" strike="noStrike" dirty="0">
                        <a:solidFill>
                          <a:srgbClr val="C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3623">
                <a:tc>
                  <a:txBody>
                    <a:bodyPr/>
                    <a:lstStyle/>
                    <a:p>
                      <a:pPr algn="l" fontAlgn="b"/>
                      <a:r>
                        <a:rPr lang="en-US" sz="1400" b="1" i="0" u="none" strike="noStrike" dirty="0">
                          <a:solidFill>
                            <a:srgbClr val="000000"/>
                          </a:solidFill>
                          <a:effectLst>
                            <a:outerShdw blurRad="38100" dist="38100" dir="2700000" algn="tl">
                              <a:srgbClr val="000000">
                                <a:alpha val="43137"/>
                              </a:srgbClr>
                            </a:outerShdw>
                          </a:effectLst>
                          <a:latin typeface="+mj-lt"/>
                        </a:rPr>
                        <a:t>Fees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204,780.00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178,023.20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261,298.00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600" dirty="0" smtClean="0"/>
                        <a:t>185,262.02</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600" dirty="0" smtClean="0"/>
                        <a:t>459,120.16</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109,080.20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C00000"/>
                          </a:solidFill>
                          <a:effectLst/>
                          <a:latin typeface="+mj-lt"/>
                        </a:rPr>
                        <a:t>23.8</a:t>
                      </a:r>
                      <a:endParaRPr lang="en-US" sz="1600" b="1" i="0" u="none" strike="noStrike" dirty="0">
                        <a:solidFill>
                          <a:srgbClr val="C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7056">
                <a:tc>
                  <a:txBody>
                    <a:bodyPr/>
                    <a:lstStyle/>
                    <a:p>
                      <a:pPr algn="l" fontAlgn="b"/>
                      <a:r>
                        <a:rPr lang="en-US" sz="1400" b="1" i="0" u="none" strike="noStrike" dirty="0" smtClean="0">
                          <a:solidFill>
                            <a:srgbClr val="000000"/>
                          </a:solidFill>
                          <a:effectLst>
                            <a:outerShdw blurRad="38100" dist="38100" dir="2700000" algn="tl">
                              <a:srgbClr val="000000">
                                <a:alpha val="43137"/>
                              </a:srgbClr>
                            </a:outerShdw>
                          </a:effectLst>
                          <a:latin typeface="+mj-lt"/>
                        </a:rPr>
                        <a:t>Fines</a:t>
                      </a:r>
                      <a:endParaRPr lang="en-US" sz="14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86,500.00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66,209.00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119,900.00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600" dirty="0" smtClean="0"/>
                        <a:t>59,340.00</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600" dirty="0" smtClean="0"/>
                        <a:t>116.400.00</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14,270.00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C00000"/>
                          </a:solidFill>
                          <a:effectLst/>
                          <a:latin typeface="+mj-lt"/>
                        </a:rPr>
                        <a:t>12.6</a:t>
                      </a:r>
                      <a:endParaRPr lang="en-US" sz="1600" b="1" i="0" u="none" strike="noStrike" dirty="0">
                        <a:solidFill>
                          <a:srgbClr val="C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98792">
                <a:tc>
                  <a:txBody>
                    <a:bodyPr/>
                    <a:lstStyle/>
                    <a:p>
                      <a:pPr algn="l" fontAlgn="b"/>
                      <a:r>
                        <a:rPr lang="en-US" sz="1400" b="1" i="0" u="none" strike="noStrike" dirty="0" smtClean="0">
                          <a:solidFill>
                            <a:srgbClr val="000000"/>
                          </a:solidFill>
                          <a:effectLst>
                            <a:outerShdw blurRad="38100" dist="38100" dir="2700000" algn="tl">
                              <a:srgbClr val="000000">
                                <a:alpha val="43137"/>
                              </a:srgbClr>
                            </a:outerShdw>
                          </a:effectLst>
                          <a:latin typeface="+mj-lt"/>
                        </a:rPr>
                        <a:t>Licenses</a:t>
                      </a:r>
                      <a:endParaRPr lang="en-US" sz="14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248,685.000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217,105.00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248,685.00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600" dirty="0" smtClean="0"/>
                        <a:t>216,490.85</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600" dirty="0" smtClean="0"/>
                        <a:t>252,000.00</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130,767.27</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C00000"/>
                          </a:solidFill>
                          <a:effectLst/>
                          <a:latin typeface="+mj-lt"/>
                        </a:rPr>
                        <a:t>71.1</a:t>
                      </a:r>
                      <a:endParaRPr lang="en-US" sz="1600" b="1" i="0" u="none" strike="noStrike" dirty="0">
                        <a:solidFill>
                          <a:srgbClr val="C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3623">
                <a:tc>
                  <a:txBody>
                    <a:bodyPr/>
                    <a:lstStyle/>
                    <a:p>
                      <a:pPr algn="l" fontAlgn="b"/>
                      <a:r>
                        <a:rPr lang="en-US" sz="1400" b="1" i="0" u="none" strike="noStrike" dirty="0">
                          <a:solidFill>
                            <a:srgbClr val="000000"/>
                          </a:solidFill>
                          <a:effectLst>
                            <a:outerShdw blurRad="38100" dist="38100" dir="2700000" algn="tl">
                              <a:srgbClr val="000000">
                                <a:alpha val="43137"/>
                              </a:srgbClr>
                            </a:outerShdw>
                          </a:effectLst>
                          <a:latin typeface="+mj-lt"/>
                        </a:rPr>
                        <a:t>Land</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147,750.00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120,002.50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163,200.04</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600" dirty="0" smtClean="0"/>
                        <a:t>147,295.00</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600" dirty="0" smtClean="0"/>
                        <a:t>162,850.00</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60,523.50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C00000"/>
                          </a:solidFill>
                          <a:effectLst/>
                          <a:latin typeface="+mj-lt"/>
                        </a:rPr>
                        <a:t>37.2</a:t>
                      </a:r>
                      <a:endParaRPr lang="en-US" sz="1600" b="1" i="0" u="none" strike="noStrike" dirty="0">
                        <a:solidFill>
                          <a:srgbClr val="C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7708">
                <a:tc>
                  <a:txBody>
                    <a:bodyPr/>
                    <a:lstStyle/>
                    <a:p>
                      <a:pPr algn="l" fontAlgn="b"/>
                      <a:r>
                        <a:rPr lang="en-US" sz="1400" b="1" i="0" u="none" strike="noStrike" dirty="0">
                          <a:solidFill>
                            <a:srgbClr val="000000"/>
                          </a:solidFill>
                          <a:effectLst>
                            <a:outerShdw blurRad="38100" dist="38100" dir="2700000" algn="tl">
                              <a:srgbClr val="000000">
                                <a:alpha val="43137"/>
                              </a:srgbClr>
                            </a:outerShdw>
                          </a:effectLst>
                          <a:latin typeface="+mj-lt"/>
                        </a:rPr>
                        <a:t>Rent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smtClean="0">
                          <a:solidFill>
                            <a:srgbClr val="000000"/>
                          </a:solidFill>
                          <a:effectLst/>
                          <a:latin typeface="+mj-lt"/>
                        </a:rPr>
                        <a:t>13,183.00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11,061.00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22,614.96</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600" dirty="0" smtClean="0"/>
                        <a:t>7,242.00</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600" dirty="0" smtClean="0"/>
                        <a:t>76,190.00</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64,974.18</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C00000"/>
                          </a:solidFill>
                          <a:effectLst/>
                          <a:latin typeface="+mj-lt"/>
                        </a:rPr>
                        <a:t>85.3</a:t>
                      </a:r>
                      <a:endParaRPr lang="en-US" sz="1600" b="1" i="0" u="none" strike="noStrike" dirty="0">
                        <a:solidFill>
                          <a:srgbClr val="C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5528">
                <a:tc>
                  <a:txBody>
                    <a:bodyPr/>
                    <a:lstStyle/>
                    <a:p>
                      <a:pPr algn="l" fontAlgn="b"/>
                      <a:r>
                        <a:rPr lang="en-US" sz="1400" b="1" i="0" u="none" strike="noStrike" dirty="0">
                          <a:solidFill>
                            <a:srgbClr val="000000"/>
                          </a:solidFill>
                          <a:effectLst>
                            <a:outerShdw blurRad="38100" dist="38100" dir="2700000" algn="tl">
                              <a:srgbClr val="000000">
                                <a:alpha val="43137"/>
                              </a:srgbClr>
                            </a:outerShdw>
                          </a:effectLst>
                          <a:latin typeface="+mj-lt"/>
                        </a:rPr>
                        <a:t>Miscellaneous</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smtClean="0">
                          <a:solidFill>
                            <a:srgbClr val="000000"/>
                          </a:solidFill>
                          <a:effectLst/>
                          <a:latin typeface="+mj-lt"/>
                        </a:rPr>
                        <a:t>3,390.00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smtClean="0">
                          <a:solidFill>
                            <a:srgbClr val="000000"/>
                          </a:solidFill>
                          <a:effectLst/>
                          <a:latin typeface="+mj-lt"/>
                        </a:rPr>
                        <a:t>2,517.50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3,150.00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600" dirty="0" smtClean="0"/>
                        <a:t>401.37</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600" dirty="0" smtClean="0"/>
                        <a:t>3,000.00</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mj-lt"/>
                        </a:rPr>
                        <a:t>200.00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C00000"/>
                          </a:solidFill>
                          <a:effectLst/>
                          <a:latin typeface="+mj-lt"/>
                        </a:rPr>
                        <a:t>6.3</a:t>
                      </a:r>
                      <a:endParaRPr lang="en-US" sz="1600" b="1" i="0" u="none" strike="noStrike" dirty="0">
                        <a:solidFill>
                          <a:srgbClr val="C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6065">
                <a:tc>
                  <a:txBody>
                    <a:bodyPr/>
                    <a:lstStyle/>
                    <a:p>
                      <a:pPr algn="l" fontAlgn="b"/>
                      <a:r>
                        <a:rPr lang="en-US" sz="1400" b="1" i="0" u="none" strike="noStrike" dirty="0">
                          <a:solidFill>
                            <a:srgbClr val="C00000"/>
                          </a:solidFill>
                          <a:effectLst/>
                          <a:latin typeface="+mj-lt"/>
                        </a:rPr>
                        <a:t>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dirty="0" smtClean="0">
                          <a:solidFill>
                            <a:srgbClr val="C00000"/>
                          </a:solidFill>
                          <a:effectLst/>
                          <a:latin typeface="Calibri"/>
                        </a:rPr>
                        <a:t>704,428.00</a:t>
                      </a:r>
                      <a:endParaRPr lang="en-US" sz="1600" b="1" i="0" u="none" strike="noStrike" dirty="0">
                        <a:solidFill>
                          <a:srgbClr val="C00000"/>
                        </a:solidFill>
                        <a:effectLst/>
                        <a:latin typeface="Calibri"/>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dirty="0" smtClean="0">
                          <a:solidFill>
                            <a:srgbClr val="C00000"/>
                          </a:solidFill>
                          <a:effectLst/>
                          <a:latin typeface="Calibri"/>
                        </a:rPr>
                        <a:t>594,918.20</a:t>
                      </a:r>
                      <a:endParaRPr lang="en-US" sz="1600" b="1" i="0" u="none" strike="noStrike" dirty="0">
                        <a:solidFill>
                          <a:srgbClr val="C00000"/>
                        </a:solidFill>
                        <a:effectLst/>
                        <a:latin typeface="Calibri"/>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dirty="0" smtClean="0">
                          <a:solidFill>
                            <a:srgbClr val="C00000"/>
                          </a:solidFill>
                          <a:effectLst/>
                          <a:latin typeface="Calibri"/>
                        </a:rPr>
                        <a:t>1,090,848.00</a:t>
                      </a:r>
                      <a:endParaRPr lang="en-US" sz="1600" b="1" i="0" u="none" strike="noStrike" dirty="0">
                        <a:solidFill>
                          <a:srgbClr val="C00000"/>
                        </a:solidFill>
                        <a:effectLst/>
                        <a:latin typeface="Calibri"/>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ctr"/>
                      <a:r>
                        <a:rPr lang="en-US" sz="1600" b="1" i="0" u="none" strike="noStrike" dirty="0" smtClean="0">
                          <a:solidFill>
                            <a:srgbClr val="C00000"/>
                          </a:solidFill>
                          <a:effectLst/>
                          <a:latin typeface="Calibri"/>
                        </a:rPr>
                        <a:t>731,103.17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600" b="1" dirty="0" smtClean="0">
                          <a:solidFill>
                            <a:srgbClr val="C00000"/>
                          </a:solidFill>
                        </a:rPr>
                        <a:t>1,275,710.21</a:t>
                      </a:r>
                      <a:endParaRPr lang="en-US" sz="1600" b="1" dirty="0">
                        <a:solidFill>
                          <a:srgbClr val="C00000"/>
                        </a:solidFil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C00000"/>
                          </a:solidFill>
                          <a:effectLst/>
                          <a:latin typeface="+mj-lt"/>
                        </a:rPr>
                        <a:t>516,198.38</a:t>
                      </a:r>
                      <a:endParaRPr lang="en-US" sz="1600" b="1" i="0" u="none" strike="noStrike" dirty="0">
                        <a:solidFill>
                          <a:srgbClr val="C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600" b="1" i="0" u="none" strike="noStrike" dirty="0" smtClean="0">
                          <a:solidFill>
                            <a:srgbClr val="C00000"/>
                          </a:solidFill>
                          <a:effectLst/>
                          <a:latin typeface="+mj-lt"/>
                        </a:rPr>
                        <a:t>40.50</a:t>
                      </a:r>
                      <a:endParaRPr lang="en-US" sz="1600" b="1" i="0" u="none" strike="noStrike" dirty="0">
                        <a:solidFill>
                          <a:srgbClr val="C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2" name="Title 1"/>
          <p:cNvSpPr>
            <a:spLocks noGrp="1"/>
          </p:cNvSpPr>
          <p:nvPr>
            <p:ph type="title"/>
          </p:nvPr>
        </p:nvSpPr>
        <p:spPr>
          <a:xfrm>
            <a:off x="457200" y="76200"/>
            <a:ext cx="8229600" cy="533400"/>
          </a:xfrm>
        </p:spPr>
        <p:txBody>
          <a:bodyPr>
            <a:normAutofit/>
          </a:bodyPr>
          <a:lstStyle/>
          <a:p>
            <a:r>
              <a:rPr lang="en-US" sz="2800" b="1" dirty="0" smtClean="0">
                <a:solidFill>
                  <a:srgbClr val="FF0000"/>
                </a:solidFill>
                <a:effectLst>
                  <a:outerShdw blurRad="38100" dist="38100" dir="2700000" algn="tl">
                    <a:srgbClr val="000000">
                      <a:alpha val="43137"/>
                    </a:srgbClr>
                  </a:outerShdw>
                </a:effectLst>
              </a:rPr>
              <a:t>FINANCIAL PERFORMANCE-REVENUE</a:t>
            </a:r>
            <a:endParaRPr lang="en-US" sz="2800" b="1" dirty="0">
              <a:solidFill>
                <a:srgbClr val="FF0000"/>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571CD3C2-A472-4BA3-88D7-833F7D0C5725}" type="slidenum">
              <a:rPr lang="en-US" smtClean="0"/>
              <a:t>13</a:t>
            </a:fld>
            <a:endParaRPr lang="en-US"/>
          </a:p>
        </p:txBody>
      </p:sp>
    </p:spTree>
    <p:extLst>
      <p:ext uri="{BB962C8B-B14F-4D97-AF65-F5344CB8AC3E}">
        <p14:creationId xmlns:p14="http://schemas.microsoft.com/office/powerpoint/2010/main" val="41908630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26175914"/>
              </p:ext>
            </p:extLst>
          </p:nvPr>
        </p:nvGraphicFramePr>
        <p:xfrm>
          <a:off x="291445" y="1524000"/>
          <a:ext cx="8534399" cy="3683950"/>
        </p:xfrm>
        <a:graphic>
          <a:graphicData uri="http://schemas.openxmlformats.org/drawingml/2006/table">
            <a:tbl>
              <a:tblPr>
                <a:tableStyleId>{5940675A-B579-460E-94D1-54222C63F5DA}</a:tableStyleId>
              </a:tblPr>
              <a:tblGrid>
                <a:gridCol w="1015075"/>
                <a:gridCol w="1189644"/>
                <a:gridCol w="1066799"/>
                <a:gridCol w="1137920"/>
                <a:gridCol w="1137920"/>
                <a:gridCol w="1209040"/>
                <a:gridCol w="1015075"/>
                <a:gridCol w="762926"/>
              </a:tblGrid>
              <a:tr h="344455">
                <a:tc gridSpan="8">
                  <a:txBody>
                    <a:bodyPr/>
                    <a:lstStyle/>
                    <a:p>
                      <a:pPr algn="ctr" fontAlgn="b"/>
                      <a:r>
                        <a:rPr lang="en-US" sz="1200" u="none" strike="noStrike" dirty="0" smtClean="0">
                          <a:effectLst>
                            <a:outerShdw blurRad="38100" dist="38100" dir="2700000" algn="tl">
                              <a:srgbClr val="000000">
                                <a:alpha val="43137"/>
                              </a:srgbClr>
                            </a:outerShdw>
                          </a:effectLst>
                        </a:rPr>
                        <a:t>REVENUE PERFORMANCE- ALL REVENUE SOURCES</a:t>
                      </a:r>
                      <a:endParaRPr lang="en-US" sz="1200" b="1" i="0" u="none" strike="noStrike" dirty="0">
                        <a:solidFill>
                          <a:srgbClr val="0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nchor="b"/>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4088">
                <a:tc>
                  <a:txBody>
                    <a:bodyPr/>
                    <a:lstStyle/>
                    <a:p>
                      <a:pPr marL="119063" indent="0" algn="l" fontAlgn="b"/>
                      <a:r>
                        <a:rPr lang="en-US" sz="1200" u="none" strike="noStrike" dirty="0">
                          <a:effectLst/>
                        </a:rPr>
                        <a:t>ITEM</a:t>
                      </a:r>
                      <a:endParaRPr lang="en-US" sz="12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200" u="none" strike="noStrike" dirty="0" smtClean="0">
                          <a:effectLst/>
                        </a:rPr>
                        <a:t>2016</a:t>
                      </a:r>
                      <a:endParaRPr lang="en-US" sz="12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200" u="none" strike="noStrike" dirty="0">
                          <a:effectLst/>
                        </a:rPr>
                        <a:t> </a:t>
                      </a:r>
                      <a:endParaRPr lang="en-US" sz="12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200" u="none" strike="noStrike" dirty="0" smtClean="0">
                          <a:effectLst/>
                        </a:rPr>
                        <a:t>2017</a:t>
                      </a:r>
                      <a:endParaRPr lang="en-US" sz="12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200" u="none" strike="noStrike" dirty="0">
                          <a:effectLst/>
                        </a:rPr>
                        <a:t> </a:t>
                      </a:r>
                      <a:endParaRPr lang="en-US" sz="12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200" u="none" strike="noStrike" dirty="0" smtClean="0">
                          <a:effectLst/>
                        </a:rPr>
                        <a:t>2018</a:t>
                      </a:r>
                      <a:endParaRPr lang="en-US" sz="12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200" u="none" strike="noStrike" dirty="0">
                          <a:effectLst/>
                        </a:rPr>
                        <a:t> </a:t>
                      </a:r>
                      <a:endParaRPr lang="en-US" sz="1200" b="1" i="0" u="none" strike="noStrike" dirty="0">
                        <a:solidFill>
                          <a:srgbClr val="000000"/>
                        </a:solidFill>
                        <a:effectLst/>
                        <a:latin typeface="Arial Narrow" panose="020B0606020202030204" pitchFamily="34" charset="0"/>
                      </a:endParaRPr>
                    </a:p>
                  </a:txBody>
                  <a:tcPr marL="9525" marR="9525" marT="9525" marB="0"/>
                </a:tc>
                <a:tc rowSpan="2">
                  <a:txBody>
                    <a:bodyPr/>
                    <a:lstStyle/>
                    <a:p>
                      <a:pPr algn="ctr" fontAlgn="b"/>
                      <a:r>
                        <a:rPr lang="en-US" sz="1200" u="none" strike="noStrike" dirty="0">
                          <a:effectLst/>
                        </a:rPr>
                        <a:t>% performance </a:t>
                      </a:r>
                      <a:r>
                        <a:rPr lang="en-US" sz="1200" u="none" strike="noStrike" dirty="0" smtClean="0">
                          <a:effectLst/>
                        </a:rPr>
                        <a:t>as at July,2018</a:t>
                      </a:r>
                      <a:endParaRPr lang="en-US" sz="1200" u="none" strike="noStrike" dirty="0">
                        <a:effectLst/>
                      </a:endParaRPr>
                    </a:p>
                    <a:p>
                      <a:pPr algn="ctr" fontAlgn="b"/>
                      <a:r>
                        <a:rPr lang="en-US" sz="1200" u="none" strike="noStrike" dirty="0">
                          <a:effectLst/>
                        </a:rPr>
                        <a:t> </a:t>
                      </a:r>
                      <a:endParaRPr lang="en-US" sz="1200" b="1" i="0" u="none" strike="noStrike" dirty="0">
                        <a:solidFill>
                          <a:srgbClr val="000000"/>
                        </a:solidFill>
                        <a:effectLst/>
                        <a:latin typeface="Arial Narrow" panose="020B0606020202030204" pitchFamily="34" charset="0"/>
                      </a:endParaRPr>
                    </a:p>
                  </a:txBody>
                  <a:tcPr marL="9525" marR="9525" marT="9525" marB="0"/>
                </a:tc>
              </a:tr>
              <a:tr h="315115">
                <a:tc>
                  <a:txBody>
                    <a:bodyPr/>
                    <a:lstStyle/>
                    <a:p>
                      <a:pPr algn="l" fontAlgn="b"/>
                      <a:endParaRPr lang="en-US" sz="1200" b="0"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200" u="none" strike="noStrike" dirty="0">
                          <a:effectLst/>
                        </a:rPr>
                        <a:t>Budget</a:t>
                      </a:r>
                      <a:endParaRPr lang="en-US" sz="12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200" u="none" strike="noStrike" dirty="0" smtClean="0">
                          <a:effectLst/>
                        </a:rPr>
                        <a:t>Actual  </a:t>
                      </a:r>
                      <a:endParaRPr lang="en-US" sz="12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200" u="none" strike="noStrike" dirty="0">
                          <a:effectLst/>
                        </a:rPr>
                        <a:t>Budget</a:t>
                      </a:r>
                      <a:endParaRPr lang="en-US" sz="1200" b="1" i="0" u="none" strike="noStrike" dirty="0">
                        <a:solidFill>
                          <a:srgbClr val="000000"/>
                        </a:solidFill>
                        <a:effectLst/>
                        <a:latin typeface="Arial Narrow" panose="020B0606020202030204" pitchFamily="34" charset="0"/>
                      </a:endParaRPr>
                    </a:p>
                  </a:txBody>
                  <a:tcPr marL="9525" marR="9525" marT="9525" marB="0"/>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200" u="none" strike="noStrike" dirty="0" smtClean="0">
                          <a:effectLst/>
                        </a:rPr>
                        <a:t>Actual </a:t>
                      </a:r>
                      <a:endParaRPr lang="en-US" sz="12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200" u="none" strike="noStrike" dirty="0">
                          <a:effectLst/>
                        </a:rPr>
                        <a:t>Budget</a:t>
                      </a:r>
                      <a:endParaRPr lang="en-US" sz="12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200" u="none" strike="noStrike" dirty="0" smtClean="0">
                          <a:effectLst/>
                        </a:rPr>
                        <a:t>Actual as at July</a:t>
                      </a:r>
                      <a:endParaRPr lang="en-US" sz="1200" b="1" i="0" u="none" strike="noStrike" dirty="0">
                        <a:solidFill>
                          <a:srgbClr val="000000"/>
                        </a:solidFill>
                        <a:effectLst/>
                        <a:latin typeface="Arial Narrow" panose="020B0606020202030204" pitchFamily="34" charset="0"/>
                      </a:endParaRPr>
                    </a:p>
                  </a:txBody>
                  <a:tcPr marL="9525" marR="9525" marT="9525" marB="0"/>
                </a:tc>
                <a:tc vMerge="1">
                  <a:txBody>
                    <a:bodyPr/>
                    <a:lstStyle/>
                    <a:p>
                      <a:pPr algn="ctr" fontAlgn="b"/>
                      <a:endParaRPr lang="en-US" sz="1400" b="1" i="0" u="none" strike="noStrike" dirty="0">
                        <a:solidFill>
                          <a:srgbClr val="000000"/>
                        </a:solidFill>
                        <a:effectLst/>
                        <a:latin typeface="Arial Narrow" panose="020B0606020202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8363">
                <a:tc>
                  <a:txBody>
                    <a:bodyPr/>
                    <a:lstStyle/>
                    <a:p>
                      <a:pPr marL="119063" indent="0" algn="l" fontAlgn="b">
                        <a:lnSpc>
                          <a:spcPct val="100000"/>
                        </a:lnSpc>
                      </a:pPr>
                      <a:r>
                        <a:rPr lang="en-US" sz="1200" u="none" strike="noStrike" dirty="0" err="1">
                          <a:effectLst/>
                        </a:rPr>
                        <a:t>IGF</a:t>
                      </a:r>
                      <a:endParaRPr lang="en-US" sz="1200" b="0" i="0" u="none" strike="noStrike" dirty="0">
                        <a:solidFill>
                          <a:srgbClr val="000000"/>
                        </a:solidFill>
                        <a:effectLst/>
                        <a:latin typeface="Arial Narrow" panose="020B0606020202030204" pitchFamily="34" charset="0"/>
                      </a:endParaRPr>
                    </a:p>
                  </a:txBody>
                  <a:tcPr marL="9525" marR="9525" marT="9525" marB="0"/>
                </a:tc>
                <a:tc>
                  <a:txBody>
                    <a:bodyPr/>
                    <a:lstStyle/>
                    <a:p>
                      <a:pPr algn="r" rtl="0" fontAlgn="b">
                        <a:lnSpc>
                          <a:spcPct val="100000"/>
                        </a:lnSpc>
                      </a:pPr>
                      <a:r>
                        <a:rPr lang="en-US" sz="1200" u="none" strike="noStrike" dirty="0" smtClean="0">
                          <a:effectLst/>
                        </a:rPr>
                        <a:t>704,428.00</a:t>
                      </a:r>
                      <a:endParaRPr lang="en-US" sz="1200" b="0" i="0" u="none" strike="noStrike" dirty="0">
                        <a:solidFill>
                          <a:srgbClr val="000000"/>
                        </a:solidFill>
                        <a:effectLst/>
                        <a:latin typeface="Calibri"/>
                      </a:endParaRPr>
                    </a:p>
                  </a:txBody>
                  <a:tcPr marL="9525" marR="9525" marT="9525" marB="0"/>
                </a:tc>
                <a:tc>
                  <a:txBody>
                    <a:bodyPr/>
                    <a:lstStyle/>
                    <a:p>
                      <a:pPr algn="r" rtl="0" fontAlgn="b">
                        <a:lnSpc>
                          <a:spcPct val="100000"/>
                        </a:lnSpc>
                      </a:pPr>
                      <a:r>
                        <a:rPr lang="en-US" sz="1200" u="none" strike="noStrike" dirty="0">
                          <a:effectLst/>
                        </a:rPr>
                        <a:t>594,918.20</a:t>
                      </a:r>
                      <a:endParaRPr lang="en-US" sz="1200" b="0" i="0" u="none" strike="noStrike" dirty="0">
                        <a:solidFill>
                          <a:srgbClr val="000000"/>
                        </a:solidFill>
                        <a:effectLst/>
                        <a:latin typeface="Calibri"/>
                      </a:endParaRPr>
                    </a:p>
                  </a:txBody>
                  <a:tcPr marL="9525" marR="9525" marT="9525" marB="0"/>
                </a:tc>
                <a:tc>
                  <a:txBody>
                    <a:bodyPr/>
                    <a:lstStyle/>
                    <a:p>
                      <a:pPr algn="r" rtl="0" fontAlgn="b">
                        <a:lnSpc>
                          <a:spcPct val="100000"/>
                        </a:lnSpc>
                      </a:pPr>
                      <a:r>
                        <a:rPr lang="en-US" sz="1200" u="none" strike="noStrike" dirty="0" smtClean="0">
                          <a:effectLst/>
                        </a:rPr>
                        <a:t>1,090,848.00</a:t>
                      </a:r>
                      <a:endParaRPr lang="en-US" sz="1200" b="0" i="0" u="none" strike="noStrike" dirty="0">
                        <a:solidFill>
                          <a:srgbClr val="000000"/>
                        </a:solidFill>
                        <a:effectLst/>
                        <a:latin typeface="Calibri"/>
                      </a:endParaRPr>
                    </a:p>
                  </a:txBody>
                  <a:tcPr marL="9525" marR="9525" marT="9525" marB="0"/>
                </a:tc>
                <a:tc>
                  <a:txBody>
                    <a:bodyPr/>
                    <a:lstStyle/>
                    <a:p>
                      <a:pPr algn="r" rtl="0" fontAlgn="ctr">
                        <a:lnSpc>
                          <a:spcPct val="100000"/>
                        </a:lnSpc>
                      </a:pPr>
                      <a:r>
                        <a:rPr lang="en-US" sz="1200" u="none" strike="noStrike" dirty="0" smtClean="0">
                          <a:effectLst/>
                        </a:rPr>
                        <a:t>731,103.17</a:t>
                      </a:r>
                      <a:endParaRPr lang="en-US" sz="1200" b="0" i="0" u="none" strike="noStrike" dirty="0">
                        <a:solidFill>
                          <a:srgbClr val="000000"/>
                        </a:solidFill>
                        <a:effectLst/>
                        <a:latin typeface="Calibri"/>
                      </a:endParaRPr>
                    </a:p>
                  </a:txBody>
                  <a:tcPr marL="9525" marR="9525" marT="9525" marB="0"/>
                </a:tc>
                <a:tc>
                  <a:txBody>
                    <a:bodyPr/>
                    <a:lstStyle/>
                    <a:p>
                      <a:pPr algn="r">
                        <a:lnSpc>
                          <a:spcPct val="100000"/>
                        </a:lnSpc>
                      </a:pPr>
                      <a:r>
                        <a:rPr lang="en-US" sz="1200" dirty="0" smtClean="0"/>
                        <a:t>1,275,710.21</a:t>
                      </a:r>
                      <a:endParaRPr lang="en-US" sz="1200" dirty="0"/>
                    </a:p>
                  </a:txBody>
                  <a:tcPr marL="9525" marR="9525" marT="9525" marB="0"/>
                </a:tc>
                <a:tc>
                  <a:txBody>
                    <a:bodyPr/>
                    <a:lstStyle/>
                    <a:p>
                      <a:pPr algn="r" fontAlgn="b">
                        <a:lnSpc>
                          <a:spcPct val="100000"/>
                        </a:lnSpc>
                      </a:pPr>
                      <a:r>
                        <a:rPr lang="en-US" sz="1200" u="none" strike="noStrike" dirty="0" smtClean="0">
                          <a:effectLst/>
                        </a:rPr>
                        <a:t>516,198.38</a:t>
                      </a:r>
                      <a:endParaRPr lang="en-US" sz="1200" b="0" i="0" u="none" strike="noStrike" dirty="0">
                        <a:solidFill>
                          <a:srgbClr val="000000"/>
                        </a:solidFill>
                        <a:effectLst/>
                        <a:latin typeface="+mj-lt"/>
                      </a:endParaRPr>
                    </a:p>
                  </a:txBody>
                  <a:tcPr marL="9525" marR="9525" marT="9525" marB="0"/>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200" b="1" u="none" strike="noStrike" dirty="0" smtClean="0">
                          <a:solidFill>
                            <a:srgbClr val="C00000"/>
                          </a:solidFill>
                          <a:effectLst>
                            <a:outerShdw blurRad="38100" dist="38100" dir="2700000" algn="tl">
                              <a:srgbClr val="000000">
                                <a:alpha val="43137"/>
                              </a:srgbClr>
                            </a:outerShdw>
                          </a:effectLst>
                        </a:rPr>
                        <a:t>40.50</a:t>
                      </a:r>
                      <a:endParaRPr lang="en-US" sz="1200" b="1" i="0" u="none" strike="noStrike" dirty="0">
                        <a:solidFill>
                          <a:srgbClr val="C00000"/>
                        </a:solidFill>
                        <a:effectLst>
                          <a:outerShdw blurRad="38100" dist="38100" dir="2700000" algn="tl">
                            <a:srgbClr val="000000">
                              <a:alpha val="43137"/>
                            </a:srgbClr>
                          </a:outerShdw>
                        </a:effectLst>
                        <a:latin typeface="+mj-lt"/>
                      </a:endParaRPr>
                    </a:p>
                  </a:txBody>
                  <a:tcPr marL="9525" marR="9525" marT="9525" marB="0"/>
                </a:tc>
              </a:tr>
              <a:tr h="381000">
                <a:tc>
                  <a:txBody>
                    <a:bodyPr/>
                    <a:lstStyle/>
                    <a:p>
                      <a:pPr marL="119063" indent="0" algn="l" fontAlgn="b">
                        <a:lnSpc>
                          <a:spcPct val="100000"/>
                        </a:lnSpc>
                      </a:pPr>
                      <a:r>
                        <a:rPr lang="en-US" sz="1200" u="none" strike="noStrike" dirty="0" smtClean="0">
                          <a:effectLst/>
                        </a:rPr>
                        <a:t>Compensation</a:t>
                      </a:r>
                      <a:r>
                        <a:rPr lang="en-US" sz="1200" u="none" strike="noStrike" baseline="0" dirty="0" smtClean="0">
                          <a:effectLst/>
                        </a:rPr>
                        <a:t> Transfer</a:t>
                      </a:r>
                      <a:endParaRPr lang="en-US" sz="1200" b="0" i="0" u="none" strike="noStrike" dirty="0">
                        <a:solidFill>
                          <a:srgbClr val="000000"/>
                        </a:solidFill>
                        <a:effectLst/>
                        <a:latin typeface="Arial Narrow" panose="020B0606020202030204" pitchFamily="34" charset="0"/>
                      </a:endParaRPr>
                    </a:p>
                  </a:txBody>
                  <a:tcPr marL="9525" marR="9525" marT="9525" marB="0"/>
                </a:tc>
                <a:tc>
                  <a:txBody>
                    <a:bodyPr/>
                    <a:lstStyle/>
                    <a:p>
                      <a:pPr marL="0" indent="0" algn="r">
                        <a:lnSpc>
                          <a:spcPct val="100000"/>
                        </a:lnSpc>
                        <a:spcAft>
                          <a:spcPts val="0"/>
                        </a:spcAft>
                      </a:pPr>
                      <a:r>
                        <a:rPr lang="en-GB" sz="1200" dirty="0" smtClean="0">
                          <a:effectLst/>
                        </a:rPr>
                        <a:t>1,826,871.10</a:t>
                      </a:r>
                      <a:endParaRPr lang="en-GB" sz="1200" dirty="0">
                        <a:effectLst/>
                        <a:latin typeface="Arial Narrow" panose="020B0606020202030204" pitchFamily="34" charset="0"/>
                        <a:ea typeface="Calibri"/>
                        <a:cs typeface="Times New Roman"/>
                      </a:endParaRPr>
                    </a:p>
                  </a:txBody>
                  <a:tcPr marL="68580" marR="68580" marT="0" marB="0"/>
                </a:tc>
                <a:tc>
                  <a:txBody>
                    <a:bodyPr/>
                    <a:lstStyle/>
                    <a:p>
                      <a:pPr algn="r" fontAlgn="b">
                        <a:lnSpc>
                          <a:spcPct val="100000"/>
                        </a:lnSpc>
                      </a:pPr>
                      <a:r>
                        <a:rPr lang="en-US" sz="1200" u="none" strike="noStrike" dirty="0" smtClean="0">
                          <a:effectLst/>
                        </a:rPr>
                        <a:t>1,825,071.57</a:t>
                      </a:r>
                      <a:endParaRPr lang="en-US" sz="1200" b="0" i="0" u="none" strike="noStrike" dirty="0">
                        <a:solidFill>
                          <a:srgbClr val="000000"/>
                        </a:solidFill>
                        <a:effectLst/>
                        <a:latin typeface="Arial Narrow" panose="020B0606020202030204" pitchFamily="34" charset="0"/>
                      </a:endParaRPr>
                    </a:p>
                  </a:txBody>
                  <a:tcPr marL="9525" marR="9525" marT="9525" marB="0"/>
                </a:tc>
                <a:tc>
                  <a:txBody>
                    <a:bodyPr/>
                    <a:lstStyle/>
                    <a:p>
                      <a:pPr marL="0" marR="0" algn="r">
                        <a:lnSpc>
                          <a:spcPct val="100000"/>
                        </a:lnSpc>
                        <a:spcBef>
                          <a:spcPts val="0"/>
                        </a:spcBef>
                        <a:spcAft>
                          <a:spcPts val="0"/>
                        </a:spcAft>
                      </a:pPr>
                      <a:r>
                        <a:rPr lang="en-US" sz="1200" dirty="0" smtClean="0">
                          <a:effectLst/>
                        </a:rPr>
                        <a:t>2,184,594.00</a:t>
                      </a:r>
                      <a:endParaRPr lang="en-US" sz="1200" dirty="0">
                        <a:solidFill>
                          <a:schemeClr val="tx1"/>
                        </a:solidFill>
                        <a:effectLst/>
                        <a:latin typeface="Arial Narrow" panose="020B0606020202030204" pitchFamily="34" charset="0"/>
                        <a:ea typeface="Calibri"/>
                        <a:cs typeface="Times New Roman"/>
                      </a:endParaRPr>
                    </a:p>
                  </a:txBody>
                  <a:tcPr marL="68580" marR="68580" marT="0" marB="0"/>
                </a:tc>
                <a:tc>
                  <a:txBody>
                    <a:bodyPr/>
                    <a:lstStyle/>
                    <a:p>
                      <a:pPr algn="r">
                        <a:lnSpc>
                          <a:spcPct val="100000"/>
                        </a:lnSpc>
                      </a:pPr>
                      <a:r>
                        <a:rPr lang="en-US" sz="1200" dirty="0" smtClean="0"/>
                        <a:t>2,182,773.05</a:t>
                      </a:r>
                      <a:endParaRPr lang="en-US" sz="1200" dirty="0"/>
                    </a:p>
                  </a:txBody>
                  <a:tcPr marL="9525" marR="9525" marT="9525" marB="0"/>
                </a:tc>
                <a:tc>
                  <a:txBody>
                    <a:bodyPr/>
                    <a:lstStyle/>
                    <a:p>
                      <a:pPr algn="r" rtl="0" fontAlgn="ctr">
                        <a:lnSpc>
                          <a:spcPct val="100000"/>
                        </a:lnSpc>
                      </a:pPr>
                      <a:r>
                        <a:rPr lang="en-US" sz="1200" u="none" strike="noStrike" dirty="0" smtClean="0">
                          <a:effectLst/>
                        </a:rPr>
                        <a:t>2,459,864.72</a:t>
                      </a:r>
                      <a:endParaRPr lang="en-US" sz="1200" b="0" i="0" u="none" strike="noStrike" dirty="0">
                        <a:solidFill>
                          <a:srgbClr val="000000"/>
                        </a:solidFill>
                        <a:effectLst/>
                        <a:latin typeface="+mj-lt"/>
                      </a:endParaRPr>
                    </a:p>
                  </a:txBody>
                  <a:tcPr marL="2422" marR="2422" marT="2422" marB="0"/>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200" u="none" strike="noStrike" dirty="0" smtClean="0">
                          <a:effectLst/>
                        </a:rPr>
                        <a:t>1,431,921.09</a:t>
                      </a:r>
                      <a:endParaRPr lang="en-US" sz="1200" b="0" i="0" u="none" strike="noStrike" dirty="0" smtClean="0">
                        <a:solidFill>
                          <a:srgbClr val="000000"/>
                        </a:solidFill>
                        <a:effectLst/>
                        <a:latin typeface="Arial Narrow" panose="020B0606020202030204" pitchFamily="34" charset="0"/>
                      </a:endParaRPr>
                    </a:p>
                  </a:txBody>
                  <a:tcPr marL="9525" marR="9525" marT="9525" marB="0"/>
                </a:tc>
                <a:tc>
                  <a:txBody>
                    <a:bodyPr/>
                    <a:lstStyle/>
                    <a:p>
                      <a:pPr algn="r" fontAlgn="b">
                        <a:lnSpc>
                          <a:spcPct val="100000"/>
                        </a:lnSpc>
                      </a:pPr>
                      <a:r>
                        <a:rPr lang="en-US" sz="1200" b="1" u="none" strike="noStrike" dirty="0" smtClean="0">
                          <a:solidFill>
                            <a:srgbClr val="C00000"/>
                          </a:solidFill>
                          <a:effectLst>
                            <a:outerShdw blurRad="38100" dist="38100" dir="2700000" algn="tl">
                              <a:srgbClr val="000000">
                                <a:alpha val="43137"/>
                              </a:srgbClr>
                            </a:outerShdw>
                          </a:effectLst>
                        </a:rPr>
                        <a:t>58.21</a:t>
                      </a:r>
                      <a:endParaRPr lang="en-US" sz="12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tc>
              </a:tr>
              <a:tr h="533400">
                <a:tc>
                  <a:txBody>
                    <a:bodyPr/>
                    <a:lstStyle/>
                    <a:p>
                      <a:pPr marL="119063" indent="0" algn="l" fontAlgn="b">
                        <a:lnSpc>
                          <a:spcPct val="100000"/>
                        </a:lnSpc>
                      </a:pPr>
                      <a:r>
                        <a:rPr lang="en-US" sz="1200" u="none" strike="noStrike" dirty="0">
                          <a:effectLst/>
                        </a:rPr>
                        <a:t>Goods and Services transfer </a:t>
                      </a:r>
                      <a:endParaRPr lang="en-US" sz="1200" b="0" i="0" u="none" strike="noStrike" dirty="0">
                        <a:solidFill>
                          <a:srgbClr val="000000"/>
                        </a:solidFill>
                        <a:effectLst/>
                        <a:latin typeface="Arial Narrow" panose="020B0606020202030204" pitchFamily="34" charset="0"/>
                      </a:endParaRPr>
                    </a:p>
                  </a:txBody>
                  <a:tcPr marL="9525" marR="9525" marT="9525" marB="0"/>
                </a:tc>
                <a:tc>
                  <a:txBody>
                    <a:bodyPr/>
                    <a:lstStyle/>
                    <a:p>
                      <a:pPr marL="0" indent="0" algn="r">
                        <a:lnSpc>
                          <a:spcPct val="100000"/>
                        </a:lnSpc>
                        <a:spcAft>
                          <a:spcPts val="0"/>
                        </a:spcAft>
                      </a:pPr>
                      <a:r>
                        <a:rPr lang="en-GB" sz="1200" dirty="0" smtClean="0">
                          <a:effectLst/>
                        </a:rPr>
                        <a:t>22,725.00</a:t>
                      </a:r>
                      <a:endParaRPr lang="en-GB" sz="1200" dirty="0">
                        <a:effectLst/>
                        <a:latin typeface="Arial Narrow" panose="020B0606020202030204" pitchFamily="34" charset="0"/>
                        <a:ea typeface="Calibri"/>
                        <a:cs typeface="Times New Roman"/>
                      </a:endParaRPr>
                    </a:p>
                  </a:txBody>
                  <a:tcPr marL="68580" marR="68580" marT="0" marB="0"/>
                </a:tc>
                <a:tc>
                  <a:txBody>
                    <a:bodyPr/>
                    <a:lstStyle/>
                    <a:p>
                      <a:pPr algn="r" fontAlgn="b">
                        <a:lnSpc>
                          <a:spcPct val="100000"/>
                        </a:lnSpc>
                      </a:pPr>
                      <a:r>
                        <a:rPr lang="en-US" sz="1200" u="none" strike="noStrike" dirty="0" smtClean="0">
                          <a:effectLst/>
                        </a:rPr>
                        <a:t>-</a:t>
                      </a:r>
                      <a:endParaRPr lang="en-US" sz="1200" b="0" i="0" u="none" strike="noStrike" dirty="0">
                        <a:solidFill>
                          <a:srgbClr val="000000"/>
                        </a:solidFill>
                        <a:effectLst/>
                        <a:latin typeface="Arial Narrow" panose="020B0606020202030204" pitchFamily="34" charset="0"/>
                      </a:endParaRPr>
                    </a:p>
                  </a:txBody>
                  <a:tcPr marL="9525" marR="9525" marT="9525" marB="0"/>
                </a:tc>
                <a:tc>
                  <a:txBody>
                    <a:bodyPr/>
                    <a:lstStyle/>
                    <a:p>
                      <a:pPr marL="0" marR="0" algn="r">
                        <a:lnSpc>
                          <a:spcPct val="100000"/>
                        </a:lnSpc>
                        <a:spcBef>
                          <a:spcPts val="0"/>
                        </a:spcBef>
                        <a:spcAft>
                          <a:spcPts val="0"/>
                        </a:spcAft>
                      </a:pPr>
                      <a:r>
                        <a:rPr lang="en-US" sz="1200" dirty="0">
                          <a:effectLst/>
                        </a:rPr>
                        <a:t> </a:t>
                      </a:r>
                      <a:r>
                        <a:rPr lang="en-US" sz="1200" dirty="0" smtClean="0">
                          <a:effectLst/>
                        </a:rPr>
                        <a:t>41,765.00</a:t>
                      </a:r>
                      <a:endParaRPr lang="en-US" sz="1200" dirty="0">
                        <a:solidFill>
                          <a:schemeClr val="tx1"/>
                        </a:solidFill>
                        <a:effectLst/>
                        <a:latin typeface="Arial Narrow" panose="020B0606020202030204" pitchFamily="34" charset="0"/>
                        <a:ea typeface="Calibri"/>
                        <a:cs typeface="Times New Roman"/>
                      </a:endParaRPr>
                    </a:p>
                  </a:txBody>
                  <a:tcPr marL="68580" marR="68580" marT="0" marB="0"/>
                </a:tc>
                <a:tc>
                  <a:txBody>
                    <a:bodyPr/>
                    <a:lstStyle/>
                    <a:p>
                      <a:pPr algn="r">
                        <a:lnSpc>
                          <a:spcPct val="100000"/>
                        </a:lnSpc>
                      </a:pPr>
                      <a:r>
                        <a:rPr lang="en-US" sz="1200" dirty="0" smtClean="0"/>
                        <a:t>20,000.00</a:t>
                      </a:r>
                      <a:endParaRPr lang="en-US" sz="1200" dirty="0"/>
                    </a:p>
                  </a:txBody>
                  <a:tcPr marL="9525" marR="9525" marT="9525" marB="0"/>
                </a:tc>
                <a:tc>
                  <a:txBody>
                    <a:bodyPr/>
                    <a:lstStyle/>
                    <a:p>
                      <a:pPr algn="r" rtl="0" fontAlgn="ctr">
                        <a:lnSpc>
                          <a:spcPct val="100000"/>
                        </a:lnSpc>
                      </a:pPr>
                      <a:r>
                        <a:rPr lang="en-US" sz="1200" u="none" strike="noStrike" dirty="0">
                          <a:effectLst/>
                        </a:rPr>
                        <a:t> </a:t>
                      </a:r>
                      <a:r>
                        <a:rPr lang="en-US" sz="1200" u="none" strike="noStrike" dirty="0" smtClean="0">
                          <a:effectLst/>
                        </a:rPr>
                        <a:t>79,043.51</a:t>
                      </a:r>
                      <a:endParaRPr lang="en-US" sz="1200" b="0" i="0" u="none" strike="noStrike" dirty="0">
                        <a:solidFill>
                          <a:srgbClr val="000000"/>
                        </a:solidFill>
                        <a:effectLst/>
                        <a:latin typeface="+mj-lt"/>
                      </a:endParaRPr>
                    </a:p>
                  </a:txBody>
                  <a:tcPr marL="2422" marR="2422" marT="2422" marB="0"/>
                </a:tc>
                <a:tc>
                  <a:txBody>
                    <a:bodyPr/>
                    <a:lstStyle/>
                    <a:p>
                      <a:pPr algn="r" fontAlgn="b">
                        <a:lnSpc>
                          <a:spcPct val="100000"/>
                        </a:lnSpc>
                      </a:pPr>
                      <a:r>
                        <a:rPr lang="en-US" sz="1200" u="none" strike="noStrike" dirty="0" smtClean="0">
                          <a:effectLst/>
                        </a:rPr>
                        <a:t>44,013.49</a:t>
                      </a:r>
                      <a:endParaRPr lang="en-US" sz="1200" b="0" i="0" u="none" strike="noStrike" dirty="0">
                        <a:solidFill>
                          <a:srgbClr val="000000"/>
                        </a:solidFill>
                        <a:effectLst/>
                        <a:latin typeface="Arial Narrow" panose="020B0606020202030204" pitchFamily="34" charset="0"/>
                      </a:endParaRPr>
                    </a:p>
                  </a:txBody>
                  <a:tcPr marL="9525" marR="9525" marT="9525" marB="0"/>
                </a:tc>
                <a:tc>
                  <a:txBody>
                    <a:bodyPr/>
                    <a:lstStyle/>
                    <a:p>
                      <a:pPr algn="r" fontAlgn="b">
                        <a:lnSpc>
                          <a:spcPct val="100000"/>
                        </a:lnSpc>
                      </a:pPr>
                      <a:r>
                        <a:rPr lang="en-US" sz="1200" b="1" u="none" strike="noStrike" dirty="0" smtClean="0">
                          <a:solidFill>
                            <a:srgbClr val="C00000"/>
                          </a:solidFill>
                          <a:effectLst>
                            <a:outerShdw blurRad="38100" dist="38100" dir="2700000" algn="tl">
                              <a:srgbClr val="000000">
                                <a:alpha val="43137"/>
                              </a:srgbClr>
                            </a:outerShdw>
                          </a:effectLst>
                        </a:rPr>
                        <a:t>55.68</a:t>
                      </a:r>
                      <a:endParaRPr lang="en-US" sz="12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tc>
              </a:tr>
              <a:tr h="480634">
                <a:tc>
                  <a:txBody>
                    <a:bodyPr/>
                    <a:lstStyle/>
                    <a:p>
                      <a:pPr marL="119063" indent="0" algn="l" fontAlgn="b">
                        <a:lnSpc>
                          <a:spcPct val="100000"/>
                        </a:lnSpc>
                      </a:pPr>
                      <a:r>
                        <a:rPr lang="en-US" sz="1200" u="none" strike="noStrike" dirty="0">
                          <a:effectLst/>
                        </a:rPr>
                        <a:t>Assets Transfer</a:t>
                      </a:r>
                      <a:endParaRPr lang="en-US" sz="1200" b="0" i="0" u="none" strike="noStrike" dirty="0">
                        <a:solidFill>
                          <a:srgbClr val="000000"/>
                        </a:solidFill>
                        <a:effectLst/>
                        <a:latin typeface="Arial Narrow" panose="020B0606020202030204" pitchFamily="34" charset="0"/>
                      </a:endParaRPr>
                    </a:p>
                  </a:txBody>
                  <a:tcPr marL="9525" marR="9525" marT="9525" marB="0"/>
                </a:tc>
                <a:tc>
                  <a:txBody>
                    <a:bodyPr/>
                    <a:lstStyle/>
                    <a:p>
                      <a:pPr marL="457200" algn="r">
                        <a:lnSpc>
                          <a:spcPct val="100000"/>
                        </a:lnSpc>
                        <a:spcAft>
                          <a:spcPts val="0"/>
                        </a:spcAft>
                      </a:pPr>
                      <a:r>
                        <a:rPr lang="en-GB" sz="1200" dirty="0">
                          <a:effectLst/>
                        </a:rPr>
                        <a:t>-</a:t>
                      </a:r>
                      <a:endParaRPr lang="en-GB" sz="1200" dirty="0">
                        <a:effectLst/>
                        <a:latin typeface="Arial Narrow" panose="020B0606020202030204" pitchFamily="34" charset="0"/>
                        <a:ea typeface="Calibri"/>
                        <a:cs typeface="Times New Roman"/>
                      </a:endParaRPr>
                    </a:p>
                  </a:txBody>
                  <a:tcPr marL="68580" marR="68580" marT="0" marB="0"/>
                </a:tc>
                <a:tc>
                  <a:txBody>
                    <a:bodyPr/>
                    <a:lstStyle/>
                    <a:p>
                      <a:pPr algn="r" fontAlgn="b">
                        <a:lnSpc>
                          <a:spcPct val="100000"/>
                        </a:lnSpc>
                      </a:pPr>
                      <a:r>
                        <a:rPr lang="en-US" sz="1200" u="none" strike="noStrike" dirty="0" smtClean="0">
                          <a:effectLst/>
                        </a:rPr>
                        <a:t>-</a:t>
                      </a:r>
                      <a:endParaRPr lang="en-US" sz="1200" b="0" i="0" u="none" strike="noStrike" dirty="0">
                        <a:solidFill>
                          <a:srgbClr val="000000"/>
                        </a:solidFill>
                        <a:effectLst/>
                        <a:latin typeface="Arial Narrow" panose="020B0606020202030204" pitchFamily="34" charset="0"/>
                      </a:endParaRPr>
                    </a:p>
                  </a:txBody>
                  <a:tcPr marL="9525" marR="9525" marT="9525" marB="0"/>
                </a:tc>
                <a:tc>
                  <a:txBody>
                    <a:bodyPr/>
                    <a:lstStyle/>
                    <a:p>
                      <a:pPr marL="0" marR="0" algn="r">
                        <a:lnSpc>
                          <a:spcPct val="100000"/>
                        </a:lnSpc>
                        <a:spcBef>
                          <a:spcPts val="0"/>
                        </a:spcBef>
                        <a:spcAft>
                          <a:spcPts val="0"/>
                        </a:spcAft>
                      </a:pPr>
                      <a:r>
                        <a:rPr lang="en-US" sz="1200" dirty="0">
                          <a:effectLst/>
                        </a:rPr>
                        <a:t> </a:t>
                      </a:r>
                      <a:r>
                        <a:rPr lang="en-US" sz="1200" dirty="0" smtClean="0">
                          <a:effectLst/>
                        </a:rPr>
                        <a:t>-</a:t>
                      </a:r>
                      <a:endParaRPr lang="en-US" sz="1200" dirty="0">
                        <a:solidFill>
                          <a:schemeClr val="tx1"/>
                        </a:solidFill>
                        <a:effectLst/>
                        <a:latin typeface="Arial Narrow" panose="020B0606020202030204" pitchFamily="34" charset="0"/>
                        <a:ea typeface="Calibri"/>
                        <a:cs typeface="Times New Roman"/>
                      </a:endParaRPr>
                    </a:p>
                  </a:txBody>
                  <a:tcPr marL="68580" marR="68580" marT="0" marB="0"/>
                </a:tc>
                <a:tc>
                  <a:txBody>
                    <a:bodyPr/>
                    <a:lstStyle/>
                    <a:p>
                      <a:pPr algn="r">
                        <a:lnSpc>
                          <a:spcPct val="100000"/>
                        </a:lnSpc>
                      </a:pPr>
                      <a:r>
                        <a:rPr lang="en-US" sz="1200" dirty="0" smtClean="0"/>
                        <a:t>-</a:t>
                      </a:r>
                      <a:endParaRPr lang="en-US" sz="1200" dirty="0"/>
                    </a:p>
                  </a:txBody>
                  <a:tcPr marL="9525" marR="9525" marT="9525" marB="0"/>
                </a:tc>
                <a:tc>
                  <a:txBody>
                    <a:bodyPr/>
                    <a:lstStyle/>
                    <a:p>
                      <a:pPr algn="r" rtl="0" fontAlgn="ctr">
                        <a:lnSpc>
                          <a:spcPct val="100000"/>
                        </a:lnSpc>
                      </a:pPr>
                      <a:r>
                        <a:rPr lang="en-US" sz="1200" u="none" strike="noStrike" dirty="0">
                          <a:effectLst/>
                        </a:rPr>
                        <a:t> </a:t>
                      </a:r>
                      <a:r>
                        <a:rPr lang="en-US" sz="1200" u="none" strike="noStrike" dirty="0" smtClean="0">
                          <a:effectLst/>
                        </a:rPr>
                        <a:t>-</a:t>
                      </a:r>
                      <a:endParaRPr lang="en-US" sz="1200" b="0" i="0" u="none" strike="noStrike" dirty="0">
                        <a:solidFill>
                          <a:srgbClr val="000000"/>
                        </a:solidFill>
                        <a:effectLst/>
                        <a:latin typeface="+mj-lt"/>
                      </a:endParaRPr>
                    </a:p>
                  </a:txBody>
                  <a:tcPr marL="2422" marR="2422" marT="2422" marB="0"/>
                </a:tc>
                <a:tc>
                  <a:txBody>
                    <a:bodyPr/>
                    <a:lstStyle/>
                    <a:p>
                      <a:pPr algn="r" fontAlgn="b">
                        <a:lnSpc>
                          <a:spcPct val="100000"/>
                        </a:lnSpc>
                      </a:pPr>
                      <a:r>
                        <a:rPr lang="en-US" sz="1200" u="none" strike="noStrike" dirty="0" smtClean="0">
                          <a:effectLst/>
                        </a:rPr>
                        <a:t>-</a:t>
                      </a:r>
                      <a:endParaRPr lang="en-US" sz="1200" b="0" i="0" u="none" strike="noStrike" dirty="0">
                        <a:solidFill>
                          <a:srgbClr val="000000"/>
                        </a:solidFill>
                        <a:effectLst/>
                        <a:latin typeface="Arial Narrow" panose="020B0606020202030204" pitchFamily="34" charset="0"/>
                      </a:endParaRPr>
                    </a:p>
                  </a:txBody>
                  <a:tcPr marL="9525" marR="9525" marT="9525" marB="0"/>
                </a:tc>
                <a:tc>
                  <a:txBody>
                    <a:bodyPr/>
                    <a:lstStyle/>
                    <a:p>
                      <a:pPr algn="r" fontAlgn="b">
                        <a:lnSpc>
                          <a:spcPct val="100000"/>
                        </a:lnSpc>
                      </a:pPr>
                      <a:endParaRPr lang="en-US" sz="12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tc>
              </a:tr>
              <a:tr h="667408">
                <a:tc>
                  <a:txBody>
                    <a:bodyPr/>
                    <a:lstStyle/>
                    <a:p>
                      <a:pPr marL="119063" indent="0" algn="l" fontAlgn="b">
                        <a:lnSpc>
                          <a:spcPct val="100000"/>
                        </a:lnSpc>
                      </a:pPr>
                      <a:r>
                        <a:rPr lang="en-US" sz="1200" u="none" strike="noStrike" dirty="0" err="1">
                          <a:effectLst/>
                        </a:rPr>
                        <a:t>DACF</a:t>
                      </a:r>
                      <a:endParaRPr lang="en-US" sz="1200" b="0" i="0" u="none" strike="noStrike" dirty="0">
                        <a:solidFill>
                          <a:srgbClr val="000000"/>
                        </a:solidFill>
                        <a:effectLst/>
                        <a:latin typeface="Arial Narrow" panose="020B0606020202030204" pitchFamily="34" charset="0"/>
                      </a:endParaRPr>
                    </a:p>
                  </a:txBody>
                  <a:tcPr marL="9525" marR="9525" marT="9525" marB="0"/>
                </a:tc>
                <a:tc>
                  <a:txBody>
                    <a:bodyPr/>
                    <a:lstStyle/>
                    <a:p>
                      <a:pPr marL="0" indent="0" algn="r">
                        <a:lnSpc>
                          <a:spcPct val="100000"/>
                        </a:lnSpc>
                        <a:spcAft>
                          <a:spcPts val="0"/>
                        </a:spcAft>
                      </a:pPr>
                      <a:r>
                        <a:rPr lang="en-GB" sz="1200" dirty="0" smtClean="0">
                          <a:effectLst/>
                        </a:rPr>
                        <a:t>3,573,284.00</a:t>
                      </a:r>
                      <a:endParaRPr lang="en-GB" sz="1200" dirty="0">
                        <a:effectLst/>
                        <a:latin typeface="Arial Narrow" panose="020B0606020202030204" pitchFamily="34" charset="0"/>
                        <a:ea typeface="Calibri"/>
                        <a:cs typeface="Times New Roman"/>
                      </a:endParaRPr>
                    </a:p>
                  </a:txBody>
                  <a:tcPr marL="68580" marR="68580" marT="0" marB="0"/>
                </a:tc>
                <a:tc>
                  <a:txBody>
                    <a:bodyPr/>
                    <a:lstStyle/>
                    <a:p>
                      <a:pPr algn="r" fontAlgn="b">
                        <a:lnSpc>
                          <a:spcPct val="100000"/>
                        </a:lnSpc>
                      </a:pPr>
                      <a:r>
                        <a:rPr lang="en-US" sz="1200" u="none" strike="noStrike" dirty="0" smtClean="0">
                          <a:effectLst/>
                        </a:rPr>
                        <a:t>2,381,987.77</a:t>
                      </a:r>
                      <a:endParaRPr lang="en-US" sz="1200" b="0" i="0" u="none" strike="noStrike" dirty="0">
                        <a:solidFill>
                          <a:srgbClr val="000000"/>
                        </a:solidFill>
                        <a:effectLst/>
                        <a:latin typeface="Arial Narrow" panose="020B0606020202030204" pitchFamily="34" charset="0"/>
                      </a:endParaRPr>
                    </a:p>
                  </a:txBody>
                  <a:tcPr marL="9525" marR="9525" marT="9525" marB="0"/>
                </a:tc>
                <a:tc>
                  <a:txBody>
                    <a:bodyPr/>
                    <a:lstStyle/>
                    <a:p>
                      <a:pPr marL="0" marR="0" algn="r">
                        <a:lnSpc>
                          <a:spcPct val="100000"/>
                        </a:lnSpc>
                        <a:spcBef>
                          <a:spcPts val="0"/>
                        </a:spcBef>
                        <a:spcAft>
                          <a:spcPts val="0"/>
                        </a:spcAft>
                      </a:pPr>
                      <a:r>
                        <a:rPr lang="en-US" sz="1200" dirty="0">
                          <a:effectLst/>
                        </a:rPr>
                        <a:t> </a:t>
                      </a:r>
                      <a:r>
                        <a:rPr lang="en-US" sz="1200" dirty="0" smtClean="0">
                          <a:effectLst/>
                        </a:rPr>
                        <a:t>3,686,941.41</a:t>
                      </a:r>
                      <a:endParaRPr lang="en-US" sz="1200" dirty="0">
                        <a:solidFill>
                          <a:schemeClr val="tx1"/>
                        </a:solidFill>
                        <a:effectLst/>
                        <a:latin typeface="Arial Narrow" panose="020B0606020202030204" pitchFamily="34" charset="0"/>
                        <a:ea typeface="Calibri"/>
                        <a:cs typeface="Times New Roman"/>
                      </a:endParaRPr>
                    </a:p>
                  </a:txBody>
                  <a:tcPr marL="68580" marR="68580" marT="0" marB="0"/>
                </a:tc>
                <a:tc>
                  <a:txBody>
                    <a:bodyPr/>
                    <a:lstStyle/>
                    <a:p>
                      <a:pPr algn="r">
                        <a:lnSpc>
                          <a:spcPct val="100000"/>
                        </a:lnSpc>
                      </a:pPr>
                      <a:r>
                        <a:rPr lang="en-US" sz="1200" dirty="0" smtClean="0"/>
                        <a:t>1,488,045.83</a:t>
                      </a:r>
                      <a:endParaRPr lang="en-US" sz="1200" dirty="0"/>
                    </a:p>
                  </a:txBody>
                  <a:tcPr marL="9525" marR="9525" marT="9525" marB="0"/>
                </a:tc>
                <a:tc>
                  <a:txBody>
                    <a:bodyPr/>
                    <a:lstStyle/>
                    <a:p>
                      <a:pPr algn="r">
                        <a:lnSpc>
                          <a:spcPct val="100000"/>
                        </a:lnSpc>
                      </a:pPr>
                      <a:r>
                        <a:rPr lang="en-US" sz="1200" dirty="0" smtClean="0"/>
                        <a:t>3,584,428.42</a:t>
                      </a:r>
                      <a:endParaRPr lang="en-US" sz="1200" dirty="0"/>
                    </a:p>
                  </a:txBody>
                  <a:tcPr marL="68580" marR="68580" marT="0" marB="0"/>
                </a:tc>
                <a:tc>
                  <a:txBody>
                    <a:bodyPr/>
                    <a:lstStyle/>
                    <a:p>
                      <a:pPr algn="r" fontAlgn="b">
                        <a:lnSpc>
                          <a:spcPct val="100000"/>
                        </a:lnSpc>
                      </a:pPr>
                      <a:r>
                        <a:rPr lang="en-US" sz="1200" u="none" strike="noStrike" dirty="0" smtClean="0">
                          <a:effectLst/>
                        </a:rPr>
                        <a:t>1,992,132.96</a:t>
                      </a:r>
                      <a:endParaRPr lang="en-US" sz="1200" b="0" i="0" u="none" strike="noStrike" dirty="0">
                        <a:solidFill>
                          <a:srgbClr val="000000"/>
                        </a:solidFill>
                        <a:effectLst/>
                        <a:latin typeface="Arial Narrow" panose="020B0606020202030204" pitchFamily="34" charset="0"/>
                      </a:endParaRPr>
                    </a:p>
                  </a:txBody>
                  <a:tcPr marL="9525" marR="9525" marT="9525" marB="0"/>
                </a:tc>
                <a:tc>
                  <a:txBody>
                    <a:bodyPr/>
                    <a:lstStyle/>
                    <a:p>
                      <a:pPr algn="r" fontAlgn="b">
                        <a:lnSpc>
                          <a:spcPct val="100000"/>
                        </a:lnSpc>
                      </a:pPr>
                      <a:r>
                        <a:rPr lang="en-US" sz="1200" b="1" u="none" strike="noStrike" dirty="0" smtClean="0">
                          <a:solidFill>
                            <a:srgbClr val="C00000"/>
                          </a:solidFill>
                          <a:effectLst>
                            <a:outerShdw blurRad="38100" dist="38100" dir="2700000" algn="tl">
                              <a:srgbClr val="000000">
                                <a:alpha val="43137"/>
                              </a:srgbClr>
                            </a:outerShdw>
                          </a:effectLst>
                        </a:rPr>
                        <a:t>55.57</a:t>
                      </a:r>
                      <a:endParaRPr lang="en-US" sz="12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tc>
              </a:tr>
            </a:tbl>
          </a:graphicData>
        </a:graphic>
      </p:graphicFrame>
      <p:sp>
        <p:nvSpPr>
          <p:cNvPr id="5" name="Title 4"/>
          <p:cNvSpPr>
            <a:spLocks noGrp="1"/>
          </p:cNvSpPr>
          <p:nvPr>
            <p:ph type="title"/>
          </p:nvPr>
        </p:nvSpPr>
        <p:spPr>
          <a:xfrm>
            <a:off x="286732" y="609600"/>
            <a:ext cx="8229600" cy="455464"/>
          </a:xfrm>
        </p:spPr>
        <p:txBody>
          <a:bodyPr>
            <a:normAutofit fontScale="90000"/>
          </a:bodyPr>
          <a:lstStyle/>
          <a:p>
            <a:r>
              <a:rPr lang="en-US" sz="2800" b="1" dirty="0">
                <a:solidFill>
                  <a:srgbClr val="FF0000"/>
                </a:solidFill>
                <a:effectLst>
                  <a:outerShdw blurRad="38100" dist="38100" dir="2700000" algn="tl">
                    <a:srgbClr val="000000">
                      <a:alpha val="43137"/>
                    </a:srgbClr>
                  </a:outerShdw>
                </a:effectLst>
              </a:rPr>
              <a:t>FINANCIAL PERFORMANCE-REVENUE</a:t>
            </a:r>
          </a:p>
        </p:txBody>
      </p:sp>
      <p:sp>
        <p:nvSpPr>
          <p:cNvPr id="3" name="Slide Number Placeholder 2"/>
          <p:cNvSpPr>
            <a:spLocks noGrp="1"/>
          </p:cNvSpPr>
          <p:nvPr>
            <p:ph type="sldNum" sz="quarter" idx="12"/>
          </p:nvPr>
        </p:nvSpPr>
        <p:spPr/>
        <p:txBody>
          <a:bodyPr/>
          <a:lstStyle/>
          <a:p>
            <a:fld id="{571CD3C2-A472-4BA3-88D7-833F7D0C5725}" type="slidenum">
              <a:rPr lang="en-US" smtClean="0"/>
              <a:t>14</a:t>
            </a:fld>
            <a:endParaRPr lang="en-US"/>
          </a:p>
        </p:txBody>
      </p:sp>
    </p:spTree>
    <p:extLst>
      <p:ext uri="{BB962C8B-B14F-4D97-AF65-F5344CB8AC3E}">
        <p14:creationId xmlns:p14="http://schemas.microsoft.com/office/powerpoint/2010/main" val="17202021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312794521"/>
              </p:ext>
            </p:extLst>
          </p:nvPr>
        </p:nvGraphicFramePr>
        <p:xfrm>
          <a:off x="304800" y="1295400"/>
          <a:ext cx="8686800" cy="3806544"/>
        </p:xfrm>
        <a:graphic>
          <a:graphicData uri="http://schemas.openxmlformats.org/drawingml/2006/table">
            <a:tbl>
              <a:tblPr>
                <a:tableStyleId>{5940675A-B579-460E-94D1-54222C63F5DA}</a:tableStyleId>
              </a:tblPr>
              <a:tblGrid>
                <a:gridCol w="748861"/>
                <a:gridCol w="1273066"/>
                <a:gridCol w="1123293"/>
                <a:gridCol w="1273066"/>
                <a:gridCol w="1048407"/>
                <a:gridCol w="1347952"/>
                <a:gridCol w="1095606"/>
                <a:gridCol w="776549"/>
              </a:tblGrid>
              <a:tr h="470663">
                <a:tc gridSpan="8">
                  <a:txBody>
                    <a:bodyPr/>
                    <a:lstStyle/>
                    <a:p>
                      <a:pPr algn="ctr" fontAlgn="b"/>
                      <a:r>
                        <a:rPr lang="en-US" sz="1400" u="none" strike="noStrike" dirty="0" smtClean="0">
                          <a:effectLst>
                            <a:outerShdw blurRad="38100" dist="38100" dir="2700000" algn="tl">
                              <a:srgbClr val="000000">
                                <a:alpha val="43137"/>
                              </a:srgbClr>
                            </a:outerShdw>
                          </a:effectLst>
                        </a:rPr>
                        <a:t>REVENUE PERFORMANCE- ALL REVENUE SOURCES</a:t>
                      </a:r>
                      <a:endParaRPr lang="en-US" sz="1400" b="1" i="0" u="none" strike="noStrike" dirty="0">
                        <a:solidFill>
                          <a:srgbClr val="0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nchor="b"/>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4917">
                <a:tc>
                  <a:txBody>
                    <a:bodyPr/>
                    <a:lstStyle/>
                    <a:p>
                      <a:pPr marL="119063" indent="0" algn="l" fontAlgn="b"/>
                      <a:r>
                        <a:rPr lang="en-US" sz="1500" u="none" strike="noStrike" dirty="0">
                          <a:effectLst/>
                        </a:rPr>
                        <a:t>ITEM</a:t>
                      </a:r>
                      <a:endParaRPr lang="en-US" sz="15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500" u="none" strike="noStrike" dirty="0" smtClean="0">
                          <a:effectLst/>
                        </a:rPr>
                        <a:t>2016</a:t>
                      </a:r>
                      <a:endParaRPr lang="en-US" sz="15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500" u="none" strike="noStrike" dirty="0">
                          <a:effectLst/>
                        </a:rPr>
                        <a:t> </a:t>
                      </a:r>
                      <a:endParaRPr lang="en-US" sz="15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500" u="none" strike="noStrike" dirty="0" smtClean="0">
                          <a:effectLst/>
                        </a:rPr>
                        <a:t>2017</a:t>
                      </a:r>
                      <a:endParaRPr lang="en-US" sz="15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500" u="none" strike="noStrike" dirty="0">
                          <a:effectLst/>
                        </a:rPr>
                        <a:t> </a:t>
                      </a:r>
                      <a:endParaRPr lang="en-US" sz="15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500" u="none" strike="noStrike" dirty="0" smtClean="0">
                          <a:effectLst/>
                        </a:rPr>
                        <a:t>2018</a:t>
                      </a:r>
                      <a:endParaRPr lang="en-US" sz="15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500" u="none" strike="noStrike" dirty="0">
                          <a:effectLst/>
                        </a:rPr>
                        <a:t> </a:t>
                      </a:r>
                      <a:endParaRPr lang="en-US" sz="1500" b="1" i="0" u="none" strike="noStrike" dirty="0">
                        <a:solidFill>
                          <a:srgbClr val="000000"/>
                        </a:solidFill>
                        <a:effectLst/>
                        <a:latin typeface="Arial Narrow" panose="020B0606020202030204" pitchFamily="34" charset="0"/>
                      </a:endParaRPr>
                    </a:p>
                  </a:txBody>
                  <a:tcPr marL="9525" marR="9525" marT="9525" marB="0"/>
                </a:tc>
                <a:tc rowSpan="2">
                  <a:txBody>
                    <a:bodyPr/>
                    <a:lstStyle/>
                    <a:p>
                      <a:pPr algn="ctr" fontAlgn="b"/>
                      <a:r>
                        <a:rPr lang="en-US" sz="1500" u="none" strike="noStrike" dirty="0">
                          <a:effectLst/>
                        </a:rPr>
                        <a:t>% performance </a:t>
                      </a:r>
                      <a:r>
                        <a:rPr lang="en-US" sz="1500" u="none" strike="noStrike" dirty="0" smtClean="0">
                          <a:effectLst/>
                        </a:rPr>
                        <a:t>as at July,2018</a:t>
                      </a:r>
                      <a:endParaRPr lang="en-US" sz="1500" u="none" strike="noStrike" dirty="0">
                        <a:effectLst/>
                      </a:endParaRPr>
                    </a:p>
                    <a:p>
                      <a:pPr algn="ctr" fontAlgn="b"/>
                      <a:r>
                        <a:rPr lang="en-US" sz="1500" u="none" strike="noStrike" dirty="0">
                          <a:effectLst/>
                        </a:rPr>
                        <a:t> </a:t>
                      </a:r>
                      <a:endParaRPr lang="en-US" sz="1500" b="1" i="0" u="none" strike="noStrike" dirty="0">
                        <a:solidFill>
                          <a:srgbClr val="000000"/>
                        </a:solidFill>
                        <a:effectLst/>
                        <a:latin typeface="Arial Narrow" panose="020B0606020202030204" pitchFamily="34" charset="0"/>
                      </a:endParaRPr>
                    </a:p>
                  </a:txBody>
                  <a:tcPr marL="9525" marR="9525" marT="9525" marB="0"/>
                </a:tc>
              </a:tr>
              <a:tr h="1112908">
                <a:tc>
                  <a:txBody>
                    <a:bodyPr/>
                    <a:lstStyle/>
                    <a:p>
                      <a:pPr algn="l" fontAlgn="b"/>
                      <a:endParaRPr lang="en-US" sz="1500" b="0"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500" u="none" strike="noStrike" dirty="0">
                          <a:effectLst/>
                        </a:rPr>
                        <a:t>Budget</a:t>
                      </a:r>
                      <a:endParaRPr lang="en-US" sz="15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500" u="none" strike="noStrike" dirty="0" smtClean="0">
                          <a:effectLst/>
                        </a:rPr>
                        <a:t>Actual  </a:t>
                      </a:r>
                      <a:endParaRPr lang="en-US" sz="15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500" u="none" strike="noStrike" dirty="0">
                          <a:effectLst/>
                        </a:rPr>
                        <a:t>Budget</a:t>
                      </a:r>
                      <a:endParaRPr lang="en-US" sz="1500" b="1" i="0" u="none" strike="noStrike" dirty="0">
                        <a:solidFill>
                          <a:srgbClr val="000000"/>
                        </a:solidFill>
                        <a:effectLst/>
                        <a:latin typeface="Arial Narrow" panose="020B0606020202030204" pitchFamily="34" charset="0"/>
                      </a:endParaRPr>
                    </a:p>
                  </a:txBody>
                  <a:tcPr marL="9525" marR="9525" marT="9525" marB="0"/>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500" u="none" strike="noStrike" dirty="0" smtClean="0">
                          <a:effectLst/>
                        </a:rPr>
                        <a:t>Actual </a:t>
                      </a:r>
                      <a:endParaRPr lang="en-US" sz="15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500" u="none" strike="noStrike" dirty="0">
                          <a:effectLst/>
                        </a:rPr>
                        <a:t>Budget</a:t>
                      </a:r>
                      <a:endParaRPr lang="en-US" sz="15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500" u="none" strike="noStrike" dirty="0" smtClean="0">
                          <a:effectLst/>
                        </a:rPr>
                        <a:t>Actual as at July</a:t>
                      </a:r>
                      <a:endParaRPr lang="en-US" sz="1500" b="1" i="0" u="none" strike="noStrike" dirty="0">
                        <a:solidFill>
                          <a:srgbClr val="000000"/>
                        </a:solidFill>
                        <a:effectLst/>
                        <a:latin typeface="Arial Narrow" panose="020B0606020202030204" pitchFamily="34" charset="0"/>
                      </a:endParaRPr>
                    </a:p>
                  </a:txBody>
                  <a:tcPr marL="9525" marR="9525" marT="9525" marB="0"/>
                </a:tc>
                <a:tc vMerge="1">
                  <a:txBody>
                    <a:bodyPr/>
                    <a:lstStyle/>
                    <a:p>
                      <a:pPr algn="ctr" fontAlgn="b"/>
                      <a:endParaRPr lang="en-US" sz="1400" b="1" i="0" u="none" strike="noStrike" dirty="0">
                        <a:solidFill>
                          <a:srgbClr val="000000"/>
                        </a:solidFill>
                        <a:effectLst/>
                        <a:latin typeface="Arial Narrow" panose="020B0606020202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3874">
                <a:tc>
                  <a:txBody>
                    <a:bodyPr/>
                    <a:lstStyle/>
                    <a:p>
                      <a:pPr marL="119063" indent="0" algn="l" fontAlgn="b">
                        <a:lnSpc>
                          <a:spcPct val="100000"/>
                        </a:lnSpc>
                      </a:pPr>
                      <a:r>
                        <a:rPr lang="en-US" sz="1500" u="none" strike="noStrike" dirty="0">
                          <a:effectLst/>
                        </a:rPr>
                        <a:t>DDF</a:t>
                      </a:r>
                      <a:endParaRPr lang="en-US" sz="1500" b="0" i="0" u="none" strike="noStrike" dirty="0">
                        <a:solidFill>
                          <a:srgbClr val="000000"/>
                        </a:solidFill>
                        <a:effectLst/>
                        <a:latin typeface="Arial Narrow" panose="020B0606020202030204" pitchFamily="34" charset="0"/>
                      </a:endParaRPr>
                    </a:p>
                  </a:txBody>
                  <a:tcPr marL="9525" marR="9525" marT="9525" marB="0"/>
                </a:tc>
                <a:tc>
                  <a:txBody>
                    <a:bodyPr/>
                    <a:lstStyle/>
                    <a:p>
                      <a:pPr marL="0" indent="0" algn="ctr">
                        <a:lnSpc>
                          <a:spcPct val="100000"/>
                        </a:lnSpc>
                        <a:spcAft>
                          <a:spcPts val="0"/>
                        </a:spcAft>
                      </a:pPr>
                      <a:r>
                        <a:rPr lang="en-GB" sz="1500" dirty="0" smtClean="0">
                          <a:effectLst/>
                        </a:rPr>
                        <a:t>500,044.00</a:t>
                      </a:r>
                      <a:endParaRPr lang="en-GB" sz="1500" dirty="0">
                        <a:effectLst/>
                        <a:latin typeface="Arial Narrow" panose="020B0606020202030204" pitchFamily="34" charset="0"/>
                        <a:ea typeface="Calibri"/>
                        <a:cs typeface="Times New Roman"/>
                      </a:endParaRPr>
                    </a:p>
                  </a:txBody>
                  <a:tcPr marL="68580" marR="68580" marT="0" marB="0"/>
                </a:tc>
                <a:tc>
                  <a:txBody>
                    <a:bodyPr/>
                    <a:lstStyle/>
                    <a:p>
                      <a:pPr algn="ctr" fontAlgn="b">
                        <a:lnSpc>
                          <a:spcPct val="100000"/>
                        </a:lnSpc>
                      </a:pPr>
                      <a:r>
                        <a:rPr lang="en-US" sz="1500" u="none" strike="noStrike" dirty="0" smtClean="0">
                          <a:effectLst/>
                        </a:rPr>
                        <a:t>420,265.00</a:t>
                      </a:r>
                      <a:endParaRPr lang="en-US" sz="1500" b="0" i="0" u="none" strike="noStrike" dirty="0">
                        <a:solidFill>
                          <a:srgbClr val="000000"/>
                        </a:solidFill>
                        <a:effectLst/>
                        <a:latin typeface="Arial Narrow" panose="020B0606020202030204" pitchFamily="34" charset="0"/>
                      </a:endParaRPr>
                    </a:p>
                  </a:txBody>
                  <a:tcPr marL="9525" marR="9525" marT="9525" marB="0"/>
                </a:tc>
                <a:tc>
                  <a:txBody>
                    <a:bodyPr/>
                    <a:lstStyle/>
                    <a:p>
                      <a:pPr marL="0" marR="0" algn="ctr">
                        <a:lnSpc>
                          <a:spcPct val="100000"/>
                        </a:lnSpc>
                        <a:spcBef>
                          <a:spcPts val="0"/>
                        </a:spcBef>
                        <a:spcAft>
                          <a:spcPts val="0"/>
                        </a:spcAft>
                      </a:pPr>
                      <a:r>
                        <a:rPr lang="en-US" sz="1500" dirty="0" smtClean="0">
                          <a:effectLst/>
                        </a:rPr>
                        <a:t>480,777.00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tc>
                <a:tc>
                  <a:txBody>
                    <a:bodyPr/>
                    <a:lstStyle/>
                    <a:p>
                      <a:pPr algn="ctr">
                        <a:lnSpc>
                          <a:spcPct val="100000"/>
                        </a:lnSpc>
                      </a:pPr>
                      <a:endParaRPr lang="en-US" sz="1500" dirty="0"/>
                    </a:p>
                  </a:txBody>
                  <a:tcPr marL="9525" marR="9525" marT="9525" marB="0"/>
                </a:tc>
                <a:tc>
                  <a:txBody>
                    <a:bodyPr/>
                    <a:lstStyle/>
                    <a:p>
                      <a:pPr algn="ctr" rtl="0" fontAlgn="ctr">
                        <a:lnSpc>
                          <a:spcPct val="100000"/>
                        </a:lnSpc>
                      </a:pPr>
                      <a:r>
                        <a:rPr lang="en-US" sz="1500" u="none" strike="noStrike" dirty="0">
                          <a:effectLst/>
                        </a:rPr>
                        <a:t> </a:t>
                      </a:r>
                      <a:r>
                        <a:rPr lang="en-US" sz="1500" u="none" strike="noStrike" dirty="0" smtClean="0">
                          <a:effectLst/>
                        </a:rPr>
                        <a:t>480,777.00</a:t>
                      </a:r>
                      <a:endParaRPr lang="en-US" sz="1500" b="0" i="0" u="none" strike="noStrike" dirty="0">
                        <a:solidFill>
                          <a:srgbClr val="000000"/>
                        </a:solidFill>
                        <a:effectLst/>
                        <a:latin typeface="+mj-lt"/>
                      </a:endParaRPr>
                    </a:p>
                  </a:txBody>
                  <a:tcPr marL="2422" marR="2422" marT="2422" marB="0"/>
                </a:tc>
                <a:tc>
                  <a:txBody>
                    <a:bodyPr/>
                    <a:lstStyle/>
                    <a:p>
                      <a:pPr algn="ctr" fontAlgn="b">
                        <a:lnSpc>
                          <a:spcPct val="100000"/>
                        </a:lnSpc>
                      </a:pPr>
                      <a:r>
                        <a:rPr lang="en-US" sz="1500" u="none" strike="noStrike" dirty="0" smtClean="0">
                          <a:effectLst/>
                        </a:rPr>
                        <a:t>422,633.00</a:t>
                      </a:r>
                      <a:endParaRPr lang="en-US" sz="1500" b="0"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lnSpc>
                          <a:spcPct val="100000"/>
                        </a:lnSpc>
                      </a:pPr>
                      <a:r>
                        <a:rPr lang="en-US" sz="1500" b="1" u="none" strike="noStrike" dirty="0" smtClean="0">
                          <a:solidFill>
                            <a:srgbClr val="C00000"/>
                          </a:solidFill>
                          <a:effectLst>
                            <a:outerShdw blurRad="38100" dist="38100" dir="2700000" algn="tl">
                              <a:srgbClr val="000000">
                                <a:alpha val="43137"/>
                              </a:srgbClr>
                            </a:outerShdw>
                          </a:effectLst>
                        </a:rPr>
                        <a:t>87.91</a:t>
                      </a:r>
                      <a:endParaRPr lang="en-US" sz="15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tc>
              </a:tr>
              <a:tr h="353996">
                <a:tc>
                  <a:txBody>
                    <a:bodyPr/>
                    <a:lstStyle/>
                    <a:p>
                      <a:pPr marL="119063" indent="0" algn="l" fontAlgn="b">
                        <a:lnSpc>
                          <a:spcPct val="100000"/>
                        </a:lnSpc>
                      </a:pPr>
                      <a:r>
                        <a:rPr lang="en-US" sz="1500" u="none" strike="noStrike" dirty="0" err="1">
                          <a:effectLst/>
                        </a:rPr>
                        <a:t>UDG</a:t>
                      </a:r>
                      <a:endParaRPr lang="en-US" sz="1500" b="0" i="0" u="none" strike="noStrike" dirty="0">
                        <a:solidFill>
                          <a:srgbClr val="000000"/>
                        </a:solidFill>
                        <a:effectLst/>
                        <a:latin typeface="Arial Narrow" panose="020B0606020202030204" pitchFamily="34" charset="0"/>
                      </a:endParaRPr>
                    </a:p>
                  </a:txBody>
                  <a:tcPr marL="9525" marR="9525" marT="9525" marB="0"/>
                </a:tc>
                <a:tc>
                  <a:txBody>
                    <a:bodyPr/>
                    <a:lstStyle/>
                    <a:p>
                      <a:pPr marL="0" indent="0" algn="ctr">
                        <a:lnSpc>
                          <a:spcPct val="100000"/>
                        </a:lnSpc>
                        <a:spcAft>
                          <a:spcPts val="0"/>
                        </a:spcAft>
                      </a:pPr>
                      <a:r>
                        <a:rPr lang="en-GB" sz="1500" dirty="0" smtClean="0">
                          <a:effectLst/>
                        </a:rPr>
                        <a:t>1,041,365.10</a:t>
                      </a:r>
                      <a:endParaRPr lang="en-GB" sz="1500" dirty="0">
                        <a:effectLst/>
                        <a:latin typeface="Arial Narrow" panose="020B0606020202030204" pitchFamily="34" charset="0"/>
                        <a:ea typeface="Calibri"/>
                        <a:cs typeface="Times New Roman"/>
                      </a:endParaRPr>
                    </a:p>
                  </a:txBody>
                  <a:tcPr marL="68580" marR="68580" marT="0" marB="0"/>
                </a:tc>
                <a:tc>
                  <a:txBody>
                    <a:bodyPr/>
                    <a:lstStyle/>
                    <a:p>
                      <a:pPr algn="ctr" fontAlgn="b">
                        <a:lnSpc>
                          <a:spcPct val="100000"/>
                        </a:lnSpc>
                      </a:pPr>
                      <a:r>
                        <a:rPr lang="en-US" sz="1500" u="none" strike="noStrike" dirty="0" smtClean="0">
                          <a:effectLst/>
                        </a:rPr>
                        <a:t>1,805,052.76</a:t>
                      </a:r>
                      <a:endParaRPr lang="en-US" sz="1500" b="0" i="0" u="none" strike="noStrike" dirty="0">
                        <a:solidFill>
                          <a:srgbClr val="000000"/>
                        </a:solidFill>
                        <a:effectLst/>
                        <a:latin typeface="Arial Narrow" panose="020B0606020202030204" pitchFamily="34" charset="0"/>
                      </a:endParaRPr>
                    </a:p>
                  </a:txBody>
                  <a:tcPr marL="9525" marR="9525" marT="9525" marB="0"/>
                </a:tc>
                <a:tc>
                  <a:txBody>
                    <a:bodyPr/>
                    <a:lstStyle/>
                    <a:p>
                      <a:pPr marL="0" marR="0" algn="ctr">
                        <a:lnSpc>
                          <a:spcPct val="100000"/>
                        </a:lnSpc>
                        <a:spcBef>
                          <a:spcPts val="0"/>
                        </a:spcBef>
                        <a:spcAft>
                          <a:spcPts val="0"/>
                        </a:spcAft>
                      </a:pPr>
                      <a:r>
                        <a:rPr lang="en-US" sz="1500" dirty="0">
                          <a:effectLst/>
                        </a:rPr>
                        <a:t> </a:t>
                      </a:r>
                      <a:r>
                        <a:rPr lang="en-US" sz="1500" dirty="0" smtClean="0">
                          <a:effectLst/>
                        </a:rPr>
                        <a:t>1,497,500.00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tc>
                <a:tc>
                  <a:txBody>
                    <a:bodyPr/>
                    <a:lstStyle/>
                    <a:p>
                      <a:pPr algn="ctr">
                        <a:lnSpc>
                          <a:spcPct val="100000"/>
                        </a:lnSpc>
                      </a:pPr>
                      <a:r>
                        <a:rPr lang="en-US" sz="1500" dirty="0" smtClean="0"/>
                        <a:t>1,560,864.18</a:t>
                      </a:r>
                      <a:endParaRPr lang="en-US" sz="1500" dirty="0"/>
                    </a:p>
                  </a:txBody>
                  <a:tcPr marL="9525" marR="9525" marT="9525" marB="0"/>
                </a:tc>
                <a:tc>
                  <a:txBody>
                    <a:bodyPr/>
                    <a:lstStyle/>
                    <a:p>
                      <a:pPr marL="0" marR="0" algn="ctr">
                        <a:lnSpc>
                          <a:spcPct val="100000"/>
                        </a:lnSpc>
                        <a:spcBef>
                          <a:spcPts val="0"/>
                        </a:spcBef>
                        <a:spcAft>
                          <a:spcPts val="0"/>
                        </a:spcAft>
                      </a:pPr>
                      <a:r>
                        <a:rPr lang="en-US" sz="1500" dirty="0" smtClean="0">
                          <a:effectLst/>
                        </a:rPr>
                        <a:t>-</a:t>
                      </a:r>
                      <a:endParaRPr lang="en-US" sz="1500" dirty="0">
                        <a:solidFill>
                          <a:schemeClr val="tx1"/>
                        </a:solidFill>
                        <a:effectLst/>
                        <a:latin typeface="+mj-lt"/>
                        <a:ea typeface="Calibri"/>
                        <a:cs typeface="Times New Roman"/>
                      </a:endParaRPr>
                    </a:p>
                  </a:txBody>
                  <a:tcPr marL="68580" marR="68580" marT="0" marB="0"/>
                </a:tc>
                <a:tc>
                  <a:txBody>
                    <a:bodyPr/>
                    <a:lstStyle/>
                    <a:p>
                      <a:pPr algn="ctr" fontAlgn="b">
                        <a:lnSpc>
                          <a:spcPct val="100000"/>
                        </a:lnSpc>
                      </a:pPr>
                      <a:endParaRPr lang="en-US" sz="1500" b="0"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lnSpc>
                          <a:spcPct val="100000"/>
                        </a:lnSpc>
                      </a:pPr>
                      <a:endParaRPr lang="en-US" sz="15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tc>
              </a:tr>
              <a:tr h="495594">
                <a:tc>
                  <a:txBody>
                    <a:bodyPr/>
                    <a:lstStyle/>
                    <a:p>
                      <a:pPr marL="119063" indent="0" algn="l" fontAlgn="b">
                        <a:lnSpc>
                          <a:spcPct val="100000"/>
                        </a:lnSpc>
                      </a:pPr>
                      <a:r>
                        <a:rPr lang="en-US" sz="1500" u="none" strike="noStrike" baseline="0" dirty="0" smtClean="0">
                          <a:effectLst/>
                        </a:rPr>
                        <a:t>(MOFA)</a:t>
                      </a:r>
                      <a:endParaRPr lang="en-US" sz="1500" b="0" i="0" u="none" strike="noStrike" dirty="0">
                        <a:solidFill>
                          <a:srgbClr val="000000"/>
                        </a:solidFill>
                        <a:effectLst/>
                        <a:latin typeface="Arial Narrow" panose="020B0606020202030204" pitchFamily="34" charset="0"/>
                      </a:endParaRPr>
                    </a:p>
                  </a:txBody>
                  <a:tcPr marL="9525" marR="9525" marT="9525" marB="0"/>
                </a:tc>
                <a:tc>
                  <a:txBody>
                    <a:bodyPr/>
                    <a:lstStyle/>
                    <a:p>
                      <a:pPr marL="0" indent="0" algn="ctr">
                        <a:lnSpc>
                          <a:spcPct val="100000"/>
                        </a:lnSpc>
                        <a:spcAft>
                          <a:spcPts val="0"/>
                        </a:spcAft>
                      </a:pPr>
                      <a:r>
                        <a:rPr lang="en-GB" sz="1500" dirty="0" smtClean="0">
                          <a:effectLst/>
                        </a:rPr>
                        <a:t>37,183.00</a:t>
                      </a:r>
                      <a:endParaRPr lang="en-GB" sz="1500" dirty="0">
                        <a:effectLst/>
                        <a:latin typeface="Arial Narrow" panose="020B0606020202030204" pitchFamily="34" charset="0"/>
                        <a:ea typeface="Calibri"/>
                        <a:cs typeface="Times New Roman"/>
                      </a:endParaRPr>
                    </a:p>
                  </a:txBody>
                  <a:tcPr marL="68580" marR="68580" marT="0" marB="0"/>
                </a:tc>
                <a:tc>
                  <a:txBody>
                    <a:bodyPr/>
                    <a:lstStyle/>
                    <a:p>
                      <a:pPr algn="ctr" fontAlgn="b">
                        <a:lnSpc>
                          <a:spcPct val="100000"/>
                        </a:lnSpc>
                      </a:pPr>
                      <a:r>
                        <a:rPr lang="en-US" sz="1500" u="none" strike="noStrike" dirty="0" smtClean="0">
                          <a:effectLst/>
                        </a:rPr>
                        <a:t>11,741.73</a:t>
                      </a:r>
                      <a:endParaRPr lang="en-US" sz="1500" b="0" i="0" u="none" strike="noStrike" dirty="0">
                        <a:solidFill>
                          <a:srgbClr val="000000"/>
                        </a:solidFill>
                        <a:effectLst/>
                        <a:latin typeface="Arial Narrow" panose="020B0606020202030204" pitchFamily="34" charset="0"/>
                      </a:endParaRPr>
                    </a:p>
                  </a:txBody>
                  <a:tcPr marL="9525" marR="9525" marT="9525" marB="0"/>
                </a:tc>
                <a:tc>
                  <a:txBody>
                    <a:bodyPr/>
                    <a:lstStyle/>
                    <a:p>
                      <a:pPr marL="0" marR="0" algn="ctr">
                        <a:lnSpc>
                          <a:spcPct val="100000"/>
                        </a:lnSpc>
                        <a:spcBef>
                          <a:spcPts val="0"/>
                        </a:spcBef>
                        <a:spcAft>
                          <a:spcPts val="0"/>
                        </a:spcAft>
                      </a:pPr>
                      <a:r>
                        <a:rPr lang="en-US" sz="1500" dirty="0">
                          <a:effectLst/>
                        </a:rPr>
                        <a:t> </a:t>
                      </a:r>
                      <a:r>
                        <a:rPr lang="en-US" sz="1500" dirty="0" smtClean="0">
                          <a:effectLst/>
                        </a:rPr>
                        <a:t>50,000.00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tc>
                <a:tc>
                  <a:txBody>
                    <a:bodyPr/>
                    <a:lstStyle/>
                    <a:p>
                      <a:pPr algn="ctr">
                        <a:lnSpc>
                          <a:spcPct val="100000"/>
                        </a:lnSpc>
                      </a:pPr>
                      <a:r>
                        <a:rPr lang="en-US" sz="1500" dirty="0" smtClean="0"/>
                        <a:t>37,501.50</a:t>
                      </a:r>
                      <a:endParaRPr lang="en-US" sz="1500" dirty="0"/>
                    </a:p>
                  </a:txBody>
                  <a:tcPr marL="9525" marR="9525" marT="9525" marB="0"/>
                </a:tc>
                <a:tc>
                  <a:txBody>
                    <a:bodyPr/>
                    <a:lstStyle/>
                    <a:p>
                      <a:pPr marL="0" marR="0" algn="ctr">
                        <a:lnSpc>
                          <a:spcPct val="100000"/>
                        </a:lnSpc>
                        <a:spcBef>
                          <a:spcPts val="0"/>
                        </a:spcBef>
                        <a:spcAft>
                          <a:spcPts val="0"/>
                        </a:spcAft>
                      </a:pPr>
                      <a:r>
                        <a:rPr lang="en-US" sz="1500" dirty="0" smtClean="0">
                          <a:effectLst/>
                        </a:rPr>
                        <a:t>75,000.00</a:t>
                      </a:r>
                      <a:endParaRPr lang="en-US" sz="1500" dirty="0">
                        <a:solidFill>
                          <a:schemeClr val="tx1"/>
                        </a:solidFill>
                        <a:effectLst/>
                        <a:latin typeface="+mj-lt"/>
                        <a:ea typeface="Calibri"/>
                        <a:cs typeface="Times New Roman"/>
                      </a:endParaRPr>
                    </a:p>
                  </a:txBody>
                  <a:tcPr marL="68580" marR="68580" marT="0" marB="0"/>
                </a:tc>
                <a:tc>
                  <a:txBody>
                    <a:bodyPr/>
                    <a:lstStyle/>
                    <a:p>
                      <a:pPr algn="ctr" fontAlgn="b">
                        <a:lnSpc>
                          <a:spcPct val="100000"/>
                        </a:lnSpc>
                      </a:pPr>
                      <a:r>
                        <a:rPr lang="en-US" sz="1500" u="none" strike="noStrike" dirty="0" smtClean="0">
                          <a:effectLst/>
                        </a:rPr>
                        <a:t>37,986.00</a:t>
                      </a:r>
                      <a:endParaRPr lang="en-US" sz="1500" b="0"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lnSpc>
                          <a:spcPct val="100000"/>
                        </a:lnSpc>
                      </a:pPr>
                      <a:r>
                        <a:rPr lang="en-US" sz="1500" b="1" u="none" strike="noStrike" dirty="0" smtClean="0">
                          <a:solidFill>
                            <a:srgbClr val="C00000"/>
                          </a:solidFill>
                          <a:effectLst>
                            <a:outerShdw blurRad="38100" dist="38100" dir="2700000" algn="tl">
                              <a:srgbClr val="000000">
                                <a:alpha val="43137"/>
                              </a:srgbClr>
                            </a:outerShdw>
                          </a:effectLst>
                        </a:rPr>
                        <a:t>50.64</a:t>
                      </a:r>
                      <a:endParaRPr lang="en-US" sz="15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tc>
              </a:tr>
              <a:tr h="694592">
                <a:tc>
                  <a:txBody>
                    <a:bodyPr/>
                    <a:lstStyle/>
                    <a:p>
                      <a:pPr marL="119063" indent="0" algn="l" fontAlgn="b">
                        <a:lnSpc>
                          <a:spcPct val="100000"/>
                        </a:lnSpc>
                      </a:pPr>
                      <a:r>
                        <a:rPr lang="en-US" sz="1500" b="1" u="none" strike="noStrike" dirty="0" smtClean="0">
                          <a:solidFill>
                            <a:srgbClr val="C00000"/>
                          </a:solidFill>
                          <a:effectLst>
                            <a:outerShdw blurRad="38100" dist="38100" dir="2700000" algn="tl">
                              <a:srgbClr val="000000">
                                <a:alpha val="43137"/>
                              </a:srgbClr>
                            </a:outerShdw>
                          </a:effectLst>
                        </a:rPr>
                        <a:t>Total</a:t>
                      </a:r>
                      <a:endParaRPr lang="en-US" sz="15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tc>
                <a:tc>
                  <a:txBody>
                    <a:bodyPr/>
                    <a:lstStyle/>
                    <a:p>
                      <a:pPr algn="ctr" fontAlgn="b">
                        <a:lnSpc>
                          <a:spcPct val="100000"/>
                        </a:lnSpc>
                      </a:pPr>
                      <a:r>
                        <a:rPr lang="en-US" sz="1500" b="1" u="none" strike="noStrike" dirty="0" smtClean="0">
                          <a:solidFill>
                            <a:srgbClr val="C00000"/>
                          </a:solidFill>
                          <a:effectLst>
                            <a:outerShdw blurRad="38100" dist="38100" dir="2700000" algn="tl">
                              <a:srgbClr val="000000">
                                <a:alpha val="43137"/>
                              </a:srgbClr>
                            </a:outerShdw>
                          </a:effectLst>
                        </a:rPr>
                        <a:t>7,705,900.10</a:t>
                      </a:r>
                      <a:endParaRPr lang="en-US" sz="1500" b="1" i="0" u="none" strike="noStrike" dirty="0">
                        <a:solidFill>
                          <a:srgbClr val="C00000"/>
                        </a:solidFill>
                        <a:effectLst>
                          <a:outerShdw blurRad="38100" dist="38100" dir="2700000" algn="tl">
                            <a:srgbClr val="000000">
                              <a:alpha val="43137"/>
                            </a:srgbClr>
                          </a:outerShdw>
                        </a:effectLst>
                        <a:latin typeface="Calibri"/>
                      </a:endParaRPr>
                    </a:p>
                  </a:txBody>
                  <a:tcPr marL="9525" marR="9525" marT="9525" marB="0"/>
                </a:tc>
                <a:tc>
                  <a:txBody>
                    <a:bodyPr/>
                    <a:lstStyle/>
                    <a:p>
                      <a:pPr algn="ctr" fontAlgn="b">
                        <a:lnSpc>
                          <a:spcPct val="100000"/>
                        </a:lnSpc>
                      </a:pPr>
                      <a:r>
                        <a:rPr lang="en-US" sz="1500" b="1" u="none" strike="noStrike" dirty="0" smtClean="0">
                          <a:solidFill>
                            <a:srgbClr val="C00000"/>
                          </a:solidFill>
                          <a:effectLst>
                            <a:outerShdw blurRad="38100" dist="38100" dir="2700000" algn="tl">
                              <a:srgbClr val="000000">
                                <a:alpha val="43137"/>
                              </a:srgbClr>
                            </a:outerShdw>
                          </a:effectLst>
                        </a:rPr>
                        <a:t>7,039,037.03</a:t>
                      </a:r>
                      <a:endParaRPr lang="en-US" sz="1500" b="1" i="0" u="none" strike="noStrike" dirty="0">
                        <a:solidFill>
                          <a:srgbClr val="C00000"/>
                        </a:solidFill>
                        <a:effectLst>
                          <a:outerShdw blurRad="38100" dist="38100" dir="2700000" algn="tl">
                            <a:srgbClr val="000000">
                              <a:alpha val="43137"/>
                            </a:srgbClr>
                          </a:outerShdw>
                        </a:effectLst>
                        <a:latin typeface="Calibri"/>
                      </a:endParaRPr>
                    </a:p>
                  </a:txBody>
                  <a:tcPr marL="9525" marR="9525" marT="9525" marB="0"/>
                </a:tc>
                <a:tc>
                  <a:txBody>
                    <a:bodyPr/>
                    <a:lstStyle/>
                    <a:p>
                      <a:pPr algn="ctr" fontAlgn="b">
                        <a:lnSpc>
                          <a:spcPct val="100000"/>
                        </a:lnSpc>
                      </a:pPr>
                      <a:r>
                        <a:rPr lang="en-US" sz="1500" b="1" u="none" strike="noStrike" dirty="0" smtClean="0">
                          <a:solidFill>
                            <a:srgbClr val="C00000"/>
                          </a:solidFill>
                          <a:effectLst>
                            <a:outerShdw blurRad="38100" dist="38100" dir="2700000" algn="tl">
                              <a:srgbClr val="000000">
                                <a:alpha val="43137"/>
                              </a:srgbClr>
                            </a:outerShdw>
                          </a:effectLst>
                        </a:rPr>
                        <a:t>9,032,425.411</a:t>
                      </a:r>
                      <a:endParaRPr lang="en-US" sz="1500" b="1" i="0" u="none" strike="noStrike" dirty="0">
                        <a:solidFill>
                          <a:srgbClr val="C00000"/>
                        </a:solidFill>
                        <a:effectLst>
                          <a:outerShdw blurRad="38100" dist="38100" dir="2700000" algn="tl">
                            <a:srgbClr val="000000">
                              <a:alpha val="43137"/>
                            </a:srgbClr>
                          </a:outerShdw>
                        </a:effectLst>
                        <a:latin typeface="Calibri"/>
                      </a:endParaRPr>
                    </a:p>
                  </a:txBody>
                  <a:tcPr marL="9525" marR="9525" marT="9525" marB="0"/>
                </a:tc>
                <a:tc>
                  <a:txBody>
                    <a:bodyPr/>
                    <a:lstStyle/>
                    <a:p>
                      <a:pPr algn="ctr" fontAlgn="b">
                        <a:lnSpc>
                          <a:spcPct val="100000"/>
                        </a:lnSpc>
                      </a:pPr>
                      <a:r>
                        <a:rPr lang="en-US" sz="1500" b="1" u="none" strike="noStrike" dirty="0" smtClean="0">
                          <a:solidFill>
                            <a:srgbClr val="C00000"/>
                          </a:solidFill>
                          <a:effectLst>
                            <a:outerShdw blurRad="38100" dist="38100" dir="2700000" algn="tl">
                              <a:srgbClr val="000000">
                                <a:alpha val="43137"/>
                              </a:srgbClr>
                            </a:outerShdw>
                          </a:effectLst>
                        </a:rPr>
                        <a:t>6,020,287.73</a:t>
                      </a:r>
                      <a:endParaRPr lang="en-US" sz="1500" b="1" i="0" u="none" strike="noStrike" dirty="0">
                        <a:solidFill>
                          <a:srgbClr val="C00000"/>
                        </a:solidFill>
                        <a:effectLst>
                          <a:outerShdw blurRad="38100" dist="38100" dir="2700000" algn="tl">
                            <a:srgbClr val="000000">
                              <a:alpha val="43137"/>
                            </a:srgbClr>
                          </a:outerShdw>
                        </a:effectLst>
                        <a:latin typeface="Calibri"/>
                      </a:endParaRPr>
                    </a:p>
                  </a:txBody>
                  <a:tcPr marL="9525" marR="9525" marT="9525" marB="0"/>
                </a:tc>
                <a:tc>
                  <a:txBody>
                    <a:bodyPr/>
                    <a:lstStyle/>
                    <a:p>
                      <a:pPr marL="0" marR="0" algn="ctr">
                        <a:lnSpc>
                          <a:spcPct val="100000"/>
                        </a:lnSpc>
                        <a:spcBef>
                          <a:spcPts val="0"/>
                        </a:spcBef>
                        <a:spcAft>
                          <a:spcPts val="0"/>
                        </a:spcAft>
                      </a:pPr>
                      <a:r>
                        <a:rPr lang="en-US" sz="1500" b="1" dirty="0" smtClean="0">
                          <a:solidFill>
                            <a:srgbClr val="C00000"/>
                          </a:solidFill>
                          <a:effectLst>
                            <a:outerShdw blurRad="38100" dist="38100" dir="2700000" algn="tl">
                              <a:srgbClr val="000000">
                                <a:alpha val="43137"/>
                              </a:srgbClr>
                            </a:outerShdw>
                          </a:effectLst>
                        </a:rPr>
                        <a:t>8,204,193.65</a:t>
                      </a:r>
                      <a:endParaRPr lang="en-US" sz="1500" b="1" dirty="0">
                        <a:solidFill>
                          <a:srgbClr val="C00000"/>
                        </a:solidFill>
                        <a:effectLst>
                          <a:outerShdw blurRad="38100" dist="38100" dir="2700000" algn="tl">
                            <a:srgbClr val="000000">
                              <a:alpha val="43137"/>
                            </a:srgbClr>
                          </a:outerShdw>
                        </a:effectLst>
                        <a:latin typeface="+mj-lt"/>
                        <a:ea typeface="Calibri"/>
                        <a:cs typeface="Times New Roman"/>
                      </a:endParaRPr>
                    </a:p>
                  </a:txBody>
                  <a:tcPr marL="68580" marR="68580" marT="0" marB="0"/>
                </a:tc>
                <a:tc>
                  <a:txBody>
                    <a:bodyPr/>
                    <a:lstStyle/>
                    <a:p>
                      <a:pPr algn="ctr" fontAlgn="b">
                        <a:lnSpc>
                          <a:spcPct val="100000"/>
                        </a:lnSpc>
                      </a:pPr>
                      <a:r>
                        <a:rPr lang="en-US" sz="1500" b="1" u="none" strike="noStrike" dirty="0" smtClean="0">
                          <a:solidFill>
                            <a:srgbClr val="C00000"/>
                          </a:solidFill>
                          <a:effectLst>
                            <a:outerShdw blurRad="38100" dist="38100" dir="2700000" algn="tl">
                              <a:srgbClr val="000000">
                                <a:alpha val="43137"/>
                              </a:srgbClr>
                            </a:outerShdw>
                          </a:effectLst>
                        </a:rPr>
                        <a:t>3,151,824.20</a:t>
                      </a:r>
                      <a:endParaRPr lang="en-US" sz="15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tc>
                <a:tc>
                  <a:txBody>
                    <a:bodyPr/>
                    <a:lstStyle/>
                    <a:p>
                      <a:pPr algn="ctr" fontAlgn="b">
                        <a:lnSpc>
                          <a:spcPct val="100000"/>
                        </a:lnSpc>
                      </a:pPr>
                      <a:r>
                        <a:rPr lang="en-US" sz="1500" b="1" u="none" strike="noStrike" dirty="0" smtClean="0">
                          <a:solidFill>
                            <a:srgbClr val="C00000"/>
                          </a:solidFill>
                          <a:effectLst>
                            <a:outerShdw blurRad="38100" dist="38100" dir="2700000" algn="tl">
                              <a:srgbClr val="000000">
                                <a:alpha val="43137"/>
                              </a:srgbClr>
                            </a:outerShdw>
                          </a:effectLst>
                        </a:rPr>
                        <a:t>38.43</a:t>
                      </a:r>
                      <a:endParaRPr lang="en-US" sz="15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tc>
              </a:tr>
            </a:tbl>
          </a:graphicData>
        </a:graphic>
      </p:graphicFrame>
      <p:sp>
        <p:nvSpPr>
          <p:cNvPr id="5" name="Title 4"/>
          <p:cNvSpPr>
            <a:spLocks noGrp="1"/>
          </p:cNvSpPr>
          <p:nvPr>
            <p:ph type="title"/>
          </p:nvPr>
        </p:nvSpPr>
        <p:spPr>
          <a:xfrm>
            <a:off x="301658" y="381000"/>
            <a:ext cx="8229600" cy="455464"/>
          </a:xfrm>
        </p:spPr>
        <p:txBody>
          <a:bodyPr>
            <a:normAutofit fontScale="90000"/>
          </a:bodyPr>
          <a:lstStyle/>
          <a:p>
            <a:r>
              <a:rPr lang="en-US" sz="2800" b="1" dirty="0">
                <a:solidFill>
                  <a:srgbClr val="FF0000"/>
                </a:solidFill>
                <a:effectLst>
                  <a:outerShdw blurRad="38100" dist="38100" dir="2700000" algn="tl">
                    <a:srgbClr val="000000">
                      <a:alpha val="43137"/>
                    </a:srgbClr>
                  </a:outerShdw>
                </a:effectLst>
              </a:rPr>
              <a:t>FINANCIAL PERFORMANCE-REVENUE</a:t>
            </a:r>
          </a:p>
        </p:txBody>
      </p:sp>
      <p:sp>
        <p:nvSpPr>
          <p:cNvPr id="3" name="Slide Number Placeholder 2"/>
          <p:cNvSpPr>
            <a:spLocks noGrp="1"/>
          </p:cNvSpPr>
          <p:nvPr>
            <p:ph type="sldNum" sz="quarter" idx="12"/>
          </p:nvPr>
        </p:nvSpPr>
        <p:spPr/>
        <p:txBody>
          <a:bodyPr/>
          <a:lstStyle/>
          <a:p>
            <a:fld id="{571CD3C2-A472-4BA3-88D7-833F7D0C5725}" type="slidenum">
              <a:rPr lang="en-US" smtClean="0"/>
              <a:t>15</a:t>
            </a:fld>
            <a:endParaRPr lang="en-US"/>
          </a:p>
        </p:txBody>
      </p:sp>
    </p:spTree>
    <p:extLst>
      <p:ext uri="{BB962C8B-B14F-4D97-AF65-F5344CB8AC3E}">
        <p14:creationId xmlns:p14="http://schemas.microsoft.com/office/powerpoint/2010/main" val="37082683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199"/>
            <a:ext cx="8229600" cy="533401"/>
          </a:xfrm>
        </p:spPr>
        <p:txBody>
          <a:bodyPr>
            <a:normAutofit/>
          </a:bodyPr>
          <a:lstStyle/>
          <a:p>
            <a:r>
              <a:rPr lang="en-US" sz="2800" b="1" dirty="0">
                <a:solidFill>
                  <a:srgbClr val="FF0000"/>
                </a:solidFill>
                <a:effectLst>
                  <a:outerShdw blurRad="38100" dist="38100" dir="2700000" algn="tl">
                    <a:srgbClr val="000000">
                      <a:alpha val="43137"/>
                    </a:srgbClr>
                  </a:outerShdw>
                </a:effectLst>
                <a:latin typeface="Arial Narrow" panose="020B0606020202030204" pitchFamily="34" charset="0"/>
              </a:rPr>
              <a:t>FINANCIAL PERFORMANCE-EXPENDITURE</a:t>
            </a:r>
          </a:p>
        </p:txBody>
      </p:sp>
      <p:graphicFrame>
        <p:nvGraphicFramePr>
          <p:cNvPr id="7" name="Table 6"/>
          <p:cNvGraphicFramePr>
            <a:graphicFrameLocks noGrp="1"/>
          </p:cNvGraphicFramePr>
          <p:nvPr>
            <p:extLst>
              <p:ext uri="{D42A27DB-BD31-4B8C-83A1-F6EECF244321}">
                <p14:modId xmlns:p14="http://schemas.microsoft.com/office/powerpoint/2010/main" val="3009706590"/>
              </p:ext>
            </p:extLst>
          </p:nvPr>
        </p:nvGraphicFramePr>
        <p:xfrm>
          <a:off x="152400" y="1286827"/>
          <a:ext cx="8599614" cy="2636311"/>
        </p:xfrm>
        <a:graphic>
          <a:graphicData uri="http://schemas.openxmlformats.org/drawingml/2006/table">
            <a:tbl>
              <a:tblPr/>
              <a:tblGrid>
                <a:gridCol w="1219199"/>
                <a:gridCol w="1066800"/>
                <a:gridCol w="1066800"/>
                <a:gridCol w="1042988"/>
                <a:gridCol w="1014412"/>
                <a:gridCol w="1110298"/>
                <a:gridCol w="1240917"/>
                <a:gridCol w="838200"/>
              </a:tblGrid>
              <a:tr h="313373">
                <a:tc gridSpan="8">
                  <a:txBody>
                    <a:bodyPr/>
                    <a:lstStyle/>
                    <a:p>
                      <a:pPr algn="ctr" fontAlgn="b"/>
                      <a:r>
                        <a:rPr lang="en-US" sz="1400" b="1" i="0" u="none" strike="noStrike" dirty="0" smtClean="0">
                          <a:solidFill>
                            <a:srgbClr val="000000"/>
                          </a:solidFill>
                          <a:effectLst/>
                          <a:latin typeface="Arial Narrow" panose="020B0606020202030204" pitchFamily="34" charset="0"/>
                        </a:rPr>
                        <a:t>EXPENDITURE</a:t>
                      </a:r>
                      <a:r>
                        <a:rPr lang="en-US" sz="1400" b="1" i="0" u="none" strike="noStrike" baseline="0" dirty="0" smtClean="0">
                          <a:solidFill>
                            <a:srgbClr val="000000"/>
                          </a:solidFill>
                          <a:effectLst/>
                          <a:latin typeface="Arial Narrow" panose="020B0606020202030204" pitchFamily="34" charset="0"/>
                        </a:rPr>
                        <a:t> </a:t>
                      </a:r>
                      <a:r>
                        <a:rPr lang="en-US" sz="1400" b="1" i="0" u="none" strike="noStrike" dirty="0" smtClean="0">
                          <a:solidFill>
                            <a:srgbClr val="000000"/>
                          </a:solidFill>
                          <a:effectLst/>
                          <a:latin typeface="Arial Narrow" panose="020B0606020202030204" pitchFamily="34" charset="0"/>
                        </a:rPr>
                        <a:t>PERFORMANCE (ALL DEPARTMENTS) IGF ONLY</a:t>
                      </a:r>
                      <a:endParaRPr lang="en-US" sz="1400" b="1" i="0" u="none" strike="noStrike" dirty="0">
                        <a:solidFill>
                          <a:srgbClr val="000000"/>
                        </a:solidFill>
                        <a:effectLst/>
                        <a:latin typeface="Arial Narrow" panose="020B0606020202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fontAlgn="b"/>
                      <a:endParaRPr lang="en-US" sz="11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4434">
                <a:tc rowSpan="2">
                  <a:txBody>
                    <a:bodyPr/>
                    <a:lstStyle/>
                    <a:p>
                      <a:pPr algn="ctr" fontAlgn="b"/>
                      <a:r>
                        <a:rPr lang="en-US" sz="1400" b="1" i="0" u="none" strike="noStrike" dirty="0">
                          <a:solidFill>
                            <a:srgbClr val="000000"/>
                          </a:solidFill>
                          <a:effectLst/>
                          <a:latin typeface="Arial Narrow" panose="020B0606020202030204" pitchFamily="34" charset="0"/>
                        </a:rPr>
                        <a:t>Expenditure</a:t>
                      </a:r>
                    </a:p>
                    <a:p>
                      <a:pPr algn="l" fontAlgn="b"/>
                      <a:r>
                        <a:rPr lang="en-US" sz="1400" b="0" i="0" u="none" strike="noStrike" dirty="0">
                          <a:solidFill>
                            <a:srgbClr val="000000"/>
                          </a:solidFill>
                          <a:effectLst/>
                          <a:latin typeface="Arial Narrow" panose="020B0606020202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400" b="1" i="0" u="none" strike="noStrike" dirty="0" smtClean="0">
                          <a:solidFill>
                            <a:srgbClr val="000000"/>
                          </a:solidFill>
                          <a:effectLst/>
                          <a:latin typeface="Arial Narrow" panose="020B0606020202030204" pitchFamily="34" charset="0"/>
                        </a:rPr>
                        <a:t>2016</a:t>
                      </a:r>
                      <a:endParaRPr lang="en-US" sz="1400" b="1"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400" b="1" i="0" u="none" strike="noStrike" dirty="0" smtClean="0">
                          <a:solidFill>
                            <a:srgbClr val="000000"/>
                          </a:solidFill>
                          <a:effectLst/>
                          <a:latin typeface="Arial Narrow" panose="020B0606020202030204" pitchFamily="34" charset="0"/>
                        </a:rPr>
                        <a:t>2017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dirty="0"/>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marL="0" algn="ctr" defTabSz="914400" rtl="0" eaLnBrk="1" fontAlgn="b" latinLnBrk="0" hangingPunct="1"/>
                      <a:r>
                        <a:rPr lang="en-US" sz="1400" b="1" i="0" u="none" strike="noStrike" kern="1200" dirty="0" smtClean="0">
                          <a:solidFill>
                            <a:srgbClr val="000000"/>
                          </a:solidFill>
                          <a:effectLst/>
                          <a:latin typeface="Arial Narrow" panose="020B0606020202030204" pitchFamily="34" charset="0"/>
                          <a:ea typeface="+mn-ea"/>
                          <a:cs typeface="+mn-cs"/>
                        </a:rPr>
                        <a:t>2018</a:t>
                      </a:r>
                      <a:endParaRPr lang="en-US" sz="1400" b="1" i="0" u="none" strike="noStrike" kern="1200" dirty="0">
                        <a:solidFill>
                          <a:srgbClr val="000000"/>
                        </a:solidFill>
                        <a:effectLst/>
                        <a:latin typeface="Arial Narrow" panose="020B0606020202030204" pitchFamily="34" charset="0"/>
                        <a:ea typeface="+mn-ea"/>
                        <a:cs typeface="+mn-cs"/>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marL="0" algn="ctr" defTabSz="914400" rtl="0" eaLnBrk="1" fontAlgn="b" latinLnBrk="0" hangingPunct="1"/>
                      <a:endParaRPr lang="en-US" sz="1100" b="1" i="0" u="none" strike="noStrike" kern="1200" dirty="0">
                        <a:solidFill>
                          <a:srgbClr val="000000"/>
                        </a:solidFill>
                        <a:effectLst/>
                        <a:latin typeface="Calibri"/>
                        <a:ea typeface="+mn-ea"/>
                        <a:cs typeface="+mn-cs"/>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marL="0" algn="ctr" defTabSz="914400" rtl="0" eaLnBrk="1" fontAlgn="b" latinLnBrk="0" hangingPunct="1"/>
                      <a:r>
                        <a:rPr lang="en-US" sz="1400" b="1" i="0" u="none" strike="noStrike" kern="1200" dirty="0" smtClean="0">
                          <a:solidFill>
                            <a:srgbClr val="000000"/>
                          </a:solidFill>
                          <a:effectLst/>
                          <a:latin typeface="Arial Narrow" panose="020B0606020202030204" pitchFamily="34" charset="0"/>
                          <a:ea typeface="+mn-ea"/>
                          <a:cs typeface="+mn-cs"/>
                        </a:rPr>
                        <a:t>% age</a:t>
                      </a:r>
                    </a:p>
                    <a:p>
                      <a:pPr marL="0" algn="ctr" defTabSz="914400" rtl="0" eaLnBrk="1" fontAlgn="b" latinLnBrk="0" hangingPunct="1"/>
                      <a:r>
                        <a:rPr lang="en-US" sz="1400" b="1" i="0" u="none" strike="noStrike" kern="1200" dirty="0" smtClean="0">
                          <a:solidFill>
                            <a:srgbClr val="000000"/>
                          </a:solidFill>
                          <a:effectLst/>
                          <a:latin typeface="Arial Narrow" panose="020B0606020202030204" pitchFamily="34" charset="0"/>
                          <a:ea typeface="+mn-ea"/>
                          <a:cs typeface="+mn-cs"/>
                        </a:rPr>
                        <a:t>Performance (as at July 2018)</a:t>
                      </a:r>
                      <a:endParaRPr lang="en-US" sz="1400" b="1" i="0" u="none" strike="noStrike" kern="1200" dirty="0">
                        <a:solidFill>
                          <a:srgbClr val="000000"/>
                        </a:solidFill>
                        <a:effectLst/>
                        <a:latin typeface="Arial Narrow" panose="020B0606020202030204" pitchFamily="34" charset="0"/>
                        <a:ea typeface="+mn-ea"/>
                        <a:cs typeface="+mn-cs"/>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2557">
                <a:tc vMerge="1">
                  <a:txBody>
                    <a:bodyPr/>
                    <a:lstStyle/>
                    <a:p>
                      <a:pPr algn="l" fontAlgn="b"/>
                      <a:endParaRPr lang="en-US" sz="14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Arial Narrow" panose="020B0606020202030204" pitchFamily="34" charset="0"/>
                        </a:rPr>
                        <a:t>Budget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Arial Narrow" panose="020B0606020202030204" pitchFamily="34" charset="0"/>
                        </a:rPr>
                        <a:t>Actual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Arial Narrow" panose="020B0606020202030204" pitchFamily="34" charset="0"/>
                        </a:rPr>
                        <a:t>Budget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smtClean="0">
                          <a:solidFill>
                            <a:srgbClr val="000000"/>
                          </a:solidFill>
                          <a:effectLst/>
                          <a:latin typeface="Arial Narrow" panose="020B0606020202030204" pitchFamily="34" charset="0"/>
                        </a:rPr>
                        <a:t>Actual</a:t>
                      </a:r>
                      <a:endParaRPr lang="en-US" sz="1400" b="1"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Arial Narrow" panose="020B0606020202030204" pitchFamily="34" charset="0"/>
                        </a:rPr>
                        <a:t>Budget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Arial Narrow" panose="020B0606020202030204" pitchFamily="34" charset="0"/>
                        </a:rPr>
                        <a:t>Actual as at </a:t>
                      </a:r>
                      <a:r>
                        <a:rPr lang="en-US" sz="1400" b="1" i="0" u="none" strike="noStrike" dirty="0" smtClean="0">
                          <a:solidFill>
                            <a:srgbClr val="000000"/>
                          </a:solidFill>
                          <a:effectLst/>
                          <a:latin typeface="Arial Narrow" panose="020B0606020202030204" pitchFamily="34" charset="0"/>
                        </a:rPr>
                        <a:t>July.</a:t>
                      </a:r>
                      <a:endParaRPr lang="en-US" sz="1400" b="1"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marL="0" algn="ctr" defTabSz="914400" rtl="0" eaLnBrk="1" fontAlgn="b" latinLnBrk="0" hangingPunct="1"/>
                      <a:endParaRPr lang="en-US" sz="1400" b="1" i="0" u="none" strike="noStrike" kern="1200" dirty="0">
                        <a:solidFill>
                          <a:srgbClr val="000000"/>
                        </a:solidFill>
                        <a:effectLst/>
                        <a:latin typeface="Calibri"/>
                        <a:ea typeface="+mn-ea"/>
                        <a:cs typeface="+mn-cs"/>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0744">
                <a:tc>
                  <a:txBody>
                    <a:bodyPr/>
                    <a:lstStyle/>
                    <a:p>
                      <a:pPr algn="l" fontAlgn="b"/>
                      <a:r>
                        <a:rPr lang="en-US" sz="1600" b="0" i="0" u="none" strike="noStrike" dirty="0">
                          <a:solidFill>
                            <a:srgbClr val="000000"/>
                          </a:solidFill>
                          <a:effectLst/>
                          <a:latin typeface="Arial Narrow" panose="020B0606020202030204" pitchFamily="34" charset="0"/>
                        </a:rPr>
                        <a:t>Compensation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600" dirty="0" smtClean="0">
                          <a:effectLst/>
                          <a:latin typeface="Arial Narrow" panose="020B0606020202030204" pitchFamily="34" charset="0"/>
                          <a:ea typeface="Calibri"/>
                          <a:cs typeface="Times New Roman"/>
                        </a:rPr>
                        <a:t>203,820.00</a:t>
                      </a:r>
                      <a:endParaRPr lang="en-US" sz="1600" dirty="0">
                        <a:effectLst/>
                        <a:latin typeface="Arial Narrow" panose="020B0606020202030204" pitchFamily="34" charset="0"/>
                        <a:ea typeface="Calibri"/>
                        <a:cs typeface="Times New Roman"/>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smtClean="0">
                          <a:solidFill>
                            <a:srgbClr val="000000"/>
                          </a:solidFill>
                          <a:effectLst/>
                          <a:latin typeface="Arial Narrow" panose="020B0606020202030204" pitchFamily="34" charset="0"/>
                        </a:rPr>
                        <a:t>202,249.72</a:t>
                      </a:r>
                      <a:endParaRPr lang="en-US" sz="1800" b="0"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Arial Narrow" panose="020B0606020202030204" pitchFamily="34" charset="0"/>
                        </a:rPr>
                        <a:t>260,221.00</a:t>
                      </a:r>
                      <a:endParaRPr lang="en-US" sz="1600" b="0"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800" dirty="0" smtClean="0">
                          <a:latin typeface="Arial Narrow" panose="020B0606020202030204" pitchFamily="34" charset="0"/>
                        </a:rPr>
                        <a:t>237,989.89</a:t>
                      </a:r>
                      <a:endParaRPr lang="en-US" sz="1800" dirty="0">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600" dirty="0" smtClean="0">
                          <a:latin typeface="Arial Narrow" panose="020B0606020202030204" pitchFamily="34" charset="0"/>
                        </a:rPr>
                        <a:t>280,530.57</a:t>
                      </a:r>
                      <a:endParaRPr lang="en-US" sz="1600" dirty="0">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Arial Narrow" panose="020B0606020202030204" pitchFamily="34" charset="0"/>
                        </a:rPr>
                        <a:t>121,495.14</a:t>
                      </a:r>
                      <a:endParaRPr lang="en-US" sz="1600" b="0"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C00000"/>
                          </a:solidFill>
                          <a:effectLst>
                            <a:outerShdw blurRad="38100" dist="38100" dir="2700000" algn="tl">
                              <a:srgbClr val="000000">
                                <a:alpha val="43137"/>
                              </a:srgbClr>
                            </a:outerShdw>
                          </a:effectLst>
                          <a:latin typeface="Arial Narrow" panose="020B0606020202030204" pitchFamily="34" charset="0"/>
                        </a:rPr>
                        <a:t>43.30</a:t>
                      </a:r>
                      <a:endParaRPr lang="en-US" sz="16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7670">
                <a:tc>
                  <a:txBody>
                    <a:bodyPr/>
                    <a:lstStyle/>
                    <a:p>
                      <a:pPr algn="l" fontAlgn="b"/>
                      <a:r>
                        <a:rPr lang="en-US" sz="1600" b="0" i="0" u="none" strike="noStrike" dirty="0">
                          <a:solidFill>
                            <a:srgbClr val="000000"/>
                          </a:solidFill>
                          <a:effectLst/>
                          <a:latin typeface="Arial Narrow" panose="020B0606020202030204" pitchFamily="34" charset="0"/>
                        </a:rPr>
                        <a:t>Goods and Services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600" dirty="0" smtClean="0">
                          <a:effectLst/>
                          <a:latin typeface="Arial Narrow" panose="020B0606020202030204" pitchFamily="34" charset="0"/>
                          <a:ea typeface="Calibri"/>
                          <a:cs typeface="Times New Roman"/>
                        </a:rPr>
                        <a:t>448,032.90</a:t>
                      </a:r>
                      <a:endParaRPr lang="en-US" sz="1600" dirty="0">
                        <a:effectLst/>
                        <a:latin typeface="Arial Narrow" panose="020B0606020202030204" pitchFamily="34" charset="0"/>
                        <a:ea typeface="Calibri"/>
                        <a:cs typeface="Times New Roman"/>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smtClean="0">
                          <a:solidFill>
                            <a:srgbClr val="000000"/>
                          </a:solidFill>
                          <a:effectLst/>
                          <a:latin typeface="Arial Narrow" panose="020B0606020202030204" pitchFamily="34" charset="0"/>
                        </a:rPr>
                        <a:t>300,503.16</a:t>
                      </a:r>
                      <a:endParaRPr lang="en-US" sz="1800" b="0"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rgbClr val="000000"/>
                          </a:solidFill>
                          <a:effectLst/>
                          <a:latin typeface="Arial Narrow" panose="020B0606020202030204" pitchFamily="34" charset="0"/>
                        </a:rPr>
                        <a:t> </a:t>
                      </a:r>
                      <a:r>
                        <a:rPr lang="en-US" sz="1600" b="0" i="0" u="none" strike="noStrike" dirty="0" smtClean="0">
                          <a:solidFill>
                            <a:srgbClr val="000000"/>
                          </a:solidFill>
                          <a:effectLst/>
                          <a:latin typeface="Arial Narrow" panose="020B0606020202030204" pitchFamily="34" charset="0"/>
                        </a:rPr>
                        <a:t>739,007.00</a:t>
                      </a:r>
                      <a:endParaRPr lang="en-US" sz="1600" b="0"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800" dirty="0" smtClean="0">
                          <a:latin typeface="Arial Narrow" panose="020B0606020202030204" pitchFamily="34" charset="0"/>
                        </a:rPr>
                        <a:t>304,510.50</a:t>
                      </a:r>
                      <a:endParaRPr lang="en-US" sz="1800" dirty="0">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600" dirty="0" smtClean="0">
                          <a:latin typeface="Arial Narrow" panose="020B0606020202030204" pitchFamily="34" charset="0"/>
                        </a:rPr>
                        <a:t>888,887.50</a:t>
                      </a:r>
                      <a:endParaRPr lang="en-US" sz="1600" dirty="0">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Arial Narrow" panose="020B0606020202030204" pitchFamily="34" charset="0"/>
                        </a:rPr>
                        <a:t>375,883.24</a:t>
                      </a:r>
                      <a:endParaRPr lang="en-US" sz="1600" b="0"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C00000"/>
                          </a:solidFill>
                          <a:effectLst>
                            <a:outerShdw blurRad="38100" dist="38100" dir="2700000" algn="tl">
                              <a:srgbClr val="000000">
                                <a:alpha val="43137"/>
                              </a:srgbClr>
                            </a:outerShdw>
                          </a:effectLst>
                          <a:latin typeface="Arial Narrow" panose="020B0606020202030204" pitchFamily="34" charset="0"/>
                        </a:rPr>
                        <a:t>42.28</a:t>
                      </a:r>
                      <a:endParaRPr lang="en-US" sz="16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0125">
                <a:tc>
                  <a:txBody>
                    <a:bodyPr/>
                    <a:lstStyle/>
                    <a:p>
                      <a:pPr algn="l" fontAlgn="b"/>
                      <a:r>
                        <a:rPr lang="en-US" sz="1600" b="0" i="0" u="none" strike="noStrike" dirty="0">
                          <a:solidFill>
                            <a:srgbClr val="000000"/>
                          </a:solidFill>
                          <a:effectLst/>
                          <a:latin typeface="Arial Narrow" panose="020B0606020202030204" pitchFamily="34" charset="0"/>
                        </a:rPr>
                        <a:t>Assets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600" dirty="0" smtClean="0">
                          <a:effectLst/>
                          <a:latin typeface="Arial Narrow" panose="020B0606020202030204" pitchFamily="34" charset="0"/>
                          <a:ea typeface="Calibri"/>
                          <a:cs typeface="Times New Roman"/>
                        </a:rPr>
                        <a:t>126,455.10</a:t>
                      </a:r>
                      <a:endParaRPr lang="en-US" sz="1600" dirty="0">
                        <a:effectLst/>
                        <a:latin typeface="Arial Narrow" panose="020B0606020202030204" pitchFamily="34" charset="0"/>
                        <a:ea typeface="Calibri"/>
                        <a:cs typeface="Times New Roman"/>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600" b="0" i="0" u="none" strike="noStrike" dirty="0">
                          <a:solidFill>
                            <a:srgbClr val="000000"/>
                          </a:solidFill>
                          <a:effectLst/>
                          <a:latin typeface="Arial Narrow" panose="020B0606020202030204" pitchFamily="34" charset="0"/>
                        </a:rPr>
                        <a:t> </a:t>
                      </a:r>
                      <a:r>
                        <a:rPr lang="en-US" sz="1600" b="0" i="0" u="none" strike="noStrike" dirty="0" smtClean="0">
                          <a:solidFill>
                            <a:srgbClr val="000000"/>
                          </a:solidFill>
                          <a:effectLst/>
                          <a:latin typeface="Arial Narrow" panose="020B0606020202030204" pitchFamily="34" charset="0"/>
                        </a:rPr>
                        <a:t>91,094.17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Arial Narrow" panose="020B0606020202030204" pitchFamily="34" charset="0"/>
                        </a:rPr>
                        <a:t>185,852.00</a:t>
                      </a:r>
                      <a:endParaRPr lang="en-US" sz="1600" b="0"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400" dirty="0" smtClean="0">
                          <a:latin typeface="Arial Narrow" panose="020B0606020202030204" pitchFamily="34" charset="0"/>
                        </a:rPr>
                        <a:t>72,910.45</a:t>
                      </a:r>
                      <a:endParaRPr lang="en-US" sz="1400" dirty="0">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400" dirty="0" smtClean="0">
                          <a:latin typeface="Arial Narrow" panose="020B0606020202030204" pitchFamily="34" charset="0"/>
                        </a:rPr>
                        <a:t>106,443.00</a:t>
                      </a:r>
                      <a:endParaRPr lang="en-US" sz="1000" dirty="0">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rgbClr val="000000"/>
                          </a:solidFill>
                          <a:effectLst/>
                          <a:latin typeface="Arial Narrow" panose="020B0606020202030204" pitchFamily="34" charset="0"/>
                        </a:rPr>
                        <a:t>16,820.10</a:t>
                      </a:r>
                      <a:endParaRPr lang="en-US" sz="1600" b="0"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C00000"/>
                          </a:solidFill>
                          <a:effectLst>
                            <a:outerShdw blurRad="38100" dist="38100" dir="2700000" algn="tl">
                              <a:srgbClr val="000000">
                                <a:alpha val="43137"/>
                              </a:srgbClr>
                            </a:outerShdw>
                          </a:effectLst>
                          <a:latin typeface="Arial Narrow" panose="020B0606020202030204" pitchFamily="34" charset="0"/>
                        </a:rPr>
                        <a:t>15.80</a:t>
                      </a:r>
                      <a:endParaRPr lang="en-US" sz="16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1608">
                <a:tc>
                  <a:txBody>
                    <a:bodyPr/>
                    <a:lstStyle/>
                    <a:p>
                      <a:pPr algn="l" fontAlgn="b"/>
                      <a:r>
                        <a:rPr lang="en-US" sz="1600" b="0" i="0" u="none" strike="noStrike" dirty="0">
                          <a:solidFill>
                            <a:srgbClr val="C00000"/>
                          </a:solidFill>
                          <a:effectLst/>
                          <a:latin typeface="Arial Narrow" panose="020B0606020202030204" pitchFamily="34" charset="0"/>
                        </a:rPr>
                        <a:t>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C00000"/>
                          </a:solidFill>
                          <a:effectLst/>
                          <a:latin typeface="Arial Narrow" panose="020B0606020202030204" pitchFamily="34" charset="0"/>
                        </a:rPr>
                        <a:t>778,308.00</a:t>
                      </a:r>
                      <a:endParaRPr lang="en-US" sz="1600" b="1" i="0" u="none" strike="noStrike" dirty="0">
                        <a:solidFill>
                          <a:srgbClr val="C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C00000"/>
                          </a:solidFill>
                          <a:effectLst/>
                          <a:latin typeface="Arial Narrow" panose="020B0606020202030204" pitchFamily="34" charset="0"/>
                        </a:rPr>
                        <a:t>593,847.05</a:t>
                      </a:r>
                      <a:endParaRPr lang="en-US" sz="1600" b="1" i="0" u="none" strike="noStrike" dirty="0">
                        <a:solidFill>
                          <a:srgbClr val="C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C00000"/>
                          </a:solidFill>
                          <a:effectLst/>
                          <a:latin typeface="Arial Narrow" panose="020B0606020202030204" pitchFamily="34" charset="0"/>
                        </a:rPr>
                        <a:t>1,036,432.20</a:t>
                      </a:r>
                      <a:endParaRPr lang="en-US" sz="1600" b="1" i="0" u="none" strike="noStrike" dirty="0">
                        <a:solidFill>
                          <a:srgbClr val="C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800" b="1" dirty="0" smtClean="0">
                          <a:solidFill>
                            <a:srgbClr val="C00000"/>
                          </a:solidFill>
                          <a:latin typeface="Arial Narrow" panose="020B0606020202030204" pitchFamily="34" charset="0"/>
                        </a:rPr>
                        <a:t>615,410.84</a:t>
                      </a:r>
                      <a:endParaRPr lang="en-US" sz="1800" b="1" dirty="0">
                        <a:solidFill>
                          <a:srgbClr val="C00000"/>
                        </a:solidFill>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600" b="1" dirty="0" smtClean="0">
                          <a:solidFill>
                            <a:srgbClr val="C00000"/>
                          </a:solidFill>
                          <a:latin typeface="Arial Narrow" panose="020B0606020202030204" pitchFamily="34" charset="0"/>
                        </a:rPr>
                        <a:t>1,275,860.21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C00000"/>
                          </a:solidFill>
                          <a:effectLst/>
                          <a:latin typeface="Arial Narrow" panose="020B0606020202030204" pitchFamily="34" charset="0"/>
                        </a:rPr>
                        <a:t>514,198.38</a:t>
                      </a:r>
                      <a:endParaRPr lang="en-US" sz="1600" b="1" i="0" u="none" strike="noStrike" dirty="0">
                        <a:solidFill>
                          <a:srgbClr val="C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C00000"/>
                          </a:solidFill>
                          <a:effectLst/>
                          <a:latin typeface="Arial Narrow" panose="020B0606020202030204" pitchFamily="34" charset="0"/>
                        </a:rPr>
                        <a:t>40.30</a:t>
                      </a:r>
                      <a:endParaRPr lang="en-US" sz="1600" b="1" i="0" u="none" strike="noStrike" dirty="0">
                        <a:solidFill>
                          <a:srgbClr val="C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16</a:t>
            </a:fld>
            <a:endParaRPr lang="en-US"/>
          </a:p>
        </p:txBody>
      </p:sp>
    </p:spTree>
    <p:extLst>
      <p:ext uri="{BB962C8B-B14F-4D97-AF65-F5344CB8AC3E}">
        <p14:creationId xmlns:p14="http://schemas.microsoft.com/office/powerpoint/2010/main" val="14641438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87631164"/>
              </p:ext>
            </p:extLst>
          </p:nvPr>
        </p:nvGraphicFramePr>
        <p:xfrm>
          <a:off x="457201" y="822887"/>
          <a:ext cx="8305800" cy="3048124"/>
        </p:xfrm>
        <a:graphic>
          <a:graphicData uri="http://schemas.openxmlformats.org/drawingml/2006/table">
            <a:tbl>
              <a:tblPr/>
              <a:tblGrid>
                <a:gridCol w="915046"/>
                <a:gridCol w="1126210"/>
                <a:gridCol w="1126210"/>
                <a:gridCol w="1126210"/>
                <a:gridCol w="1126210"/>
                <a:gridCol w="1126210"/>
                <a:gridCol w="998233"/>
                <a:gridCol w="761471"/>
              </a:tblGrid>
              <a:tr h="320113">
                <a:tc gridSpan="8">
                  <a:txBody>
                    <a:bodyPr/>
                    <a:lstStyle/>
                    <a:p>
                      <a:pPr algn="ctr" fontAlgn="b"/>
                      <a:r>
                        <a:rPr lang="en-US" sz="1300" b="1" i="0" u="none" strike="noStrike" dirty="0" smtClean="0">
                          <a:solidFill>
                            <a:srgbClr val="000000"/>
                          </a:solidFill>
                          <a:effectLst/>
                          <a:latin typeface="Arial Narrow" panose="020B0606020202030204" pitchFamily="34" charset="0"/>
                        </a:rPr>
                        <a:t>EXPENDITURE</a:t>
                      </a:r>
                      <a:r>
                        <a:rPr lang="en-US" sz="1300" b="1" i="0" u="none" strike="noStrike" baseline="0" dirty="0" smtClean="0">
                          <a:solidFill>
                            <a:srgbClr val="000000"/>
                          </a:solidFill>
                          <a:effectLst/>
                          <a:latin typeface="Arial Narrow" panose="020B0606020202030204" pitchFamily="34" charset="0"/>
                        </a:rPr>
                        <a:t> </a:t>
                      </a:r>
                      <a:r>
                        <a:rPr lang="en-US" sz="1300" b="1" i="0" u="none" strike="noStrike" dirty="0" smtClean="0">
                          <a:solidFill>
                            <a:srgbClr val="000000"/>
                          </a:solidFill>
                          <a:effectLst/>
                          <a:latin typeface="Arial Narrow" panose="020B0606020202030204" pitchFamily="34" charset="0"/>
                        </a:rPr>
                        <a:t>PERFORMANCE (ALL DEPARTMENTS) GOG ONLY</a:t>
                      </a:r>
                      <a:endParaRPr lang="en-US" sz="1300" b="1"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fontAlgn="b"/>
                      <a:endParaRPr lang="en-US" sz="11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1000">
                <a:tc rowSpan="2">
                  <a:txBody>
                    <a:bodyPr/>
                    <a:lstStyle/>
                    <a:p>
                      <a:pPr algn="ctr" fontAlgn="b"/>
                      <a:r>
                        <a:rPr lang="en-US" sz="1300" b="1" i="0" u="none" strike="noStrike" dirty="0">
                          <a:solidFill>
                            <a:srgbClr val="000000"/>
                          </a:solidFill>
                          <a:effectLst/>
                          <a:latin typeface="Arial Narrow" panose="020B0606020202030204" pitchFamily="34" charset="0"/>
                        </a:rPr>
                        <a:t>Expenditure</a:t>
                      </a:r>
                    </a:p>
                    <a:p>
                      <a:pPr algn="l" fontAlgn="b"/>
                      <a:r>
                        <a:rPr lang="en-US" sz="1300" b="0" i="0" u="none" strike="noStrike" dirty="0">
                          <a:solidFill>
                            <a:srgbClr val="000000"/>
                          </a:solidFill>
                          <a:effectLst/>
                          <a:latin typeface="Arial Narrow" panose="020B0606020202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300" b="1" i="0" u="none" strike="noStrike" dirty="0" smtClean="0">
                          <a:solidFill>
                            <a:srgbClr val="000000"/>
                          </a:solidFill>
                          <a:effectLst/>
                          <a:latin typeface="Arial Narrow" panose="020B0606020202030204" pitchFamily="34" charset="0"/>
                        </a:rPr>
                        <a:t>2016</a:t>
                      </a:r>
                      <a:endParaRPr lang="en-US" sz="1300" b="1"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300" b="1" i="0" u="none" strike="noStrike" dirty="0" smtClean="0">
                          <a:solidFill>
                            <a:srgbClr val="000000"/>
                          </a:solidFill>
                          <a:effectLst/>
                          <a:latin typeface="Arial Narrow" panose="020B0606020202030204" pitchFamily="34" charset="0"/>
                        </a:rPr>
                        <a:t>2017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dirty="0"/>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marL="0" algn="ctr" defTabSz="914400" rtl="0" eaLnBrk="1" fontAlgn="b" latinLnBrk="0" hangingPunct="1"/>
                      <a:r>
                        <a:rPr lang="en-US" sz="1300" b="1" i="0" u="none" strike="noStrike" kern="1200" dirty="0" smtClean="0">
                          <a:solidFill>
                            <a:srgbClr val="000000"/>
                          </a:solidFill>
                          <a:effectLst/>
                          <a:latin typeface="Arial Narrow" panose="020B0606020202030204" pitchFamily="34" charset="0"/>
                          <a:ea typeface="+mn-ea"/>
                          <a:cs typeface="+mn-cs"/>
                        </a:rPr>
                        <a:t>2018</a:t>
                      </a:r>
                      <a:endParaRPr lang="en-US" sz="1300" b="1" i="0" u="none" strike="noStrike" kern="1200" dirty="0">
                        <a:solidFill>
                          <a:srgbClr val="000000"/>
                        </a:solidFill>
                        <a:effectLst/>
                        <a:latin typeface="Arial Narrow" panose="020B0606020202030204" pitchFamily="34" charset="0"/>
                        <a:ea typeface="+mn-ea"/>
                        <a:cs typeface="+mn-cs"/>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marL="0" algn="ctr" defTabSz="914400" rtl="0" eaLnBrk="1" fontAlgn="b" latinLnBrk="0" hangingPunct="1"/>
                      <a:endParaRPr lang="en-US" sz="1100" b="1" i="0" u="none" strike="noStrike" kern="1200" dirty="0">
                        <a:solidFill>
                          <a:srgbClr val="000000"/>
                        </a:solidFill>
                        <a:effectLst/>
                        <a:latin typeface="Calibri"/>
                        <a:ea typeface="+mn-ea"/>
                        <a:cs typeface="+mn-cs"/>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marL="0" algn="ctr" defTabSz="914400" rtl="0" eaLnBrk="1" fontAlgn="b" latinLnBrk="0" hangingPunct="1"/>
                      <a:r>
                        <a:rPr lang="en-US" sz="1300" b="1" i="0" u="none" strike="noStrike" kern="1200" dirty="0" smtClean="0">
                          <a:solidFill>
                            <a:srgbClr val="000000"/>
                          </a:solidFill>
                          <a:effectLst/>
                          <a:latin typeface="Arial Narrow" panose="020B0606020202030204" pitchFamily="34" charset="0"/>
                          <a:ea typeface="+mn-ea"/>
                          <a:cs typeface="+mn-cs"/>
                        </a:rPr>
                        <a:t>% age</a:t>
                      </a:r>
                    </a:p>
                    <a:p>
                      <a:pPr marL="0" algn="ctr" defTabSz="914400" rtl="0" eaLnBrk="1" fontAlgn="b" latinLnBrk="0" hangingPunct="1"/>
                      <a:r>
                        <a:rPr lang="en-US" sz="1300" b="1" i="0" u="none" strike="noStrike" kern="1200" dirty="0" smtClean="0">
                          <a:solidFill>
                            <a:srgbClr val="000000"/>
                          </a:solidFill>
                          <a:effectLst/>
                          <a:latin typeface="Arial Narrow" panose="020B0606020202030204" pitchFamily="34" charset="0"/>
                          <a:ea typeface="+mn-ea"/>
                          <a:cs typeface="+mn-cs"/>
                        </a:rPr>
                        <a:t>Performance (as at July 2018)</a:t>
                      </a:r>
                      <a:endParaRPr lang="en-US" sz="1300" b="1" i="0" u="none" strike="noStrike" kern="1200" dirty="0">
                        <a:solidFill>
                          <a:srgbClr val="000000"/>
                        </a:solidFill>
                        <a:effectLst/>
                        <a:latin typeface="Arial Narrow" panose="020B0606020202030204" pitchFamily="34" charset="0"/>
                        <a:ea typeface="+mn-ea"/>
                        <a:cs typeface="+mn-cs"/>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62000">
                <a:tc vMerge="1">
                  <a:txBody>
                    <a:bodyPr/>
                    <a:lstStyle/>
                    <a:p>
                      <a:pPr algn="l" fontAlgn="b"/>
                      <a:endParaRPr lang="en-US" sz="1400" b="0" i="0" u="none" strike="noStrike" dirty="0">
                        <a:solidFill>
                          <a:srgbClr val="000000"/>
                        </a:solidFill>
                        <a:effectLst/>
                        <a:latin typeface="Arial Narrow" panose="020B0606020202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1" i="0" u="none" strike="noStrike" dirty="0">
                          <a:solidFill>
                            <a:srgbClr val="000000"/>
                          </a:solidFill>
                          <a:effectLst/>
                          <a:latin typeface="Arial Narrow" panose="020B0606020202030204" pitchFamily="34" charset="0"/>
                        </a:rPr>
                        <a:t>Budget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1" i="0" u="none" strike="noStrike" dirty="0" smtClean="0">
                          <a:solidFill>
                            <a:srgbClr val="000000"/>
                          </a:solidFill>
                          <a:effectLst/>
                          <a:latin typeface="Arial Narrow" panose="020B0606020202030204" pitchFamily="34" charset="0"/>
                        </a:rPr>
                        <a:t>Actual</a:t>
                      </a:r>
                      <a:endParaRPr lang="en-US" sz="1300" b="1"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1" i="0" u="none" strike="noStrike" dirty="0">
                          <a:solidFill>
                            <a:srgbClr val="000000"/>
                          </a:solidFill>
                          <a:effectLst/>
                          <a:latin typeface="Arial Narrow" panose="020B0606020202030204" pitchFamily="34" charset="0"/>
                        </a:rPr>
                        <a:t>Budget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1" i="0" u="none" strike="noStrike" dirty="0" smtClean="0">
                          <a:solidFill>
                            <a:srgbClr val="000000"/>
                          </a:solidFill>
                          <a:effectLst/>
                          <a:latin typeface="Arial Narrow" panose="020B0606020202030204" pitchFamily="34" charset="0"/>
                        </a:rPr>
                        <a:t>Actual</a:t>
                      </a:r>
                      <a:endParaRPr lang="en-US" sz="1300" b="1"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1" i="0" u="none" strike="noStrike" dirty="0">
                          <a:solidFill>
                            <a:srgbClr val="000000"/>
                          </a:solidFill>
                          <a:effectLst/>
                          <a:latin typeface="Arial Narrow" panose="020B0606020202030204" pitchFamily="34" charset="0"/>
                        </a:rPr>
                        <a:t>Budget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1" i="0" u="none" strike="noStrike" dirty="0">
                          <a:solidFill>
                            <a:srgbClr val="000000"/>
                          </a:solidFill>
                          <a:effectLst/>
                          <a:latin typeface="Arial Narrow" panose="020B0606020202030204" pitchFamily="34" charset="0"/>
                        </a:rPr>
                        <a:t>Actual as at </a:t>
                      </a:r>
                      <a:r>
                        <a:rPr lang="en-US" sz="1300" b="1" i="0" u="none" strike="noStrike" dirty="0" smtClean="0">
                          <a:solidFill>
                            <a:srgbClr val="000000"/>
                          </a:solidFill>
                          <a:effectLst/>
                          <a:latin typeface="Arial Narrow" panose="020B0606020202030204" pitchFamily="34" charset="0"/>
                        </a:rPr>
                        <a:t>July</a:t>
                      </a:r>
                      <a:endParaRPr lang="en-US" sz="1300" b="1"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marL="0" algn="ctr" defTabSz="914400" rtl="0" eaLnBrk="1" fontAlgn="b" latinLnBrk="0" hangingPunct="1"/>
                      <a:endParaRPr lang="en-US" sz="1400" b="1" i="0" u="none" strike="noStrike" kern="1200" dirty="0">
                        <a:solidFill>
                          <a:srgbClr val="000000"/>
                        </a:solidFill>
                        <a:effectLst/>
                        <a:latin typeface="Arial Narrow" panose="020B0606020202030204" pitchFamily="34" charset="0"/>
                        <a:ea typeface="+mn-ea"/>
                        <a:cs typeface="+mn-cs"/>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5811">
                <a:tc>
                  <a:txBody>
                    <a:bodyPr/>
                    <a:lstStyle/>
                    <a:p>
                      <a:pPr algn="l" fontAlgn="b"/>
                      <a:r>
                        <a:rPr lang="en-US" sz="1300" b="0" i="0" u="none" strike="noStrike" dirty="0">
                          <a:solidFill>
                            <a:srgbClr val="000000"/>
                          </a:solidFill>
                          <a:effectLst/>
                          <a:latin typeface="Arial Narrow" panose="020B0606020202030204" pitchFamily="34" charset="0"/>
                        </a:rPr>
                        <a:t>Compensation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300" dirty="0" smtClean="0">
                          <a:effectLst/>
                          <a:latin typeface="Arial" panose="020B0604020202020204" pitchFamily="34" charset="0"/>
                          <a:ea typeface="Calibri"/>
                          <a:cs typeface="Arial" panose="020B0604020202020204" pitchFamily="34" charset="0"/>
                        </a:rPr>
                        <a:t>1,826,871.00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dirty="0" smtClean="0">
                          <a:latin typeface="Arial" panose="020B0604020202020204" pitchFamily="34" charset="0"/>
                          <a:cs typeface="Arial" panose="020B0604020202020204" pitchFamily="34" charset="0"/>
                        </a:rPr>
                        <a:t>1,825,071.57</a:t>
                      </a:r>
                      <a:endParaRPr lang="en-US" sz="1300" dirty="0">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dirty="0" smtClean="0">
                          <a:latin typeface="Arial" panose="020B0604020202020204" pitchFamily="34" charset="0"/>
                          <a:cs typeface="Arial" panose="020B0604020202020204" pitchFamily="34" charset="0"/>
                        </a:rPr>
                        <a:t>2,184,594.00</a:t>
                      </a:r>
                      <a:endParaRPr lang="en-US" sz="1300" dirty="0">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dirty="0" smtClean="0">
                          <a:latin typeface="Arial" panose="020B0604020202020204" pitchFamily="34" charset="0"/>
                          <a:cs typeface="Arial" panose="020B0604020202020204" pitchFamily="34" charset="0"/>
                        </a:rPr>
                        <a:t>2,182,773.05</a:t>
                      </a:r>
                      <a:endParaRPr lang="en-US" sz="1300" dirty="0">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dirty="0" smtClean="0">
                          <a:latin typeface="Arial" panose="020B0604020202020204" pitchFamily="34" charset="0"/>
                          <a:cs typeface="Arial" panose="020B0604020202020204" pitchFamily="34" charset="0"/>
                        </a:rPr>
                        <a:t>2,459,864.60</a:t>
                      </a:r>
                      <a:endParaRPr lang="en-US" sz="1300" dirty="0">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0" i="0" u="none" strike="noStrike" dirty="0" smtClean="0">
                          <a:solidFill>
                            <a:srgbClr val="000000"/>
                          </a:solidFill>
                          <a:effectLst/>
                          <a:latin typeface="Arial" panose="020B0604020202020204" pitchFamily="34" charset="0"/>
                          <a:cs typeface="Arial" panose="020B0604020202020204" pitchFamily="34" charset="0"/>
                        </a:rPr>
                        <a:t>1,431,921.09</a:t>
                      </a:r>
                      <a:endParaRPr lang="en-US" sz="13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1" i="0" u="none" strike="noStrike"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58.2</a:t>
                      </a:r>
                      <a:endParaRPr lang="en-US" sz="1300" b="1" i="0" u="none" strike="noStrike"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7200">
                <a:tc>
                  <a:txBody>
                    <a:bodyPr/>
                    <a:lstStyle/>
                    <a:p>
                      <a:pPr algn="l" fontAlgn="b"/>
                      <a:r>
                        <a:rPr lang="en-US" sz="1300" b="0" i="0" u="none" strike="noStrike" dirty="0">
                          <a:solidFill>
                            <a:srgbClr val="000000"/>
                          </a:solidFill>
                          <a:effectLst/>
                          <a:latin typeface="Arial Narrow" panose="020B0606020202030204" pitchFamily="34" charset="0"/>
                        </a:rPr>
                        <a:t>Goods and Services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indent="0" algn="ctr">
                        <a:lnSpc>
                          <a:spcPct val="115000"/>
                        </a:lnSpc>
                        <a:spcAft>
                          <a:spcPts val="0"/>
                        </a:spcAft>
                      </a:pPr>
                      <a:r>
                        <a:rPr lang="en-GB" sz="1300" dirty="0" smtClean="0">
                          <a:effectLst/>
                          <a:latin typeface="Arial" panose="020B0604020202020204" pitchFamily="34" charset="0"/>
                          <a:ea typeface="Calibri"/>
                          <a:cs typeface="Arial" panose="020B0604020202020204" pitchFamily="34" charset="0"/>
                        </a:rPr>
                        <a:t>22,725.00</a:t>
                      </a:r>
                      <a:endParaRPr lang="en-GB" sz="1300" dirty="0">
                        <a:effectLst/>
                        <a:latin typeface="Arial" panose="020B0604020202020204" pitchFamily="34" charset="0"/>
                        <a:ea typeface="Calibri"/>
                        <a:cs typeface="Arial" panose="020B060402020202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0" i="0" u="none" strike="noStrike" dirty="0" smtClean="0">
                          <a:solidFill>
                            <a:srgbClr val="000000"/>
                          </a:solidFill>
                          <a:effectLst/>
                          <a:latin typeface="Arial" panose="020B0604020202020204" pitchFamily="34" charset="0"/>
                          <a:cs typeface="Arial" panose="020B0604020202020204" pitchFamily="34" charset="0"/>
                        </a:rPr>
                        <a:t>-</a:t>
                      </a:r>
                      <a:endParaRPr lang="en-US" sz="13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300" dirty="0">
                          <a:solidFill>
                            <a:schemeClr val="tx1"/>
                          </a:solidFill>
                          <a:effectLst/>
                          <a:latin typeface="Arial" panose="020B0604020202020204" pitchFamily="34" charset="0"/>
                          <a:cs typeface="Arial" panose="020B0604020202020204" pitchFamily="34" charset="0"/>
                        </a:rPr>
                        <a:t> </a:t>
                      </a:r>
                      <a:r>
                        <a:rPr lang="en-US" sz="1300" dirty="0" smtClean="0">
                          <a:solidFill>
                            <a:schemeClr val="tx1"/>
                          </a:solidFill>
                          <a:effectLst/>
                          <a:latin typeface="Arial" panose="020B0604020202020204" pitchFamily="34" charset="0"/>
                          <a:cs typeface="Arial" panose="020B0604020202020204" pitchFamily="34" charset="0"/>
                        </a:rPr>
                        <a:t>41,765.00</a:t>
                      </a:r>
                      <a:endParaRPr lang="en-US" sz="1300" dirty="0">
                        <a:solidFill>
                          <a:schemeClr val="tx1"/>
                        </a:solidFill>
                        <a:effectLst/>
                        <a:latin typeface="Arial" panose="020B0604020202020204" pitchFamily="34" charset="0"/>
                        <a:ea typeface="Calibri"/>
                        <a:cs typeface="Arial" panose="020B060402020202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dirty="0" smtClean="0">
                          <a:latin typeface="Arial" panose="020B0604020202020204" pitchFamily="34" charset="0"/>
                          <a:cs typeface="Arial" panose="020B0604020202020204" pitchFamily="34" charset="0"/>
                        </a:rPr>
                        <a:t>20,000.00</a:t>
                      </a:r>
                      <a:endParaRPr lang="en-US" sz="1300" dirty="0">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300" u="none" strike="noStrike" dirty="0">
                          <a:effectLst/>
                          <a:latin typeface="Arial" panose="020B0604020202020204" pitchFamily="34" charset="0"/>
                          <a:cs typeface="Arial" panose="020B0604020202020204" pitchFamily="34" charset="0"/>
                        </a:rPr>
                        <a:t> </a:t>
                      </a:r>
                      <a:r>
                        <a:rPr lang="en-US" sz="1300" u="none" strike="noStrike" dirty="0" smtClean="0">
                          <a:effectLst/>
                          <a:latin typeface="Arial" panose="020B0604020202020204" pitchFamily="34" charset="0"/>
                          <a:cs typeface="Arial" panose="020B0604020202020204" pitchFamily="34" charset="0"/>
                        </a:rPr>
                        <a:t>79,043.51</a:t>
                      </a:r>
                      <a:endParaRPr lang="en-US" sz="1300" b="0" i="0" u="none" strike="noStrike" dirty="0">
                        <a:solidFill>
                          <a:srgbClr val="000000"/>
                        </a:solidFill>
                        <a:effectLst/>
                        <a:latin typeface="Arial" panose="020B0604020202020204" pitchFamily="34" charset="0"/>
                        <a:cs typeface="Arial" panose="020B0604020202020204" pitchFamily="34" charset="0"/>
                      </a:endParaRPr>
                    </a:p>
                  </a:txBody>
                  <a:tcPr marL="2422" marR="2422" marT="242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0" i="0" u="none" strike="noStrike" dirty="0" smtClean="0">
                          <a:solidFill>
                            <a:srgbClr val="000000"/>
                          </a:solidFill>
                          <a:effectLst/>
                          <a:latin typeface="Arial" panose="020B0604020202020204" pitchFamily="34" charset="0"/>
                          <a:cs typeface="Arial" panose="020B0604020202020204" pitchFamily="34" charset="0"/>
                        </a:rPr>
                        <a:t>44,013.49</a:t>
                      </a:r>
                      <a:endParaRPr lang="en-US" sz="13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1" i="0" u="none" strike="noStrike"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55.68</a:t>
                      </a:r>
                      <a:endParaRPr lang="en-US" sz="1300" b="1" i="0" u="none" strike="noStrike"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1000">
                <a:tc>
                  <a:txBody>
                    <a:bodyPr/>
                    <a:lstStyle/>
                    <a:p>
                      <a:pPr algn="l" fontAlgn="b"/>
                      <a:r>
                        <a:rPr lang="en-US" sz="1300" b="0" i="0" u="none" strike="noStrike" dirty="0">
                          <a:solidFill>
                            <a:srgbClr val="000000"/>
                          </a:solidFill>
                          <a:effectLst/>
                          <a:latin typeface="Arial Narrow" panose="020B0606020202030204" pitchFamily="34" charset="0"/>
                        </a:rPr>
                        <a:t>Assets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0" i="0" u="none" strike="noStrike" dirty="0" smtClean="0">
                          <a:solidFill>
                            <a:srgbClr val="000000"/>
                          </a:solidFill>
                          <a:effectLst/>
                          <a:latin typeface="Arial" panose="020B0604020202020204" pitchFamily="34" charset="0"/>
                          <a:cs typeface="Arial" panose="020B0604020202020204" pitchFamily="34" charset="0"/>
                        </a:rPr>
                        <a:t>-</a:t>
                      </a:r>
                      <a:endParaRPr lang="en-US" sz="13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b="0" dirty="0" smtClean="0">
                          <a:latin typeface="Arial" panose="020B0604020202020204" pitchFamily="34" charset="0"/>
                          <a:cs typeface="Arial" panose="020B0604020202020204" pitchFamily="34" charset="0"/>
                        </a:rPr>
                        <a:t>-</a:t>
                      </a:r>
                      <a:endParaRPr lang="en-US" sz="1300" b="0" dirty="0">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dirty="0" smtClean="0">
                          <a:latin typeface="Arial" panose="020B0604020202020204" pitchFamily="34" charset="0"/>
                          <a:cs typeface="Arial" panose="020B0604020202020204" pitchFamily="34" charset="0"/>
                        </a:rPr>
                        <a:t>-</a:t>
                      </a:r>
                      <a:endParaRPr lang="en-US" sz="1300" dirty="0">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dirty="0" smtClean="0">
                          <a:latin typeface="Arial" panose="020B0604020202020204" pitchFamily="34" charset="0"/>
                          <a:cs typeface="Arial" panose="020B0604020202020204" pitchFamily="34" charset="0"/>
                        </a:rPr>
                        <a:t>-</a:t>
                      </a:r>
                      <a:endParaRPr lang="en-US" sz="1300" dirty="0">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dirty="0" smtClean="0">
                          <a:latin typeface="Arial" panose="020B0604020202020204" pitchFamily="34" charset="0"/>
                          <a:cs typeface="Arial" panose="020B0604020202020204" pitchFamily="34" charset="0"/>
                        </a:rPr>
                        <a:t>-</a:t>
                      </a:r>
                      <a:endParaRPr lang="en-US" sz="1300" dirty="0">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0" i="0" u="none" strike="noStrike" dirty="0" smtClean="0">
                          <a:solidFill>
                            <a:srgbClr val="000000"/>
                          </a:solidFill>
                          <a:effectLst/>
                          <a:latin typeface="Arial" panose="020B0604020202020204" pitchFamily="34" charset="0"/>
                          <a:cs typeface="Arial" panose="020B0604020202020204" pitchFamily="34" charset="0"/>
                        </a:rPr>
                        <a:t>-</a:t>
                      </a:r>
                      <a:endParaRPr lang="en-US" sz="13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300" b="1" i="0" u="none" strike="noStrike"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1000">
                <a:tc>
                  <a:txBody>
                    <a:bodyPr/>
                    <a:lstStyle/>
                    <a:p>
                      <a:pPr algn="l" fontAlgn="b"/>
                      <a:r>
                        <a:rPr lang="en-US" sz="13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rPr>
                        <a:t>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1" i="0" u="none" strike="noStrike"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1,849,596.00</a:t>
                      </a:r>
                      <a:endParaRPr lang="en-US" sz="1300" b="1" i="0" u="none" strike="noStrike"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b="1"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1,825,071.57</a:t>
                      </a:r>
                      <a:endParaRPr lang="en-US" sz="13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b="1"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2,184,594.00</a:t>
                      </a:r>
                      <a:endParaRPr lang="en-US" sz="13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b="1"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2,202,773.05</a:t>
                      </a:r>
                      <a:endParaRPr lang="en-US" sz="13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b="1"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2,536,584.99</a:t>
                      </a:r>
                      <a:endParaRPr lang="en-US" sz="13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1" i="0" u="none" strike="noStrike"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1,106,799.41</a:t>
                      </a:r>
                      <a:endParaRPr lang="en-US" sz="1300" b="1" i="0" u="none" strike="noStrike"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1" i="0" u="none" strike="noStrike"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43.63</a:t>
                      </a:r>
                      <a:endParaRPr lang="en-US" sz="1300" b="1" i="0" u="none" strike="noStrike"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3" name="Title 2"/>
          <p:cNvSpPr>
            <a:spLocks noGrp="1"/>
          </p:cNvSpPr>
          <p:nvPr>
            <p:ph type="title"/>
          </p:nvPr>
        </p:nvSpPr>
        <p:spPr>
          <a:xfrm>
            <a:off x="457200" y="228600"/>
            <a:ext cx="8229600" cy="457200"/>
          </a:xfrm>
        </p:spPr>
        <p:txBody>
          <a:bodyPr>
            <a:normAutofit fontScale="90000"/>
          </a:bodyPr>
          <a:lstStyle/>
          <a:p>
            <a:r>
              <a:rPr lang="en-US" sz="2800" b="1" dirty="0">
                <a:solidFill>
                  <a:srgbClr val="FF0000"/>
                </a:solidFill>
                <a:effectLst>
                  <a:outerShdw blurRad="38100" dist="38100" dir="2700000" algn="tl">
                    <a:srgbClr val="000000">
                      <a:alpha val="43137"/>
                    </a:srgbClr>
                  </a:outerShdw>
                </a:effectLst>
              </a:rPr>
              <a:t>FINANCIAL </a:t>
            </a:r>
            <a:r>
              <a:rPr lang="en-US" sz="2800" b="1" dirty="0" smtClean="0">
                <a:solidFill>
                  <a:srgbClr val="FF0000"/>
                </a:solidFill>
                <a:effectLst>
                  <a:outerShdw blurRad="38100" dist="38100" dir="2700000" algn="tl">
                    <a:srgbClr val="000000">
                      <a:alpha val="43137"/>
                    </a:srgbClr>
                  </a:outerShdw>
                </a:effectLst>
              </a:rPr>
              <a:t>PERFORMANCE-EXPENDITURE</a:t>
            </a:r>
            <a:endParaRPr lang="en-US" sz="2800" b="1" dirty="0">
              <a:solidFill>
                <a:srgbClr val="FF0000"/>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571CD3C2-A472-4BA3-88D7-833F7D0C5725}" type="slidenum">
              <a:rPr lang="en-US" smtClean="0"/>
              <a:t>17</a:t>
            </a:fld>
            <a:endParaRPr lang="en-US"/>
          </a:p>
        </p:txBody>
      </p:sp>
    </p:spTree>
    <p:extLst>
      <p:ext uri="{BB962C8B-B14F-4D97-AF65-F5344CB8AC3E}">
        <p14:creationId xmlns:p14="http://schemas.microsoft.com/office/powerpoint/2010/main" val="40498606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r>
              <a:rPr lang="en-US" sz="2500" b="1" dirty="0" smtClean="0">
                <a:solidFill>
                  <a:srgbClr val="C00000"/>
                </a:solidFill>
                <a:effectLst>
                  <a:outerShdw blurRad="38100" dist="38100" dir="2700000" algn="tl">
                    <a:srgbClr val="000000">
                      <a:alpha val="43137"/>
                    </a:srgbClr>
                  </a:outerShdw>
                </a:effectLst>
              </a:rPr>
              <a:t>2018 Budget </a:t>
            </a:r>
            <a:r>
              <a:rPr lang="en-US" sz="2500" b="1" dirty="0" err="1" smtClean="0">
                <a:solidFill>
                  <a:srgbClr val="C00000"/>
                </a:solidFill>
                <a:effectLst>
                  <a:outerShdw blurRad="38100" dist="38100" dir="2700000" algn="tl">
                    <a:srgbClr val="000000">
                      <a:alpha val="43137"/>
                    </a:srgbClr>
                  </a:outerShdw>
                </a:effectLst>
              </a:rPr>
              <a:t>Programme</a:t>
            </a:r>
            <a:r>
              <a:rPr lang="en-US" sz="2500" b="1" dirty="0" smtClean="0">
                <a:solidFill>
                  <a:srgbClr val="C00000"/>
                </a:solidFill>
                <a:effectLst>
                  <a:outerShdw blurRad="38100" dist="38100" dir="2700000" algn="tl">
                    <a:srgbClr val="000000">
                      <a:alpha val="43137"/>
                    </a:srgbClr>
                  </a:outerShdw>
                </a:effectLst>
              </a:rPr>
              <a:t> Performance </a:t>
            </a:r>
            <a:endParaRPr lang="en-US" sz="25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83171665"/>
              </p:ext>
            </p:extLst>
          </p:nvPr>
        </p:nvGraphicFramePr>
        <p:xfrm>
          <a:off x="609600" y="990600"/>
          <a:ext cx="8229600" cy="4832988"/>
        </p:xfrm>
        <a:graphic>
          <a:graphicData uri="http://schemas.openxmlformats.org/drawingml/2006/table">
            <a:tbl>
              <a:tblPr firstRow="1" bandRow="1">
                <a:tableStyleId>{5940675A-B579-460E-94D1-54222C63F5DA}</a:tableStyleId>
              </a:tblPr>
              <a:tblGrid>
                <a:gridCol w="3277892"/>
                <a:gridCol w="2510725"/>
                <a:gridCol w="2440983"/>
              </a:tblGrid>
              <a:tr h="762000">
                <a:tc>
                  <a:txBody>
                    <a:bodyPr/>
                    <a:lstStyle/>
                    <a:p>
                      <a:r>
                        <a:rPr lang="en-US" sz="2000" dirty="0" smtClean="0"/>
                        <a:t>Name</a:t>
                      </a:r>
                      <a:r>
                        <a:rPr lang="en-US" sz="2000" baseline="0" dirty="0" smtClean="0"/>
                        <a:t> of Budget </a:t>
                      </a:r>
                      <a:r>
                        <a:rPr lang="en-US" sz="2000" dirty="0" smtClean="0"/>
                        <a:t>Programme</a:t>
                      </a:r>
                      <a:endParaRPr lang="en-US" sz="2000" dirty="0"/>
                    </a:p>
                  </a:txBody>
                  <a:tcPr/>
                </a:tc>
                <a:tc>
                  <a:txBody>
                    <a:bodyPr/>
                    <a:lstStyle/>
                    <a:p>
                      <a:r>
                        <a:rPr lang="en-US" sz="2000" dirty="0" smtClean="0"/>
                        <a:t>Budget </a:t>
                      </a:r>
                      <a:endParaRPr lang="en-US" sz="2000" dirty="0"/>
                    </a:p>
                  </a:txBody>
                  <a:tcPr/>
                </a:tc>
                <a:tc>
                  <a:txBody>
                    <a:bodyPr/>
                    <a:lstStyle/>
                    <a:p>
                      <a:r>
                        <a:rPr lang="en-US" sz="2000" dirty="0" smtClean="0"/>
                        <a:t>Actual as at July 2018</a:t>
                      </a:r>
                      <a:endParaRPr lang="en-US" sz="2000" dirty="0"/>
                    </a:p>
                  </a:txBody>
                  <a:tcPr/>
                </a:tc>
              </a:tr>
              <a:tr h="844506">
                <a:tc>
                  <a:txBody>
                    <a:bodyPr/>
                    <a:lstStyle/>
                    <a:p>
                      <a:pPr marL="0" marR="0" algn="l" defTabSz="914400" rtl="0" eaLnBrk="1" latinLnBrk="0" hangingPunct="1">
                        <a:lnSpc>
                          <a:spcPct val="115000"/>
                        </a:lnSpc>
                        <a:spcBef>
                          <a:spcPts val="0"/>
                        </a:spcBef>
                        <a:spcAft>
                          <a:spcPts val="0"/>
                        </a:spcAft>
                      </a:pPr>
                      <a:r>
                        <a:rPr lang="en-US" sz="2000" kern="1200" dirty="0" smtClean="0">
                          <a:effectLst/>
                        </a:rPr>
                        <a:t>Management and Administration</a:t>
                      </a:r>
                      <a:endParaRPr lang="en-US" sz="2000" b="1" kern="1200" dirty="0">
                        <a:solidFill>
                          <a:schemeClr val="tx1"/>
                        </a:solidFill>
                        <a:effectLst/>
                        <a:latin typeface="+mn-lt"/>
                        <a:ea typeface="+mn-ea"/>
                        <a:cs typeface="+mn-cs"/>
                      </a:endParaRPr>
                    </a:p>
                  </a:txBody>
                  <a:tcPr marL="68580" marR="68580" marT="0" marB="0"/>
                </a:tc>
                <a:tc>
                  <a:txBody>
                    <a:bodyPr/>
                    <a:lstStyle/>
                    <a:p>
                      <a:r>
                        <a:rPr lang="en-US" sz="2000" dirty="0" smtClean="0"/>
                        <a:t>3,086,822.24</a:t>
                      </a:r>
                      <a:endParaRPr lang="en-US" sz="2000" dirty="0"/>
                    </a:p>
                  </a:txBody>
                  <a:tcPr/>
                </a:tc>
                <a:tc>
                  <a:txBody>
                    <a:bodyPr/>
                    <a:lstStyle/>
                    <a:p>
                      <a:r>
                        <a:rPr lang="en-US" sz="2000" dirty="0" smtClean="0"/>
                        <a:t>1,175,401.08</a:t>
                      </a:r>
                      <a:endParaRPr lang="en-US" sz="2000" dirty="0"/>
                    </a:p>
                  </a:txBody>
                  <a:tcPr/>
                </a:tc>
              </a:tr>
              <a:tr h="373630">
                <a:tc>
                  <a:txBody>
                    <a:bodyPr/>
                    <a:lstStyle/>
                    <a:p>
                      <a:pPr marL="0" marR="0" algn="l" defTabSz="914400" rtl="0" eaLnBrk="1" latinLnBrk="0" hangingPunct="1">
                        <a:lnSpc>
                          <a:spcPct val="115000"/>
                        </a:lnSpc>
                        <a:spcBef>
                          <a:spcPts val="0"/>
                        </a:spcBef>
                        <a:spcAft>
                          <a:spcPts val="0"/>
                        </a:spcAft>
                      </a:pPr>
                      <a:r>
                        <a:rPr lang="en-US" sz="2000" kern="1200" dirty="0" smtClean="0">
                          <a:effectLst/>
                        </a:rPr>
                        <a:t>Social</a:t>
                      </a:r>
                      <a:r>
                        <a:rPr lang="en-US" sz="2000" kern="1200" baseline="0" dirty="0" smtClean="0">
                          <a:effectLst/>
                        </a:rPr>
                        <a:t> Service Delivery</a:t>
                      </a:r>
                      <a:endParaRPr lang="en-US" sz="2000" b="1" kern="1200" dirty="0">
                        <a:solidFill>
                          <a:schemeClr val="tx1"/>
                        </a:solidFill>
                        <a:effectLst/>
                        <a:latin typeface="+mn-lt"/>
                        <a:ea typeface="+mn-ea"/>
                        <a:cs typeface="+mn-cs"/>
                      </a:endParaRPr>
                    </a:p>
                  </a:txBody>
                  <a:tcPr marL="68580" marR="68580" marT="0" marB="0"/>
                </a:tc>
                <a:tc>
                  <a:txBody>
                    <a:bodyPr/>
                    <a:lstStyle/>
                    <a:p>
                      <a:r>
                        <a:rPr lang="en-US" sz="2000" dirty="0" smtClean="0"/>
                        <a:t>2,389,951.33</a:t>
                      </a:r>
                      <a:endParaRPr lang="en-US" sz="2000" dirty="0"/>
                    </a:p>
                  </a:txBody>
                  <a:tcPr/>
                </a:tc>
                <a:tc>
                  <a:txBody>
                    <a:bodyPr/>
                    <a:lstStyle/>
                    <a:p>
                      <a:r>
                        <a:rPr lang="en-US" sz="2000" dirty="0" smtClean="0"/>
                        <a:t>917,352.52</a:t>
                      </a:r>
                      <a:endParaRPr lang="en-US" sz="2000" dirty="0"/>
                    </a:p>
                  </a:txBody>
                  <a:tcPr/>
                </a:tc>
              </a:tr>
              <a:tr h="63568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kern="1200" dirty="0">
                          <a:effectLst/>
                        </a:rPr>
                        <a:t> </a:t>
                      </a:r>
                      <a:r>
                        <a:rPr lang="en-US" sz="2000" kern="1200" dirty="0" smtClean="0">
                          <a:effectLst/>
                        </a:rPr>
                        <a:t>Infrastructural</a:t>
                      </a:r>
                      <a:r>
                        <a:rPr lang="en-US" sz="2000" kern="1200" baseline="0" dirty="0" smtClean="0">
                          <a:effectLst/>
                        </a:rPr>
                        <a:t> Delivery and Management</a:t>
                      </a:r>
                      <a:endParaRPr lang="en-US" sz="2000" b="1" kern="1200" dirty="0" smtClean="0">
                        <a:solidFill>
                          <a:schemeClr val="tx1"/>
                        </a:solidFill>
                        <a:effectLst/>
                        <a:latin typeface="+mn-lt"/>
                        <a:ea typeface="+mn-ea"/>
                        <a:cs typeface="+mn-cs"/>
                      </a:endParaRPr>
                    </a:p>
                  </a:txBody>
                  <a:tcPr marL="68580" marR="68580" marT="0" marB="0"/>
                </a:tc>
                <a:tc>
                  <a:txBody>
                    <a:bodyPr/>
                    <a:lstStyle/>
                    <a:p>
                      <a:r>
                        <a:rPr lang="en-US" sz="2000" dirty="0" smtClean="0"/>
                        <a:t>1,720,596.49</a:t>
                      </a:r>
                      <a:endParaRPr lang="en-US" sz="2000" dirty="0"/>
                    </a:p>
                  </a:txBody>
                  <a:tcPr/>
                </a:tc>
                <a:tc>
                  <a:txBody>
                    <a:bodyPr/>
                    <a:lstStyle/>
                    <a:p>
                      <a:r>
                        <a:rPr lang="en-US" sz="2000" dirty="0" smtClean="0"/>
                        <a:t>661,252.72</a:t>
                      </a:r>
                      <a:endParaRPr lang="en-US" sz="2000" dirty="0"/>
                    </a:p>
                  </a:txBody>
                  <a:tcPr/>
                </a:tc>
              </a:tr>
              <a:tr h="63568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kern="1200" dirty="0">
                          <a:effectLst/>
                        </a:rPr>
                        <a:t> </a:t>
                      </a:r>
                      <a:endParaRPr lang="en-US" sz="2000" kern="1200" dirty="0" smtClean="0">
                        <a:effectLst/>
                      </a:endParaRPr>
                    </a:p>
                    <a:p>
                      <a:pPr marL="0" marR="0" indent="0" algn="l" defTabSz="914400" rtl="0" eaLnBrk="1" fontAlgn="auto" latinLnBrk="0" hangingPunct="1">
                        <a:lnSpc>
                          <a:spcPct val="115000"/>
                        </a:lnSpc>
                        <a:spcBef>
                          <a:spcPts val="0"/>
                        </a:spcBef>
                        <a:spcAft>
                          <a:spcPts val="0"/>
                        </a:spcAft>
                        <a:buClrTx/>
                        <a:buSzTx/>
                        <a:buFontTx/>
                        <a:buNone/>
                        <a:tabLst/>
                        <a:defRPr/>
                      </a:pPr>
                      <a:r>
                        <a:rPr lang="en-US" sz="2000" kern="1200" dirty="0" smtClean="0">
                          <a:effectLst/>
                        </a:rPr>
                        <a:t>Economic Development</a:t>
                      </a:r>
                      <a:endParaRPr lang="en-US" sz="2000" b="1" kern="1200" dirty="0" smtClean="0">
                        <a:solidFill>
                          <a:schemeClr val="tx1"/>
                        </a:solidFill>
                        <a:effectLst/>
                        <a:latin typeface="+mn-lt"/>
                        <a:ea typeface="+mn-ea"/>
                        <a:cs typeface="+mn-cs"/>
                      </a:endParaRPr>
                    </a:p>
                  </a:txBody>
                  <a:tcPr marL="68580" marR="68580" marT="0" marB="0"/>
                </a:tc>
                <a:tc>
                  <a:txBody>
                    <a:bodyPr/>
                    <a:lstStyle/>
                    <a:p>
                      <a:r>
                        <a:rPr lang="en-US" sz="2000" dirty="0" smtClean="0"/>
                        <a:t>937,206.13</a:t>
                      </a:r>
                      <a:endParaRPr lang="en-US" sz="2000" dirty="0"/>
                    </a:p>
                  </a:txBody>
                  <a:tcPr/>
                </a:tc>
                <a:tc>
                  <a:txBody>
                    <a:bodyPr/>
                    <a:lstStyle/>
                    <a:p>
                      <a:r>
                        <a:rPr lang="en-US" sz="2000" dirty="0" smtClean="0"/>
                        <a:t>367,817.88</a:t>
                      </a:r>
                      <a:endParaRPr lang="en-US" sz="2000" dirty="0"/>
                    </a:p>
                  </a:txBody>
                  <a:tcPr/>
                </a:tc>
              </a:tr>
              <a:tr h="635682">
                <a:tc>
                  <a:txBody>
                    <a:bodyPr/>
                    <a:lstStyle/>
                    <a:p>
                      <a:pPr marL="0" marR="0" algn="l" defTabSz="914400" rtl="0" eaLnBrk="1" latinLnBrk="0" hangingPunct="1">
                        <a:lnSpc>
                          <a:spcPct val="115000"/>
                        </a:lnSpc>
                        <a:spcBef>
                          <a:spcPts val="0"/>
                        </a:spcBef>
                        <a:spcAft>
                          <a:spcPts val="0"/>
                        </a:spcAft>
                      </a:pPr>
                      <a:r>
                        <a:rPr lang="en-US" sz="2000" kern="1200" dirty="0" smtClean="0">
                          <a:effectLst/>
                        </a:rPr>
                        <a:t>Environmental</a:t>
                      </a:r>
                      <a:r>
                        <a:rPr lang="en-US" sz="2000" kern="1200" baseline="0" dirty="0" smtClean="0">
                          <a:effectLst/>
                        </a:rPr>
                        <a:t> management</a:t>
                      </a:r>
                      <a:endParaRPr lang="en-US" sz="2000" b="1" kern="1200" dirty="0">
                        <a:solidFill>
                          <a:schemeClr val="tx1"/>
                        </a:solidFill>
                        <a:effectLst/>
                        <a:latin typeface="+mn-lt"/>
                        <a:ea typeface="+mn-ea"/>
                        <a:cs typeface="+mn-cs"/>
                      </a:endParaRPr>
                    </a:p>
                  </a:txBody>
                  <a:tcPr marL="68580" marR="68580" marT="0" marB="0"/>
                </a:tc>
                <a:tc>
                  <a:txBody>
                    <a:bodyPr/>
                    <a:lstStyle/>
                    <a:p>
                      <a:r>
                        <a:rPr lang="en-US" sz="2000" dirty="0" smtClean="0"/>
                        <a:t>80,000.00</a:t>
                      </a:r>
                      <a:endParaRPr lang="en-US" sz="2000" dirty="0"/>
                    </a:p>
                  </a:txBody>
                  <a:tcPr/>
                </a:tc>
                <a:tc>
                  <a:txBody>
                    <a:bodyPr/>
                    <a:lstStyle/>
                    <a:p>
                      <a:r>
                        <a:rPr lang="en-US" sz="2000" dirty="0" smtClean="0"/>
                        <a:t>20,000.00</a:t>
                      </a:r>
                      <a:endParaRPr lang="en-US" sz="2000" dirty="0"/>
                    </a:p>
                  </a:txBody>
                  <a:tcPr/>
                </a:tc>
              </a:tr>
              <a:tr h="373630">
                <a:tc>
                  <a:txBody>
                    <a:bodyPr/>
                    <a:lstStyle/>
                    <a:p>
                      <a:endParaRPr lang="en-US" sz="2000"/>
                    </a:p>
                  </a:txBody>
                  <a:tcPr/>
                </a:tc>
                <a:tc>
                  <a:txBody>
                    <a:bodyPr/>
                    <a:lstStyle/>
                    <a:p>
                      <a:r>
                        <a:rPr lang="en-US" sz="2000" dirty="0" smtClean="0"/>
                        <a:t>8,204,516.22</a:t>
                      </a:r>
                    </a:p>
                  </a:txBody>
                  <a:tcPr/>
                </a:tc>
                <a:tc>
                  <a:txBody>
                    <a:bodyPr/>
                    <a:lstStyle/>
                    <a:p>
                      <a:r>
                        <a:rPr lang="en-US" sz="2000" dirty="0" smtClean="0"/>
                        <a:t>3,141,824.20</a:t>
                      </a:r>
                      <a:endParaRPr lang="en-US" sz="2000" dirty="0"/>
                    </a:p>
                  </a:txBody>
                  <a:tcPr/>
                </a:tc>
              </a:tr>
              <a:tr h="373630">
                <a:tc>
                  <a:txBody>
                    <a:bodyPr/>
                    <a:lstStyle/>
                    <a:p>
                      <a:endParaRPr lang="en-US" sz="2000" dirty="0"/>
                    </a:p>
                  </a:txBody>
                  <a:tcPr/>
                </a:tc>
                <a:tc>
                  <a:txBody>
                    <a:bodyPr/>
                    <a:lstStyle/>
                    <a:p>
                      <a:endParaRPr lang="en-US" sz="2000"/>
                    </a:p>
                  </a:txBody>
                  <a:tcPr/>
                </a:tc>
                <a:tc>
                  <a:txBody>
                    <a:bodyPr/>
                    <a:lstStyle/>
                    <a:p>
                      <a:endParaRPr lang="en-US" sz="2000" dirty="0"/>
                    </a:p>
                  </a:txBody>
                  <a:tcP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18</a:t>
            </a:fld>
            <a:endParaRPr lang="en-US"/>
          </a:p>
        </p:txBody>
      </p:sp>
    </p:spTree>
    <p:extLst>
      <p:ext uri="{BB962C8B-B14F-4D97-AF65-F5344CB8AC3E}">
        <p14:creationId xmlns:p14="http://schemas.microsoft.com/office/powerpoint/2010/main" val="37004891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74638"/>
            <a:ext cx="7924800" cy="258762"/>
          </a:xfrm>
        </p:spPr>
        <p:txBody>
          <a:bodyPr>
            <a:noAutofit/>
          </a:bodyPr>
          <a:lstStyle/>
          <a:p>
            <a:r>
              <a:rPr lang="en-US" sz="2800" b="1" dirty="0" smtClean="0">
                <a:solidFill>
                  <a:srgbClr val="C00000"/>
                </a:solidFill>
                <a:effectLst>
                  <a:outerShdw blurRad="38100" dist="38100" dir="2700000" algn="tl">
                    <a:srgbClr val="000000">
                      <a:alpha val="43137"/>
                    </a:srgbClr>
                  </a:outerShdw>
                </a:effectLst>
              </a:rPr>
              <a:t>2018 Key Projects and Programmes from all sources </a:t>
            </a:r>
            <a:endParaRPr lang="en-US" sz="28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83649409"/>
              </p:ext>
            </p:extLst>
          </p:nvPr>
        </p:nvGraphicFramePr>
        <p:xfrm>
          <a:off x="304800" y="762000"/>
          <a:ext cx="8534400" cy="4971288"/>
        </p:xfrm>
        <a:graphic>
          <a:graphicData uri="http://schemas.openxmlformats.org/drawingml/2006/table">
            <a:tbl>
              <a:tblPr firstRow="1" bandRow="1">
                <a:tableStyleId>{5940675A-B579-460E-94D1-54222C63F5DA}</a:tableStyleId>
              </a:tblPr>
              <a:tblGrid>
                <a:gridCol w="472912"/>
                <a:gridCol w="3476376"/>
                <a:gridCol w="1570289"/>
                <a:gridCol w="1379893"/>
                <a:gridCol w="1634930"/>
              </a:tblGrid>
              <a:tr h="609600">
                <a:tc>
                  <a:txBody>
                    <a:bodyPr/>
                    <a:lstStyle/>
                    <a:p>
                      <a:r>
                        <a:rPr lang="en-US" sz="1800" dirty="0" smtClean="0"/>
                        <a:t>S/N</a:t>
                      </a:r>
                      <a:endParaRPr lang="en-US" sz="1800" dirty="0"/>
                    </a:p>
                  </a:txBody>
                  <a:tcPr/>
                </a:tc>
                <a:tc>
                  <a:txBody>
                    <a:bodyPr/>
                    <a:lstStyle/>
                    <a:p>
                      <a:r>
                        <a:rPr lang="en-US" sz="1800" dirty="0" smtClean="0"/>
                        <a:t>Name</a:t>
                      </a:r>
                      <a:r>
                        <a:rPr lang="en-US" sz="1800" baseline="0" dirty="0" smtClean="0"/>
                        <a:t> of Budget </a:t>
                      </a:r>
                      <a:r>
                        <a:rPr lang="en-US" sz="1800" dirty="0" smtClean="0"/>
                        <a:t>Project</a:t>
                      </a:r>
                      <a:endParaRPr lang="en-US" sz="1800" dirty="0"/>
                    </a:p>
                  </a:txBody>
                  <a:tcPr/>
                </a:tc>
                <a:tc>
                  <a:txBody>
                    <a:bodyPr/>
                    <a:lstStyle/>
                    <a:p>
                      <a:r>
                        <a:rPr lang="en-US" sz="1800" dirty="0" smtClean="0"/>
                        <a:t>Budget </a:t>
                      </a:r>
                      <a:endParaRPr lang="en-US" sz="1800" dirty="0"/>
                    </a:p>
                  </a:txBody>
                  <a:tcPr/>
                </a:tc>
                <a:tc>
                  <a:txBody>
                    <a:bodyPr/>
                    <a:lstStyle/>
                    <a:p>
                      <a:r>
                        <a:rPr lang="en-US" sz="1800" dirty="0" smtClean="0"/>
                        <a:t>Actual as at July 2018</a:t>
                      </a:r>
                      <a:endParaRPr lang="en-US" sz="1800" dirty="0"/>
                    </a:p>
                  </a:txBody>
                  <a:tcPr/>
                </a:tc>
                <a:tc>
                  <a:txBody>
                    <a:bodyPr/>
                    <a:lstStyle/>
                    <a:p>
                      <a:r>
                        <a:rPr lang="en-US" sz="1800" dirty="0" smtClean="0"/>
                        <a:t>Outstanding Payment</a:t>
                      </a:r>
                      <a:endParaRPr lang="en-US" sz="1800" dirty="0"/>
                    </a:p>
                  </a:txBody>
                  <a:tcPr/>
                </a:tc>
              </a:tr>
              <a:tr h="426720">
                <a:tc>
                  <a:txBody>
                    <a:bodyPr/>
                    <a:lstStyle/>
                    <a:p>
                      <a:pPr marL="0" marR="0" algn="l" defTabSz="914400" rtl="0" eaLnBrk="1" latinLnBrk="0" hangingPunct="1">
                        <a:lnSpc>
                          <a:spcPct val="115000"/>
                        </a:lnSpc>
                        <a:spcBef>
                          <a:spcPts val="0"/>
                        </a:spcBef>
                        <a:spcAft>
                          <a:spcPts val="0"/>
                        </a:spcAft>
                      </a:pPr>
                      <a:r>
                        <a:rPr lang="en-US" sz="1800" kern="1200" dirty="0" smtClean="0">
                          <a:effectLst/>
                        </a:rPr>
                        <a:t>1.</a:t>
                      </a:r>
                      <a:endParaRPr lang="en-US" sz="1800" b="1" kern="1200" dirty="0">
                        <a:solidFill>
                          <a:schemeClr val="tx1"/>
                        </a:solidFill>
                        <a:effectLst/>
                        <a:latin typeface="+mn-lt"/>
                        <a:ea typeface="+mn-ea"/>
                        <a:cs typeface="+mn-cs"/>
                      </a:endParaRPr>
                    </a:p>
                  </a:txBody>
                  <a:tcPr marL="68580" marR="68580" marT="0" marB="0"/>
                </a:tc>
                <a:tc>
                  <a:txBody>
                    <a:bodyPr/>
                    <a:lstStyle/>
                    <a:p>
                      <a:pPr marL="0" marR="0" algn="l" defTabSz="914400" rtl="0" eaLnBrk="1" latinLnBrk="0" hangingPunct="1">
                        <a:lnSpc>
                          <a:spcPct val="115000"/>
                        </a:lnSpc>
                        <a:spcBef>
                          <a:spcPts val="0"/>
                        </a:spcBef>
                        <a:spcAft>
                          <a:spcPts val="0"/>
                        </a:spcAft>
                      </a:pPr>
                      <a:r>
                        <a:rPr lang="en-US" sz="1800" kern="1200" dirty="0" smtClean="0">
                          <a:effectLst/>
                        </a:rPr>
                        <a:t>Rehabilitation  of Odumasi Market</a:t>
                      </a:r>
                      <a:endParaRPr lang="en-US" sz="1800" b="0" kern="1200" dirty="0">
                        <a:solidFill>
                          <a:schemeClr val="tx1"/>
                        </a:solidFill>
                        <a:effectLst/>
                        <a:latin typeface="+mn-lt"/>
                        <a:ea typeface="+mn-ea"/>
                        <a:cs typeface="+mn-cs"/>
                      </a:endParaRPr>
                    </a:p>
                  </a:txBody>
                  <a:tcPr marL="68580" marR="68580" marT="0" marB="0"/>
                </a:tc>
                <a:tc>
                  <a:txBody>
                    <a:bodyPr/>
                    <a:lstStyle/>
                    <a:p>
                      <a:pPr algn="r"/>
                      <a:r>
                        <a:rPr lang="en-US" sz="1800" dirty="0" smtClean="0"/>
                        <a:t>277,110.00</a:t>
                      </a:r>
                      <a:endParaRPr lang="en-US" sz="1800" dirty="0"/>
                    </a:p>
                  </a:txBody>
                  <a:tcPr/>
                </a:tc>
                <a:tc>
                  <a:txBody>
                    <a:bodyPr/>
                    <a:lstStyle/>
                    <a:p>
                      <a:pPr algn="r"/>
                      <a:r>
                        <a:rPr lang="en-US" sz="1800" dirty="0" smtClean="0"/>
                        <a:t>108,022.11</a:t>
                      </a:r>
                    </a:p>
                  </a:txBody>
                  <a:tcPr/>
                </a:tc>
                <a:tc>
                  <a:txBody>
                    <a:bodyPr/>
                    <a:lstStyle/>
                    <a:p>
                      <a:pPr algn="r"/>
                      <a:r>
                        <a:rPr lang="en-US" sz="1800" dirty="0" smtClean="0"/>
                        <a:t>169,087.89</a:t>
                      </a:r>
                      <a:endParaRPr lang="en-US" sz="1800" dirty="0"/>
                    </a:p>
                  </a:txBody>
                  <a:tcPr/>
                </a:tc>
              </a:tr>
              <a:tr h="914400">
                <a:tc>
                  <a:txBody>
                    <a:bodyPr/>
                    <a:lstStyle/>
                    <a:p>
                      <a:pPr marL="0" marR="0" algn="l" defTabSz="914400" rtl="0" eaLnBrk="1" latinLnBrk="0" hangingPunct="1">
                        <a:lnSpc>
                          <a:spcPct val="115000"/>
                        </a:lnSpc>
                        <a:spcBef>
                          <a:spcPts val="0"/>
                        </a:spcBef>
                        <a:spcAft>
                          <a:spcPts val="0"/>
                        </a:spcAft>
                      </a:pPr>
                      <a:r>
                        <a:rPr lang="en-US" sz="1800" kern="1200" dirty="0" smtClean="0">
                          <a:effectLst/>
                        </a:rPr>
                        <a:t>2.</a:t>
                      </a:r>
                      <a:endParaRPr lang="en-US" sz="1800" b="1" kern="1200" dirty="0">
                        <a:solidFill>
                          <a:schemeClr val="tx1"/>
                        </a:solidFill>
                        <a:effectLst/>
                        <a:latin typeface="+mn-lt"/>
                        <a:ea typeface="+mn-ea"/>
                        <a:cs typeface="+mn-cs"/>
                      </a:endParaRPr>
                    </a:p>
                  </a:txBody>
                  <a:tcPr marL="68580" marR="68580" marT="0" marB="0"/>
                </a:tc>
                <a:tc>
                  <a:txBody>
                    <a:bodyPr/>
                    <a:lstStyle/>
                    <a:p>
                      <a:pPr marL="0" marR="0" algn="l" defTabSz="914400" rtl="0" eaLnBrk="1" latinLnBrk="0" hangingPunct="1">
                        <a:lnSpc>
                          <a:spcPct val="115000"/>
                        </a:lnSpc>
                        <a:spcBef>
                          <a:spcPts val="0"/>
                        </a:spcBef>
                        <a:spcAft>
                          <a:spcPts val="0"/>
                        </a:spcAft>
                      </a:pPr>
                      <a:r>
                        <a:rPr lang="en-US" sz="1800" kern="1200" dirty="0" smtClean="0">
                          <a:effectLst/>
                        </a:rPr>
                        <a:t>Completion</a:t>
                      </a:r>
                      <a:r>
                        <a:rPr lang="en-US" sz="1800" kern="1200" baseline="0" dirty="0" smtClean="0">
                          <a:effectLst/>
                        </a:rPr>
                        <a:t> of 2 No 5 </a:t>
                      </a:r>
                      <a:r>
                        <a:rPr lang="en-US" sz="1800" kern="1200" baseline="0" dirty="0" err="1" smtClean="0">
                          <a:effectLst/>
                        </a:rPr>
                        <a:t>Seater</a:t>
                      </a:r>
                      <a:r>
                        <a:rPr lang="en-US" sz="1800" kern="1200" baseline="0" dirty="0" smtClean="0">
                          <a:effectLst/>
                        </a:rPr>
                        <a:t> Aqua Privy and Urinal for mines Basic A and B</a:t>
                      </a:r>
                      <a:endParaRPr lang="en-US" sz="1800" b="0" kern="1200" dirty="0">
                        <a:solidFill>
                          <a:schemeClr val="tx1"/>
                        </a:solidFill>
                        <a:effectLst/>
                        <a:latin typeface="+mn-lt"/>
                        <a:ea typeface="+mn-ea"/>
                        <a:cs typeface="+mn-cs"/>
                      </a:endParaRPr>
                    </a:p>
                  </a:txBody>
                  <a:tcPr marL="68580" marR="68580" marT="0" marB="0"/>
                </a:tc>
                <a:tc>
                  <a:txBody>
                    <a:bodyPr/>
                    <a:lstStyle/>
                    <a:p>
                      <a:pPr algn="r"/>
                      <a:r>
                        <a:rPr lang="en-US" sz="1800" dirty="0" smtClean="0"/>
                        <a:t>121,000.00</a:t>
                      </a:r>
                      <a:endParaRPr lang="en-US" sz="1800" dirty="0"/>
                    </a:p>
                  </a:txBody>
                  <a:tcPr/>
                </a:tc>
                <a:tc>
                  <a:txBody>
                    <a:bodyPr/>
                    <a:lstStyle/>
                    <a:p>
                      <a:pPr algn="r"/>
                      <a:r>
                        <a:rPr lang="en-US" sz="1800" dirty="0" smtClean="0"/>
                        <a:t>60,000.00</a:t>
                      </a:r>
                      <a:endParaRPr lang="en-US" sz="1800" dirty="0"/>
                    </a:p>
                  </a:txBody>
                  <a:tcPr/>
                </a:tc>
                <a:tc>
                  <a:txBody>
                    <a:bodyPr/>
                    <a:lstStyle/>
                    <a:p>
                      <a:pPr algn="r"/>
                      <a:r>
                        <a:rPr lang="en-US" sz="1800" dirty="0" smtClean="0"/>
                        <a:t>61,000.00</a:t>
                      </a:r>
                      <a:endParaRPr lang="en-US" sz="1800" dirty="0"/>
                    </a:p>
                  </a:txBody>
                  <a:tcPr/>
                </a:tc>
              </a:tr>
              <a:tr h="635446">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800" kern="1200" dirty="0" smtClean="0">
                          <a:effectLst/>
                        </a:rPr>
                        <a:t>3.</a:t>
                      </a:r>
                      <a:endParaRPr lang="en-US" sz="1800" b="1" kern="1200" dirty="0" smtClean="0">
                        <a:solidFill>
                          <a:schemeClr val="tx1"/>
                        </a:solidFill>
                        <a:effectLst/>
                        <a:latin typeface="+mn-lt"/>
                        <a:ea typeface="+mn-ea"/>
                        <a:cs typeface="+mn-cs"/>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800" kern="1200" dirty="0" smtClean="0">
                          <a:effectLst/>
                        </a:rPr>
                        <a:t>Completion</a:t>
                      </a:r>
                      <a:r>
                        <a:rPr lang="en-US" sz="1800" kern="1200" baseline="0" dirty="0" smtClean="0">
                          <a:effectLst/>
                        </a:rPr>
                        <a:t> of ICT Centre at Dwease</a:t>
                      </a:r>
                      <a:endParaRPr lang="en-US" sz="1800" b="0" kern="1200" baseline="0" dirty="0" smtClean="0">
                        <a:solidFill>
                          <a:schemeClr val="tx1"/>
                        </a:solidFill>
                        <a:effectLst/>
                        <a:latin typeface="+mn-lt"/>
                        <a:ea typeface="+mn-ea"/>
                        <a:cs typeface="+mn-cs"/>
                      </a:endParaRPr>
                    </a:p>
                  </a:txBody>
                  <a:tcPr marL="68580" marR="68580" marT="0" marB="0"/>
                </a:tc>
                <a:tc>
                  <a:txBody>
                    <a:bodyPr/>
                    <a:lstStyle/>
                    <a:p>
                      <a:pPr algn="r"/>
                      <a:r>
                        <a:rPr lang="en-US" sz="1800" dirty="0" smtClean="0"/>
                        <a:t>200,000.00</a:t>
                      </a:r>
                      <a:endParaRPr lang="en-US" sz="1800" dirty="0"/>
                    </a:p>
                  </a:txBody>
                  <a:tcPr/>
                </a:tc>
                <a:tc>
                  <a:txBody>
                    <a:bodyPr/>
                    <a:lstStyle/>
                    <a:p>
                      <a:pPr algn="r"/>
                      <a:r>
                        <a:rPr lang="en-US" sz="1800" dirty="0" smtClean="0"/>
                        <a:t>29,912.98</a:t>
                      </a:r>
                      <a:endParaRPr lang="en-US" sz="1800" dirty="0"/>
                    </a:p>
                  </a:txBody>
                  <a:tcPr/>
                </a:tc>
                <a:tc>
                  <a:txBody>
                    <a:bodyPr/>
                    <a:lstStyle/>
                    <a:p>
                      <a:pPr algn="r"/>
                      <a:r>
                        <a:rPr lang="en-US" sz="1800" dirty="0" smtClean="0"/>
                        <a:t>170,087.82</a:t>
                      </a:r>
                      <a:endParaRPr lang="en-US" sz="1800" dirty="0"/>
                    </a:p>
                  </a:txBody>
                  <a:tcPr/>
                </a:tc>
              </a:tr>
              <a:tr h="736154">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800" kern="1200" dirty="0" smtClean="0">
                          <a:effectLst/>
                        </a:rPr>
                        <a:t>4.</a:t>
                      </a:r>
                      <a:endParaRPr lang="en-US" sz="1800" b="1" kern="1200" dirty="0" smtClean="0">
                        <a:solidFill>
                          <a:schemeClr val="tx1"/>
                        </a:solidFill>
                        <a:effectLst/>
                        <a:latin typeface="+mn-lt"/>
                        <a:ea typeface="+mn-ea"/>
                        <a:cs typeface="+mn-cs"/>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800" kern="1200" dirty="0" smtClean="0">
                          <a:effectLst/>
                        </a:rPr>
                        <a:t>Completion of 1 1 No 3 unit Classroom</a:t>
                      </a:r>
                      <a:r>
                        <a:rPr lang="en-US" sz="1800" kern="1200" baseline="0" dirty="0" smtClean="0">
                          <a:effectLst/>
                        </a:rPr>
                        <a:t> Block at Kyekyebiase</a:t>
                      </a:r>
                      <a:endParaRPr lang="en-US" sz="1800" b="0" kern="1200" dirty="0" smtClean="0">
                        <a:solidFill>
                          <a:schemeClr val="tx1"/>
                        </a:solidFill>
                        <a:effectLst/>
                        <a:latin typeface="+mn-lt"/>
                        <a:ea typeface="+mn-ea"/>
                        <a:cs typeface="+mn-cs"/>
                      </a:endParaRPr>
                    </a:p>
                  </a:txBody>
                  <a:tcPr marL="68580" marR="68580" marT="0" marB="0"/>
                </a:tc>
                <a:tc>
                  <a:txBody>
                    <a:bodyPr/>
                    <a:lstStyle/>
                    <a:p>
                      <a:pPr algn="r"/>
                      <a:r>
                        <a:rPr lang="en-US" sz="1800" dirty="0" smtClean="0"/>
                        <a:t>230,000.00</a:t>
                      </a:r>
                      <a:endParaRPr lang="en-US" sz="1800" dirty="0"/>
                    </a:p>
                  </a:txBody>
                  <a:tcPr/>
                </a:tc>
                <a:tc>
                  <a:txBody>
                    <a:bodyPr/>
                    <a:lstStyle/>
                    <a:p>
                      <a:pPr algn="r"/>
                      <a:r>
                        <a:rPr lang="en-US" sz="1800" dirty="0" smtClean="0"/>
                        <a:t>35,521.32</a:t>
                      </a:r>
                      <a:endParaRPr lang="en-US" sz="1800" dirty="0"/>
                    </a:p>
                  </a:txBody>
                  <a:tcPr/>
                </a:tc>
                <a:tc>
                  <a:txBody>
                    <a:bodyPr/>
                    <a:lstStyle/>
                    <a:p>
                      <a:pPr algn="r"/>
                      <a:r>
                        <a:rPr lang="en-US" sz="1800" dirty="0" smtClean="0"/>
                        <a:t>194,478.68</a:t>
                      </a:r>
                    </a:p>
                    <a:p>
                      <a:pPr algn="r"/>
                      <a:endParaRPr lang="en-US" sz="1800" dirty="0"/>
                    </a:p>
                  </a:txBody>
                  <a:tcPr/>
                </a:tc>
              </a:tr>
              <a:tr h="635446">
                <a:tc>
                  <a:txBody>
                    <a:bodyPr/>
                    <a:lstStyle/>
                    <a:p>
                      <a:pPr marL="0" marR="0" algn="l" defTabSz="914400" rtl="0" eaLnBrk="1" latinLnBrk="0" hangingPunct="1">
                        <a:lnSpc>
                          <a:spcPct val="115000"/>
                        </a:lnSpc>
                        <a:spcBef>
                          <a:spcPts val="0"/>
                        </a:spcBef>
                        <a:spcAft>
                          <a:spcPts val="0"/>
                        </a:spcAft>
                      </a:pPr>
                      <a:r>
                        <a:rPr lang="en-US" sz="1800" kern="1200" dirty="0" smtClean="0">
                          <a:effectLst/>
                        </a:rPr>
                        <a:t>5</a:t>
                      </a:r>
                      <a:endParaRPr lang="en-US" sz="1800" b="1" kern="1200" dirty="0">
                        <a:solidFill>
                          <a:schemeClr val="tx1"/>
                        </a:solidFill>
                        <a:effectLst/>
                        <a:latin typeface="+mn-lt"/>
                        <a:ea typeface="+mn-ea"/>
                        <a:cs typeface="+mn-cs"/>
                      </a:endParaRPr>
                    </a:p>
                  </a:txBody>
                  <a:tcPr marL="68580" marR="68580" marT="0" marB="0"/>
                </a:tc>
                <a:tc>
                  <a:txBody>
                    <a:bodyPr/>
                    <a:lstStyle/>
                    <a:p>
                      <a:pPr marL="0" marR="0" algn="l" defTabSz="914400" rtl="0" eaLnBrk="1" latinLnBrk="0" hangingPunct="1">
                        <a:lnSpc>
                          <a:spcPct val="115000"/>
                        </a:lnSpc>
                        <a:spcBef>
                          <a:spcPts val="0"/>
                        </a:spcBef>
                        <a:spcAft>
                          <a:spcPts val="0"/>
                        </a:spcAft>
                      </a:pPr>
                      <a:r>
                        <a:rPr lang="en-US" sz="1800" kern="1200" dirty="0" smtClean="0">
                          <a:effectLst/>
                        </a:rPr>
                        <a:t>Construction</a:t>
                      </a:r>
                      <a:r>
                        <a:rPr lang="en-US" sz="1800" kern="1200" baseline="0" dirty="0" smtClean="0">
                          <a:effectLst/>
                        </a:rPr>
                        <a:t> of 1 No 3Unit Classroom Block at Abosomtweagya</a:t>
                      </a:r>
                      <a:endParaRPr lang="en-US" sz="1800" b="0" kern="1200" dirty="0">
                        <a:solidFill>
                          <a:schemeClr val="tx1"/>
                        </a:solidFill>
                        <a:effectLst/>
                        <a:latin typeface="+mn-lt"/>
                        <a:ea typeface="+mn-ea"/>
                        <a:cs typeface="+mn-cs"/>
                      </a:endParaRPr>
                    </a:p>
                  </a:txBody>
                  <a:tcPr marL="68580" marR="68580" marT="0" marB="0"/>
                </a:tc>
                <a:tc>
                  <a:txBody>
                    <a:bodyPr/>
                    <a:lstStyle/>
                    <a:p>
                      <a:pPr algn="r"/>
                      <a:r>
                        <a:rPr lang="en-US" sz="1800" dirty="0" smtClean="0"/>
                        <a:t>250,000.00</a:t>
                      </a:r>
                      <a:endParaRPr lang="en-US" sz="1800" dirty="0"/>
                    </a:p>
                  </a:txBody>
                  <a:tcPr/>
                </a:tc>
                <a:tc>
                  <a:txBody>
                    <a:bodyPr/>
                    <a:lstStyle/>
                    <a:p>
                      <a:pPr algn="r"/>
                      <a:endParaRPr lang="en-US" sz="1800" dirty="0"/>
                    </a:p>
                  </a:txBody>
                  <a:tcPr/>
                </a:tc>
                <a:tc>
                  <a:txBody>
                    <a:bodyPr/>
                    <a:lstStyle/>
                    <a:p>
                      <a:pPr algn="r"/>
                      <a:r>
                        <a:rPr lang="en-US" sz="1800" dirty="0" smtClean="0"/>
                        <a:t>250,000.00</a:t>
                      </a:r>
                    </a:p>
                  </a:txBody>
                  <a:tcPr/>
                </a:tc>
              </a:tr>
              <a:tr h="635446">
                <a:tc>
                  <a:txBody>
                    <a:bodyPr/>
                    <a:lstStyle/>
                    <a:p>
                      <a:pPr marL="0" marR="0" algn="l" defTabSz="914400" rtl="0" eaLnBrk="1" latinLnBrk="0" hangingPunct="1">
                        <a:lnSpc>
                          <a:spcPct val="115000"/>
                        </a:lnSpc>
                        <a:spcBef>
                          <a:spcPts val="0"/>
                        </a:spcBef>
                        <a:spcAft>
                          <a:spcPts val="0"/>
                        </a:spcAft>
                      </a:pPr>
                      <a:endParaRPr lang="en-US" sz="1800" b="1" kern="1200" dirty="0">
                        <a:solidFill>
                          <a:schemeClr val="tx1"/>
                        </a:solidFill>
                        <a:effectLst/>
                        <a:latin typeface="+mn-lt"/>
                        <a:ea typeface="+mn-ea"/>
                        <a:cs typeface="+mn-cs"/>
                      </a:endParaRPr>
                    </a:p>
                  </a:txBody>
                  <a:tcPr marL="68580" marR="68580" marT="0" marB="0"/>
                </a:tc>
                <a:tc>
                  <a:txBody>
                    <a:bodyPr/>
                    <a:lstStyle/>
                    <a:p>
                      <a:pPr marL="0" marR="0" algn="l" defTabSz="914400" rtl="0" eaLnBrk="1" latinLnBrk="0" hangingPunct="1">
                        <a:lnSpc>
                          <a:spcPct val="115000"/>
                        </a:lnSpc>
                        <a:spcBef>
                          <a:spcPts val="0"/>
                        </a:spcBef>
                        <a:spcAft>
                          <a:spcPts val="0"/>
                        </a:spcAft>
                      </a:pPr>
                      <a:endParaRPr lang="en-US" sz="1800" b="1" kern="1200" dirty="0">
                        <a:solidFill>
                          <a:schemeClr val="tx1"/>
                        </a:solidFill>
                        <a:effectLst/>
                        <a:latin typeface="+mn-lt"/>
                        <a:ea typeface="+mn-ea"/>
                        <a:cs typeface="+mn-cs"/>
                      </a:endParaRPr>
                    </a:p>
                  </a:txBody>
                  <a:tcPr marL="68580" marR="68580" marT="0" marB="0"/>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800" dirty="0" smtClean="0"/>
                        <a:t>1,078,110.00</a:t>
                      </a:r>
                    </a:p>
                    <a:p>
                      <a:pPr algn="r"/>
                      <a:endParaRPr lang="en-US" sz="1800" dirty="0"/>
                    </a:p>
                  </a:txBody>
                  <a:tcPr/>
                </a:tc>
                <a:tc>
                  <a:txBody>
                    <a:bodyPr/>
                    <a:lstStyle/>
                    <a:p>
                      <a:pPr algn="r"/>
                      <a:r>
                        <a:rPr lang="en-US" sz="1800" dirty="0" smtClean="0"/>
                        <a:t>233,456.41</a:t>
                      </a:r>
                      <a:endParaRPr lang="en-US" sz="1800" dirty="0"/>
                    </a:p>
                  </a:txBody>
                  <a:tcPr/>
                </a:tc>
                <a:tc>
                  <a:txBody>
                    <a:bodyPr/>
                    <a:lstStyle/>
                    <a:p>
                      <a:pPr algn="r"/>
                      <a:r>
                        <a:rPr lang="en-US" sz="1800" dirty="0" smtClean="0"/>
                        <a:t>844,654.39</a:t>
                      </a:r>
                      <a:endParaRPr lang="en-US" sz="1800" dirty="0"/>
                    </a:p>
                  </a:txBody>
                  <a:tcP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19</a:t>
            </a:fld>
            <a:endParaRPr lang="en-US"/>
          </a:p>
        </p:txBody>
      </p:sp>
    </p:spTree>
    <p:extLst>
      <p:ext uri="{BB962C8B-B14F-4D97-AF65-F5344CB8AC3E}">
        <p14:creationId xmlns:p14="http://schemas.microsoft.com/office/powerpoint/2010/main" val="28450484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855"/>
            <a:ext cx="8229600" cy="563562"/>
          </a:xfrm>
        </p:spPr>
        <p:txBody>
          <a:bodyPr>
            <a:normAutofit fontScale="90000"/>
          </a:bodyPr>
          <a:lstStyle/>
          <a:p>
            <a:pPr lvl="0"/>
            <a:r>
              <a:rPr lang="en-US" sz="3600" b="1" dirty="0" smtClean="0"/>
              <a:t/>
            </a:r>
            <a:br>
              <a:rPr lang="en-US" sz="3600" b="1" dirty="0" smtClean="0"/>
            </a:br>
            <a:r>
              <a:rPr lang="en-US" sz="3600" b="1" dirty="0" smtClean="0">
                <a:solidFill>
                  <a:srgbClr val="FF0000"/>
                </a:solidFill>
                <a:effectLst>
                  <a:outerShdw blurRad="38100" dist="38100" dir="2700000" algn="tl">
                    <a:srgbClr val="000000">
                      <a:alpha val="43137"/>
                    </a:srgbClr>
                  </a:outerShdw>
                </a:effectLst>
              </a:rPr>
              <a:t>INTRODUCTION</a:t>
            </a:r>
            <a:r>
              <a:rPr lang="en-US" sz="4000" dirty="0"/>
              <a:t/>
            </a:r>
            <a:br>
              <a:rPr lang="en-US" sz="4000" dirty="0"/>
            </a:br>
            <a:endParaRPr lang="en-US" dirty="0"/>
          </a:p>
        </p:txBody>
      </p:sp>
      <p:sp>
        <p:nvSpPr>
          <p:cNvPr id="3" name="Content Placeholder 2"/>
          <p:cNvSpPr>
            <a:spLocks noGrp="1"/>
          </p:cNvSpPr>
          <p:nvPr>
            <p:ph idx="1"/>
          </p:nvPr>
        </p:nvSpPr>
        <p:spPr>
          <a:xfrm>
            <a:off x="457200" y="577417"/>
            <a:ext cx="7848600" cy="5670983"/>
          </a:xfrm>
        </p:spPr>
        <p:txBody>
          <a:bodyPr>
            <a:normAutofit fontScale="85000" lnSpcReduction="10000"/>
          </a:bodyPr>
          <a:lstStyle/>
          <a:p>
            <a:pPr marL="0" indent="0" algn="just">
              <a:buNone/>
            </a:pPr>
            <a:r>
              <a:rPr lang="en-GB" sz="2800" b="1" i="1" dirty="0">
                <a:solidFill>
                  <a:srgbClr val="FF0000"/>
                </a:solidFill>
              </a:rPr>
              <a:t>1.0 </a:t>
            </a:r>
            <a:r>
              <a:rPr lang="en-GB" b="1" i="1" dirty="0">
                <a:solidFill>
                  <a:srgbClr val="FF0000"/>
                </a:solidFill>
              </a:rPr>
              <a:t>Establishment of the District</a:t>
            </a:r>
            <a:endParaRPr lang="en-US" b="1" i="1" dirty="0">
              <a:solidFill>
                <a:srgbClr val="FF0000"/>
              </a:solidFill>
            </a:endParaRPr>
          </a:p>
          <a:p>
            <a:pPr marL="0" indent="0" algn="just">
              <a:buNone/>
            </a:pPr>
            <a:r>
              <a:rPr lang="en-GB" dirty="0" smtClean="0"/>
              <a:t>The </a:t>
            </a:r>
            <a:r>
              <a:rPr lang="en-GB" dirty="0"/>
              <a:t>Asante Akim Central Municipality is one of the </a:t>
            </a:r>
            <a:r>
              <a:rPr lang="en-GB" dirty="0" smtClean="0"/>
              <a:t>forty-seven (47) </a:t>
            </a:r>
            <a:r>
              <a:rPr lang="en-GB" dirty="0"/>
              <a:t>Districts in the Ashanti Region. It was created by Legislative Instrument (L.I) 2056 in 2012 and it has Konongo – Odumasi as its twin Capital Town. </a:t>
            </a:r>
            <a:endParaRPr lang="en-US" dirty="0"/>
          </a:p>
          <a:p>
            <a:pPr marL="0" indent="0" algn="just">
              <a:buNone/>
            </a:pPr>
            <a:endParaRPr lang="en-US" sz="2800" dirty="0">
              <a:latin typeface="Arial Narrow" panose="020B0606020202030204" pitchFamily="34" charset="0"/>
            </a:endParaRPr>
          </a:p>
          <a:p>
            <a:pPr marL="0" indent="0">
              <a:buNone/>
            </a:pPr>
            <a:r>
              <a:rPr lang="en-GB" b="1" i="1" dirty="0">
                <a:solidFill>
                  <a:srgbClr val="FF0000"/>
                </a:solidFill>
                <a:effectLst>
                  <a:outerShdw blurRad="38100" dist="38100" dir="2700000" algn="tl">
                    <a:srgbClr val="000000">
                      <a:alpha val="43137"/>
                    </a:srgbClr>
                  </a:outerShdw>
                </a:effectLst>
              </a:rPr>
              <a:t>2.0 Population </a:t>
            </a:r>
            <a:endParaRPr lang="en-US" b="1" i="1" dirty="0">
              <a:solidFill>
                <a:srgbClr val="FF0000"/>
              </a:solidFill>
              <a:effectLst>
                <a:outerShdw blurRad="38100" dist="38100" dir="2700000" algn="tl">
                  <a:srgbClr val="000000">
                    <a:alpha val="43137"/>
                  </a:srgbClr>
                </a:outerShdw>
              </a:effectLst>
            </a:endParaRPr>
          </a:p>
          <a:p>
            <a:pPr marL="0" indent="0" algn="just">
              <a:buNone/>
            </a:pPr>
            <a:r>
              <a:rPr lang="en-GB" dirty="0"/>
              <a:t>The population of the Municipality, according to the 2010 Population and Housing Census is 71,508. This comprises of 33,942 males (47.5%) and 37,566 (52.5%) females. With a growth rate of 2.7%, the population of the municipality for the year </a:t>
            </a:r>
            <a:r>
              <a:rPr lang="en-GB" dirty="0" smtClean="0"/>
              <a:t>2019 </a:t>
            </a:r>
            <a:r>
              <a:rPr lang="en-GB" dirty="0"/>
              <a:t>is estimated to be </a:t>
            </a:r>
            <a:r>
              <a:rPr lang="en-GB" dirty="0" smtClean="0"/>
              <a:t>91,178.</a:t>
            </a:r>
            <a:endParaRPr lang="en-US" b="1" dirty="0">
              <a:solidFill>
                <a:srgbClr val="FF0000"/>
              </a:solidFill>
              <a:effectLst>
                <a:outerShdw blurRad="38100" dist="38100" dir="2700000" algn="tl">
                  <a:srgbClr val="000000">
                    <a:alpha val="43137"/>
                  </a:srgbClr>
                </a:outerShdw>
              </a:effectLst>
              <a:latin typeface="Arial Narrow" panose="020B0606020202030204" pitchFamily="34" charset="0"/>
            </a:endParaRPr>
          </a:p>
          <a:p>
            <a:pPr marL="457200" lvl="1" indent="0">
              <a:buNone/>
            </a:pPr>
            <a:r>
              <a:rPr lang="en-US" sz="2200" dirty="0" smtClean="0">
                <a:latin typeface="Arial Unicode MS" pitchFamily="34" charset="-128"/>
                <a:ea typeface="Arial Unicode MS" pitchFamily="34" charset="-128"/>
                <a:cs typeface="Arial Unicode MS" pitchFamily="34" charset="-128"/>
              </a:rPr>
              <a:t>	</a:t>
            </a:r>
          </a:p>
          <a:p>
            <a:pPr lvl="1"/>
            <a:endParaRPr lang="en-US" sz="2400" dirty="0"/>
          </a:p>
          <a:p>
            <a:pPr lvl="2"/>
            <a:endParaRPr lang="en-US" sz="2000" dirty="0"/>
          </a:p>
          <a:p>
            <a:endParaRPr lang="en-US" dirty="0"/>
          </a:p>
        </p:txBody>
      </p:sp>
      <p:sp>
        <p:nvSpPr>
          <p:cNvPr id="4" name="Slide Number Placeholder 3"/>
          <p:cNvSpPr>
            <a:spLocks noGrp="1"/>
          </p:cNvSpPr>
          <p:nvPr>
            <p:ph type="sldNum" sz="quarter" idx="12"/>
          </p:nvPr>
        </p:nvSpPr>
        <p:spPr/>
        <p:txBody>
          <a:bodyPr/>
          <a:lstStyle/>
          <a:p>
            <a:fld id="{571CD3C2-A472-4BA3-88D7-833F7D0C5725}" type="slidenum">
              <a:rPr lang="en-US" smtClean="0"/>
              <a:t>2</a:t>
            </a:fld>
            <a:endParaRPr lang="en-US"/>
          </a:p>
        </p:txBody>
      </p:sp>
    </p:spTree>
    <p:extLst>
      <p:ext uri="{BB962C8B-B14F-4D97-AF65-F5344CB8AC3E}">
        <p14:creationId xmlns:p14="http://schemas.microsoft.com/office/powerpoint/2010/main" val="37974264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
            <a:ext cx="7620000" cy="381000"/>
          </a:xfrm>
        </p:spPr>
        <p:txBody>
          <a:bodyPr>
            <a:noAutofit/>
          </a:bodyPr>
          <a:lstStyle/>
          <a:p>
            <a:pPr>
              <a:tabLst>
                <a:tab pos="1028700" algn="l"/>
              </a:tabLst>
            </a:pPr>
            <a:r>
              <a:rPr lang="en-US" sz="3200" b="1" dirty="0">
                <a:solidFill>
                  <a:srgbClr val="C00000"/>
                </a:solidFill>
                <a:effectLst>
                  <a:outerShdw blurRad="38100" dist="38100" dir="2700000" algn="tl">
                    <a:srgbClr val="000000">
                      <a:alpha val="43137"/>
                    </a:srgbClr>
                  </a:outerShdw>
                </a:effectLst>
              </a:rPr>
              <a:t>Sanitation Budget </a:t>
            </a:r>
            <a:r>
              <a:rPr lang="en-US" sz="3200" b="1" dirty="0" smtClean="0">
                <a:solidFill>
                  <a:srgbClr val="C00000"/>
                </a:solidFill>
                <a:effectLst>
                  <a:outerShdw blurRad="38100" dist="38100" dir="2700000" algn="tl">
                    <a:srgbClr val="000000">
                      <a:alpha val="43137"/>
                    </a:srgbClr>
                  </a:outerShdw>
                </a:effectLst>
              </a:rPr>
              <a:t>Performance</a:t>
            </a:r>
            <a:endParaRPr lang="en-US" sz="32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30936743"/>
              </p:ext>
            </p:extLst>
          </p:nvPr>
        </p:nvGraphicFramePr>
        <p:xfrm>
          <a:off x="685800" y="762001"/>
          <a:ext cx="8001000" cy="5580314"/>
        </p:xfrm>
        <a:graphic>
          <a:graphicData uri="http://schemas.openxmlformats.org/drawingml/2006/table">
            <a:tbl>
              <a:tblPr firstRow="1" bandRow="1">
                <a:tableStyleId>{5940675A-B579-460E-94D1-54222C63F5DA}</a:tableStyleId>
              </a:tblPr>
              <a:tblGrid>
                <a:gridCol w="963083"/>
                <a:gridCol w="3037417"/>
                <a:gridCol w="2000250"/>
                <a:gridCol w="2000250"/>
              </a:tblGrid>
              <a:tr h="447546">
                <a:tc>
                  <a:txBody>
                    <a:bodyPr/>
                    <a:lstStyle/>
                    <a:p>
                      <a:endParaRPr lang="en-US" dirty="0"/>
                    </a:p>
                  </a:txBody>
                  <a:tcPr/>
                </a:tc>
                <a:tc gridSpan="2">
                  <a:txBody>
                    <a:bodyPr/>
                    <a:lstStyle/>
                    <a:p>
                      <a:r>
                        <a:rPr lang="en-US" dirty="0" smtClean="0"/>
                        <a:t>                                         SOLID WASTE</a:t>
                      </a:r>
                      <a:endParaRPr lang="en-US" dirty="0"/>
                    </a:p>
                  </a:txBody>
                  <a:tcPr/>
                </a:tc>
                <a:tc hMerge="1">
                  <a:txBody>
                    <a:bodyPr/>
                    <a:lstStyle/>
                    <a:p>
                      <a:endParaRPr lang="en-US" dirty="0"/>
                    </a:p>
                  </a:txBody>
                  <a:tcPr/>
                </a:tc>
                <a:tc>
                  <a:txBody>
                    <a:bodyPr/>
                    <a:lstStyle/>
                    <a:p>
                      <a:endParaRPr lang="en-US" dirty="0"/>
                    </a:p>
                  </a:txBody>
                  <a:tcPr/>
                </a:tc>
              </a:tr>
              <a:tr h="783205">
                <a:tc>
                  <a:txBody>
                    <a:bodyPr/>
                    <a:lstStyle/>
                    <a:p>
                      <a:r>
                        <a:rPr lang="en-US" sz="2000" dirty="0" smtClean="0"/>
                        <a:t>No</a:t>
                      </a:r>
                      <a:endParaRPr lang="en-US" sz="2000" dirty="0">
                        <a:latin typeface="Arial" panose="020B0604020202020204" pitchFamily="34" charset="0"/>
                        <a:cs typeface="Arial" panose="020B0604020202020204" pitchFamily="34" charset="0"/>
                      </a:endParaRPr>
                    </a:p>
                  </a:txBody>
                  <a:tcPr/>
                </a:tc>
                <a:tc>
                  <a:txBody>
                    <a:bodyPr/>
                    <a:lstStyle/>
                    <a:p>
                      <a:r>
                        <a:rPr lang="en-US" sz="2000" dirty="0" smtClean="0"/>
                        <a:t>Name</a:t>
                      </a:r>
                      <a:r>
                        <a:rPr lang="en-US" sz="2000" baseline="0" dirty="0" smtClean="0"/>
                        <a:t> of Activity/Project</a:t>
                      </a:r>
                      <a:endParaRPr lang="en-US" sz="2000" dirty="0">
                        <a:latin typeface="Arial" panose="020B0604020202020204" pitchFamily="34" charset="0"/>
                        <a:cs typeface="Arial" panose="020B0604020202020204" pitchFamily="34" charset="0"/>
                      </a:endParaRPr>
                    </a:p>
                  </a:txBody>
                  <a:tcPr/>
                </a:tc>
                <a:tc>
                  <a:txBody>
                    <a:bodyPr/>
                    <a:lstStyle/>
                    <a:p>
                      <a:r>
                        <a:rPr lang="en-US" sz="2000" dirty="0" smtClean="0"/>
                        <a:t>Budget </a:t>
                      </a:r>
                      <a:endParaRPr lang="en-US" sz="2000" dirty="0">
                        <a:latin typeface="Arial" panose="020B0604020202020204" pitchFamily="34" charset="0"/>
                        <a:cs typeface="Arial" panose="020B0604020202020204" pitchFamily="34" charset="0"/>
                      </a:endParaRPr>
                    </a:p>
                  </a:txBody>
                  <a:tcPr/>
                </a:tc>
                <a:tc>
                  <a:txBody>
                    <a:bodyPr/>
                    <a:lstStyle/>
                    <a:p>
                      <a:r>
                        <a:rPr lang="en-US" sz="2000" dirty="0" smtClean="0"/>
                        <a:t>Actual as at July, 2018</a:t>
                      </a:r>
                      <a:endParaRPr lang="en-US" sz="2000" dirty="0">
                        <a:latin typeface="Arial" panose="020B0604020202020204" pitchFamily="34" charset="0"/>
                        <a:cs typeface="Arial" panose="020B0604020202020204" pitchFamily="34" charset="0"/>
                      </a:endParaRPr>
                    </a:p>
                  </a:txBody>
                  <a:tcPr/>
                </a:tc>
              </a:tr>
              <a:tr h="378527">
                <a:tc>
                  <a:txBody>
                    <a:bodyPr/>
                    <a:lstStyle/>
                    <a:p>
                      <a:r>
                        <a:rPr lang="en-US" sz="2000" dirty="0" smtClean="0"/>
                        <a:t>1</a:t>
                      </a:r>
                      <a:endParaRPr lang="en-US" sz="2000" dirty="0">
                        <a:latin typeface="Arial" panose="020B0604020202020204" pitchFamily="34" charset="0"/>
                        <a:cs typeface="Arial" panose="020B0604020202020204" pitchFamily="34" charset="0"/>
                      </a:endParaRPr>
                    </a:p>
                  </a:txBody>
                  <a:tcPr/>
                </a:tc>
                <a:tc>
                  <a:txBody>
                    <a:bodyPr/>
                    <a:lstStyle/>
                    <a:p>
                      <a:pPr algn="l" fontAlgn="ctr"/>
                      <a:r>
                        <a:rPr lang="en-US" sz="2000" u="none" strike="noStrike" dirty="0" smtClean="0">
                          <a:effectLst/>
                        </a:rPr>
                        <a:t>Waste </a:t>
                      </a:r>
                      <a:r>
                        <a:rPr lang="en-US" sz="2000" u="none" strike="noStrike" dirty="0">
                          <a:effectLst/>
                        </a:rPr>
                        <a:t>Management (Local)</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n-US" sz="2000" u="none" strike="noStrike" dirty="0" smtClean="0">
                          <a:effectLst/>
                        </a:rPr>
                        <a:t>               46,000.00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r"/>
                      <a:r>
                        <a:rPr lang="en-US" sz="2000" dirty="0" smtClean="0"/>
                        <a:t>12,130.61</a:t>
                      </a:r>
                      <a:endParaRPr lang="en-US" sz="2000" dirty="0">
                        <a:latin typeface="Arial" panose="020B0604020202020204" pitchFamily="34" charset="0"/>
                        <a:cs typeface="Arial" panose="020B0604020202020204" pitchFamily="34" charset="0"/>
                      </a:endParaRPr>
                    </a:p>
                  </a:txBody>
                  <a:tcPr/>
                </a:tc>
              </a:tr>
              <a:tr h="484842">
                <a:tc>
                  <a:txBody>
                    <a:bodyPr/>
                    <a:lstStyle/>
                    <a:p>
                      <a:endParaRPr lang="en-US" sz="2000" dirty="0">
                        <a:latin typeface="Arial" panose="020B0604020202020204" pitchFamily="34" charset="0"/>
                        <a:cs typeface="Arial" panose="020B0604020202020204" pitchFamily="34" charset="0"/>
                      </a:endParaRPr>
                    </a:p>
                  </a:txBody>
                  <a:tcPr/>
                </a:tc>
                <a:tc>
                  <a:txBody>
                    <a:bodyPr/>
                    <a:lstStyle/>
                    <a:p>
                      <a:pPr algn="l" fontAlgn="ctr"/>
                      <a:r>
                        <a:rPr lang="en-US" sz="2000" u="none" strike="noStrike" dirty="0">
                          <a:effectLst/>
                        </a:rPr>
                        <a:t>Fumigation</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n-US" sz="2000" u="none" strike="noStrike" dirty="0">
                          <a:effectLst/>
                        </a:rPr>
                        <a:t>              184,000.00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r"/>
                      <a:r>
                        <a:rPr lang="en-US" sz="2000" dirty="0" smtClean="0"/>
                        <a:t>138,000.00</a:t>
                      </a:r>
                      <a:endParaRPr lang="en-US" sz="2000" dirty="0">
                        <a:latin typeface="Arial" panose="020B0604020202020204" pitchFamily="34" charset="0"/>
                        <a:cs typeface="Arial" panose="020B0604020202020204" pitchFamily="34" charset="0"/>
                      </a:endParaRPr>
                    </a:p>
                  </a:txBody>
                  <a:tcPr/>
                </a:tc>
              </a:tr>
              <a:tr h="484842">
                <a:tc>
                  <a:txBody>
                    <a:bodyPr/>
                    <a:lstStyle/>
                    <a:p>
                      <a:r>
                        <a:rPr lang="en-US" sz="2000" dirty="0" smtClean="0"/>
                        <a:t>2</a:t>
                      </a:r>
                      <a:endParaRPr lang="en-US" sz="2000" dirty="0">
                        <a:latin typeface="Arial" panose="020B0604020202020204" pitchFamily="34" charset="0"/>
                        <a:cs typeface="Arial" panose="020B0604020202020204" pitchFamily="34" charset="0"/>
                      </a:endParaRPr>
                    </a:p>
                  </a:txBody>
                  <a:tcPr/>
                </a:tc>
                <a:tc>
                  <a:txBody>
                    <a:bodyPr/>
                    <a:lstStyle/>
                    <a:p>
                      <a:pPr algn="l" fontAlgn="ctr"/>
                      <a:r>
                        <a:rPr lang="en-US" sz="2000" u="none" strike="noStrike" dirty="0">
                          <a:effectLst/>
                        </a:rPr>
                        <a:t>Sanitation Improvement</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n-US" sz="2000" u="none" strike="noStrike" dirty="0">
                          <a:effectLst/>
                        </a:rPr>
                        <a:t>              230,000.00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r"/>
                      <a:r>
                        <a:rPr lang="en-US" sz="2000" dirty="0" smtClean="0"/>
                        <a:t>172,500.00</a:t>
                      </a:r>
                      <a:endParaRPr lang="en-US" sz="2000" dirty="0">
                        <a:latin typeface="Arial" panose="020B0604020202020204" pitchFamily="34" charset="0"/>
                        <a:cs typeface="Arial" panose="020B0604020202020204" pitchFamily="34" charset="0"/>
                      </a:endParaRPr>
                    </a:p>
                  </a:txBody>
                  <a:tcPr/>
                </a:tc>
              </a:tr>
              <a:tr h="857796">
                <a:tc>
                  <a:txBody>
                    <a:bodyPr/>
                    <a:lstStyle/>
                    <a:p>
                      <a:endParaRPr lang="en-US" sz="2000" dirty="0">
                        <a:latin typeface="Arial" panose="020B0604020202020204" pitchFamily="34" charset="0"/>
                        <a:cs typeface="Arial" panose="020B0604020202020204" pitchFamily="34" charset="0"/>
                      </a:endParaRPr>
                    </a:p>
                  </a:txBody>
                  <a:tcPr/>
                </a:tc>
                <a:tc>
                  <a:txBody>
                    <a:bodyPr/>
                    <a:lstStyle/>
                    <a:p>
                      <a:pPr algn="l" fontAlgn="ctr"/>
                      <a:r>
                        <a:rPr lang="en-US" sz="2000" u="none" strike="noStrike" dirty="0">
                          <a:effectLst/>
                        </a:rPr>
                        <a:t>Support to Cleanest Street in the Municipality</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n-US" sz="2000" u="none" strike="noStrike" dirty="0">
                          <a:effectLst/>
                        </a:rPr>
                        <a:t>                45,000.00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r"/>
                      <a:endParaRPr lang="en-US" sz="2000" dirty="0">
                        <a:latin typeface="Arial" panose="020B0604020202020204" pitchFamily="34" charset="0"/>
                        <a:cs typeface="Arial" panose="020B0604020202020204" pitchFamily="34" charset="0"/>
                      </a:endParaRPr>
                    </a:p>
                  </a:txBody>
                  <a:tcPr/>
                </a:tc>
              </a:tr>
              <a:tr h="447546">
                <a:tc>
                  <a:txBody>
                    <a:bodyPr/>
                    <a:lstStyle/>
                    <a:p>
                      <a:endParaRPr lang="en-US" sz="2000" dirty="0">
                        <a:latin typeface="Arial" panose="020B0604020202020204" pitchFamily="34" charset="0"/>
                        <a:cs typeface="Arial" panose="020B0604020202020204" pitchFamily="34" charset="0"/>
                      </a:endParaRPr>
                    </a:p>
                  </a:txBody>
                  <a:tcPr/>
                </a:tc>
                <a:tc gridSpan="2">
                  <a:txBody>
                    <a:bodyPr/>
                    <a:lstStyle/>
                    <a:p>
                      <a:r>
                        <a:rPr lang="en-US" sz="2000" dirty="0" smtClean="0"/>
                        <a:t>                                  LIQUID WASTE</a:t>
                      </a:r>
                      <a:endParaRPr lang="en-US" sz="2000" dirty="0">
                        <a:latin typeface="Arial" panose="020B0604020202020204" pitchFamily="34" charset="0"/>
                        <a:cs typeface="Arial" panose="020B0604020202020204" pitchFamily="34" charset="0"/>
                      </a:endParaRPr>
                    </a:p>
                  </a:txBody>
                  <a:tcPr/>
                </a:tc>
                <a:tc hMerge="1">
                  <a:txBody>
                    <a:bodyPr/>
                    <a:lstStyle/>
                    <a:p>
                      <a:endParaRPr lang="en-US" dirty="0"/>
                    </a:p>
                  </a:txBody>
                  <a:tcPr/>
                </a:tc>
                <a:tc>
                  <a:txBody>
                    <a:bodyPr/>
                    <a:lstStyle/>
                    <a:p>
                      <a:pPr algn="r"/>
                      <a:endParaRPr lang="en-US" sz="2000" dirty="0">
                        <a:latin typeface="Arial" panose="020B0604020202020204" pitchFamily="34" charset="0"/>
                        <a:cs typeface="Arial" panose="020B0604020202020204" pitchFamily="34" charset="0"/>
                      </a:endParaRPr>
                    </a:p>
                  </a:txBody>
                  <a:tcPr/>
                </a:tc>
              </a:tr>
              <a:tr h="783205">
                <a:tc>
                  <a:txBody>
                    <a:bodyPr/>
                    <a:lstStyle/>
                    <a:p>
                      <a:r>
                        <a:rPr lang="en-US" sz="2000" dirty="0" smtClean="0"/>
                        <a:t>No</a:t>
                      </a:r>
                      <a:endParaRPr lang="en-US" sz="2000" dirty="0">
                        <a:latin typeface="Arial" panose="020B0604020202020204" pitchFamily="34" charset="0"/>
                        <a:cs typeface="Arial" panose="020B0604020202020204" pitchFamily="34" charset="0"/>
                      </a:endParaRPr>
                    </a:p>
                  </a:txBody>
                  <a:tcPr/>
                </a:tc>
                <a:tc>
                  <a:txBody>
                    <a:bodyPr/>
                    <a:lstStyle/>
                    <a:p>
                      <a:r>
                        <a:rPr lang="en-US" sz="2000" dirty="0" smtClean="0"/>
                        <a:t>Name</a:t>
                      </a:r>
                      <a:r>
                        <a:rPr lang="en-US" sz="2000" baseline="0" dirty="0" smtClean="0"/>
                        <a:t> of Activity/Project</a:t>
                      </a:r>
                      <a:endParaRPr lang="en-US" sz="2000" dirty="0">
                        <a:latin typeface="Arial" panose="020B0604020202020204" pitchFamily="34" charset="0"/>
                        <a:cs typeface="Arial" panose="020B0604020202020204" pitchFamily="34" charset="0"/>
                      </a:endParaRPr>
                    </a:p>
                  </a:txBody>
                  <a:tcPr/>
                </a:tc>
                <a:tc>
                  <a:txBody>
                    <a:bodyPr/>
                    <a:lstStyle/>
                    <a:p>
                      <a:r>
                        <a:rPr lang="en-US" sz="2000" dirty="0" smtClean="0"/>
                        <a:t>Budget </a:t>
                      </a:r>
                      <a:endParaRPr lang="en-US" sz="2000" dirty="0">
                        <a:latin typeface="Arial" panose="020B0604020202020204" pitchFamily="34" charset="0"/>
                        <a:cs typeface="Arial" panose="020B0604020202020204" pitchFamily="34" charset="0"/>
                      </a:endParaRPr>
                    </a:p>
                  </a:txBody>
                  <a:tcPr/>
                </a:tc>
                <a:tc>
                  <a:txBody>
                    <a:bodyPr/>
                    <a:lstStyle/>
                    <a:p>
                      <a:r>
                        <a:rPr lang="en-US" sz="2000" dirty="0" smtClean="0"/>
                        <a:t>Actual as at July, 2018</a:t>
                      </a:r>
                      <a:endParaRPr lang="en-US" sz="2000" dirty="0">
                        <a:latin typeface="Arial" panose="020B0604020202020204" pitchFamily="34" charset="0"/>
                        <a:cs typeface="Arial" panose="020B0604020202020204" pitchFamily="34" charset="0"/>
                      </a:endParaRPr>
                    </a:p>
                  </a:txBody>
                  <a:tcPr/>
                </a:tc>
              </a:tr>
              <a:tr h="447546">
                <a:tc>
                  <a:txBody>
                    <a:bodyPr/>
                    <a:lstStyle/>
                    <a:p>
                      <a:endParaRPr lang="en-US" dirty="0">
                        <a:latin typeface="Arial" panose="020B0604020202020204" pitchFamily="34" charset="0"/>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tr>
              <a:tr h="447546">
                <a:tc>
                  <a:txBody>
                    <a:bodyPr/>
                    <a:lstStyle/>
                    <a:p>
                      <a:endParaRPr lang="en-US" dirty="0">
                        <a:latin typeface="Arial" panose="020B0604020202020204" pitchFamily="34" charset="0"/>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20</a:t>
            </a:fld>
            <a:endParaRPr lang="en-US"/>
          </a:p>
        </p:txBody>
      </p:sp>
    </p:spTree>
    <p:extLst>
      <p:ext uri="{BB962C8B-B14F-4D97-AF65-F5344CB8AC3E}">
        <p14:creationId xmlns:p14="http://schemas.microsoft.com/office/powerpoint/2010/main" val="34953104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74638"/>
            <a:ext cx="7924800" cy="563562"/>
          </a:xfrm>
        </p:spPr>
        <p:txBody>
          <a:bodyPr>
            <a:noAutofit/>
          </a:bodyPr>
          <a:lstStyle/>
          <a:p>
            <a:r>
              <a:rPr lang="en-US" sz="3200" b="1" dirty="0" smtClean="0">
                <a:solidFill>
                  <a:srgbClr val="C00000"/>
                </a:solidFill>
                <a:effectLst>
                  <a:outerShdw blurRad="38100" dist="38100" dir="2700000" algn="tl">
                    <a:srgbClr val="000000">
                      <a:alpha val="43137"/>
                    </a:srgbClr>
                  </a:outerShdw>
                </a:effectLst>
              </a:rPr>
              <a:t>Government Flagship Projects/Programmes</a:t>
            </a:r>
            <a:endParaRPr lang="en-US" sz="32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59251734"/>
              </p:ext>
            </p:extLst>
          </p:nvPr>
        </p:nvGraphicFramePr>
        <p:xfrm>
          <a:off x="609600" y="1905001"/>
          <a:ext cx="8229599" cy="3335092"/>
        </p:xfrm>
        <a:graphic>
          <a:graphicData uri="http://schemas.openxmlformats.org/drawingml/2006/table">
            <a:tbl>
              <a:tblPr firstRow="1" bandRow="1">
                <a:tableStyleId>{5940675A-B579-460E-94D1-54222C63F5DA}</a:tableStyleId>
              </a:tblPr>
              <a:tblGrid>
                <a:gridCol w="609599"/>
                <a:gridCol w="3810000"/>
                <a:gridCol w="1752600"/>
                <a:gridCol w="2057400"/>
              </a:tblGrid>
              <a:tr h="677284">
                <a:tc>
                  <a:txBody>
                    <a:bodyPr/>
                    <a:lstStyle/>
                    <a:p>
                      <a:r>
                        <a:rPr lang="en-US" sz="2400" dirty="0" smtClean="0"/>
                        <a:t>No</a:t>
                      </a:r>
                      <a:endParaRPr lang="en-US" sz="2400" dirty="0"/>
                    </a:p>
                  </a:txBody>
                  <a:tcPr/>
                </a:tc>
                <a:tc>
                  <a:txBody>
                    <a:bodyPr/>
                    <a:lstStyle/>
                    <a:p>
                      <a:r>
                        <a:rPr lang="en-US" sz="2400" dirty="0" smtClean="0"/>
                        <a:t>Name</a:t>
                      </a:r>
                      <a:r>
                        <a:rPr lang="en-US" sz="2400" baseline="0" dirty="0" smtClean="0"/>
                        <a:t> of Activity/Project</a:t>
                      </a:r>
                      <a:endParaRPr lang="en-US" sz="2400" dirty="0"/>
                    </a:p>
                  </a:txBody>
                  <a:tcPr/>
                </a:tc>
                <a:tc>
                  <a:txBody>
                    <a:bodyPr/>
                    <a:lstStyle/>
                    <a:p>
                      <a:r>
                        <a:rPr lang="en-US" sz="2400" dirty="0" smtClean="0"/>
                        <a:t>Budget </a:t>
                      </a:r>
                      <a:endParaRPr lang="en-US" sz="2400" dirty="0"/>
                    </a:p>
                  </a:txBody>
                  <a:tcPr/>
                </a:tc>
                <a:tc>
                  <a:txBody>
                    <a:bodyPr/>
                    <a:lstStyle/>
                    <a:p>
                      <a:r>
                        <a:rPr lang="en-US" sz="2400" dirty="0" smtClean="0"/>
                        <a:t>Actual as at July, 2018</a:t>
                      </a:r>
                      <a:endParaRPr lang="en-US" sz="2400" dirty="0"/>
                    </a:p>
                  </a:txBody>
                  <a:tcPr/>
                </a:tc>
              </a:tr>
              <a:tr h="552900">
                <a:tc>
                  <a:txBody>
                    <a:bodyPr/>
                    <a:lstStyle/>
                    <a:p>
                      <a:r>
                        <a:rPr lang="en-US" sz="2400" dirty="0" smtClean="0"/>
                        <a:t>1</a:t>
                      </a:r>
                      <a:endParaRPr lang="en-US" sz="2400" dirty="0"/>
                    </a:p>
                  </a:txBody>
                  <a:tcPr/>
                </a:tc>
                <a:tc>
                  <a:txBody>
                    <a:bodyPr/>
                    <a:lstStyle/>
                    <a:p>
                      <a:r>
                        <a:rPr lang="en-US" sz="2400" dirty="0" smtClean="0"/>
                        <a:t>Planting</a:t>
                      </a:r>
                      <a:r>
                        <a:rPr lang="en-US" sz="2400" baseline="0" dirty="0" smtClean="0"/>
                        <a:t>  for Food and Jobs</a:t>
                      </a:r>
                      <a:endParaRPr lang="en-US" sz="2400" dirty="0"/>
                    </a:p>
                  </a:txBody>
                  <a:tcPr/>
                </a:tc>
                <a:tc>
                  <a:txBody>
                    <a:bodyPr/>
                    <a:lstStyle/>
                    <a:p>
                      <a:pPr algn="ctr"/>
                      <a:r>
                        <a:rPr lang="en-US" sz="2400" dirty="0" smtClean="0"/>
                        <a:t>85,000.00</a:t>
                      </a:r>
                      <a:endParaRPr lang="en-US" sz="2400" dirty="0"/>
                    </a:p>
                  </a:txBody>
                  <a:tcPr/>
                </a:tc>
                <a:tc>
                  <a:txBody>
                    <a:bodyPr/>
                    <a:lstStyle/>
                    <a:p>
                      <a:pPr algn="ctr"/>
                      <a:r>
                        <a:rPr lang="en-US" sz="2400" dirty="0" smtClean="0"/>
                        <a:t>10,000.00</a:t>
                      </a:r>
                      <a:endParaRPr lang="en-US" sz="2400" dirty="0"/>
                    </a:p>
                  </a:txBody>
                  <a:tcPr/>
                </a:tc>
              </a:tr>
              <a:tr h="979616">
                <a:tc>
                  <a:txBody>
                    <a:bodyPr/>
                    <a:lstStyle/>
                    <a:p>
                      <a:r>
                        <a:rPr lang="en-US" sz="2400" dirty="0" smtClean="0"/>
                        <a:t>2</a:t>
                      </a:r>
                      <a:endParaRPr lang="en-US" sz="2400" dirty="0"/>
                    </a:p>
                  </a:txBody>
                  <a:tcPr/>
                </a:tc>
                <a:tc>
                  <a:txBody>
                    <a:bodyPr/>
                    <a:lstStyle/>
                    <a:p>
                      <a:r>
                        <a:rPr lang="en-US" sz="2400" dirty="0" smtClean="0"/>
                        <a:t>One District One Factory</a:t>
                      </a:r>
                      <a:endParaRPr lang="en-US" sz="2400" dirty="0"/>
                    </a:p>
                  </a:txBody>
                  <a:tcPr/>
                </a:tc>
                <a:tc>
                  <a:txBody>
                    <a:bodyPr/>
                    <a:lstStyle/>
                    <a:p>
                      <a:pPr algn="ctr"/>
                      <a:r>
                        <a:rPr lang="en-US" sz="2400" dirty="0" smtClean="0"/>
                        <a:t>40,000.00</a:t>
                      </a:r>
                      <a:endParaRPr lang="en-US" sz="2400" dirty="0"/>
                    </a:p>
                  </a:txBody>
                  <a:tcPr/>
                </a:tc>
                <a:tc>
                  <a:txBody>
                    <a:bodyPr/>
                    <a:lstStyle/>
                    <a:p>
                      <a:pPr algn="ctr"/>
                      <a:r>
                        <a:rPr lang="en-US" sz="2400" dirty="0" smtClean="0"/>
                        <a:t>8,126.00</a:t>
                      </a:r>
                      <a:endParaRPr lang="en-US" sz="2400" dirty="0"/>
                    </a:p>
                  </a:txBody>
                  <a:tcPr/>
                </a:tc>
              </a:tr>
              <a:tr h="979616">
                <a:tc>
                  <a:txBody>
                    <a:bodyPr/>
                    <a:lstStyle/>
                    <a:p>
                      <a:r>
                        <a:rPr lang="en-US" sz="2400" dirty="0" smtClean="0"/>
                        <a:t>3</a:t>
                      </a:r>
                      <a:endParaRPr lang="en-US" sz="2400" dirty="0"/>
                    </a:p>
                  </a:txBody>
                  <a:tcPr/>
                </a:tc>
                <a:tc>
                  <a:txBody>
                    <a:bodyPr/>
                    <a:lstStyle/>
                    <a:p>
                      <a:r>
                        <a:rPr lang="en-US" sz="2400" dirty="0" smtClean="0"/>
                        <a:t>Free SHS </a:t>
                      </a:r>
                      <a:endParaRPr lang="en-US" sz="2400" dirty="0"/>
                    </a:p>
                  </a:txBody>
                  <a:tcPr/>
                </a:tc>
                <a:tc>
                  <a:txBody>
                    <a:bodyPr/>
                    <a:lstStyle/>
                    <a:p>
                      <a:pPr algn="ctr"/>
                      <a:r>
                        <a:rPr lang="en-US" sz="2400" dirty="0" smtClean="0"/>
                        <a:t>30,000</a:t>
                      </a:r>
                      <a:endParaRPr lang="en-US" sz="2400" dirty="0"/>
                    </a:p>
                  </a:txBody>
                  <a:tcPr/>
                </a:tc>
                <a:tc>
                  <a:txBody>
                    <a:bodyPr/>
                    <a:lstStyle/>
                    <a:p>
                      <a:pPr algn="ctr"/>
                      <a:r>
                        <a:rPr lang="en-US" sz="2400" dirty="0" smtClean="0"/>
                        <a:t>-</a:t>
                      </a:r>
                      <a:endParaRPr lang="en-US" sz="2400" dirty="0"/>
                    </a:p>
                  </a:txBody>
                  <a:tcP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21</a:t>
            </a:fld>
            <a:endParaRPr lang="en-US"/>
          </a:p>
        </p:txBody>
      </p:sp>
    </p:spTree>
    <p:extLst>
      <p:ext uri="{BB962C8B-B14F-4D97-AF65-F5344CB8AC3E}">
        <p14:creationId xmlns:p14="http://schemas.microsoft.com/office/powerpoint/2010/main" val="15354372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762001"/>
            <a:ext cx="8229600" cy="5440363"/>
          </a:xfrm>
        </p:spPr>
        <p:txBody>
          <a:bodyPr>
            <a:normAutofit/>
          </a:bodyPr>
          <a:lstStyle/>
          <a:p>
            <a:pPr marL="0" indent="0" algn="ctr">
              <a:buNone/>
            </a:pPr>
            <a:endParaRPr lang="en-US" sz="6000" b="1" dirty="0" smtClean="0"/>
          </a:p>
          <a:p>
            <a:pPr marL="0" indent="0" algn="ctr">
              <a:buNone/>
            </a:pPr>
            <a:endParaRPr lang="en-US" sz="6000" b="1" dirty="0" smtClean="0"/>
          </a:p>
          <a:p>
            <a:pPr marL="0" indent="0" algn="ctr">
              <a:buNone/>
            </a:pPr>
            <a:r>
              <a:rPr lang="en-US" sz="6000" b="1" dirty="0" smtClean="0">
                <a:solidFill>
                  <a:srgbClr val="FF0000"/>
                </a:solidFill>
                <a:effectLst>
                  <a:outerShdw blurRad="38100" dist="38100" dir="2700000" algn="tl">
                    <a:srgbClr val="000000">
                      <a:alpha val="43137"/>
                    </a:srgbClr>
                  </a:outerShdw>
                </a:effectLst>
                <a:latin typeface="Arial Narrow" panose="020B0606020202030204" pitchFamily="34" charset="0"/>
              </a:rPr>
              <a:t>OUTLOOK FOR 2019</a:t>
            </a:r>
            <a:endParaRPr lang="en-US" sz="6000" dirty="0" smtClean="0">
              <a:solidFill>
                <a:srgbClr val="FF0000"/>
              </a:solidFill>
              <a:effectLst>
                <a:outerShdw blurRad="38100" dist="38100" dir="2700000" algn="tl">
                  <a:srgbClr val="000000">
                    <a:alpha val="43137"/>
                  </a:srgbClr>
                </a:outerShdw>
              </a:effectLst>
              <a:latin typeface="Arial Narrow" panose="020B0606020202030204" pitchFamily="34" charset="0"/>
            </a:endParaRPr>
          </a:p>
          <a:p>
            <a:endParaRPr lang="en-US" sz="6000" dirty="0"/>
          </a:p>
        </p:txBody>
      </p:sp>
      <p:sp>
        <p:nvSpPr>
          <p:cNvPr id="2" name="Slide Number Placeholder 1"/>
          <p:cNvSpPr>
            <a:spLocks noGrp="1"/>
          </p:cNvSpPr>
          <p:nvPr>
            <p:ph type="sldNum" sz="quarter" idx="12"/>
          </p:nvPr>
        </p:nvSpPr>
        <p:spPr/>
        <p:txBody>
          <a:bodyPr/>
          <a:lstStyle/>
          <a:p>
            <a:fld id="{571CD3C2-A472-4BA3-88D7-833F7D0C5725}" type="slidenum">
              <a:rPr lang="en-US" smtClean="0"/>
              <a:t>22</a:t>
            </a:fld>
            <a:endParaRPr lang="en-US"/>
          </a:p>
        </p:txBody>
      </p:sp>
    </p:spTree>
    <p:extLst>
      <p:ext uri="{BB962C8B-B14F-4D97-AF65-F5344CB8AC3E}">
        <p14:creationId xmlns:p14="http://schemas.microsoft.com/office/powerpoint/2010/main" val="16198225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52400"/>
            <a:ext cx="8077200" cy="609600"/>
          </a:xfrm>
        </p:spPr>
        <p:txBody>
          <a:bodyPr>
            <a:noAutofit/>
          </a:bodyPr>
          <a:lstStyle/>
          <a:p>
            <a:r>
              <a:rPr lang="en-US" sz="1800" dirty="0"/>
              <a:t>MMDA Adopted Policy Objectives for 2019 Link to Sustainable Development Goals (SDGs) in a tabular form</a:t>
            </a:r>
            <a:endParaRPr lang="en-GB" sz="1800" dirty="0">
              <a:solidFill>
                <a:srgbClr val="FF0000"/>
              </a:solidFill>
              <a:effectLst>
                <a:outerShdw blurRad="38100" dist="38100" dir="2700000" algn="tl">
                  <a:srgbClr val="000000">
                    <a:alpha val="43137"/>
                  </a:srgbClr>
                </a:outerShdw>
              </a:effectLst>
              <a:latin typeface="Arial Narrow" panose="020B0606020202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4145405275"/>
              </p:ext>
            </p:extLst>
          </p:nvPr>
        </p:nvGraphicFramePr>
        <p:xfrm>
          <a:off x="342900" y="766713"/>
          <a:ext cx="8458200" cy="5974080"/>
        </p:xfrm>
        <a:graphic>
          <a:graphicData uri="http://schemas.openxmlformats.org/drawingml/2006/table">
            <a:tbl>
              <a:tblPr firstRow="1" bandRow="1">
                <a:tableStyleId>{5940675A-B579-460E-94D1-54222C63F5DA}</a:tableStyleId>
              </a:tblPr>
              <a:tblGrid>
                <a:gridCol w="1030160"/>
                <a:gridCol w="1137237"/>
                <a:gridCol w="2203396"/>
                <a:gridCol w="2594783"/>
                <a:gridCol w="1492624"/>
              </a:tblGrid>
              <a:tr h="765199">
                <a:tc>
                  <a:txBody>
                    <a:bodyPr/>
                    <a:lstStyle/>
                    <a:p>
                      <a:pPr algn="ctr"/>
                      <a:r>
                        <a:rPr lang="en-US" dirty="0" smtClean="0"/>
                        <a:t>FOCUS AREA</a:t>
                      </a:r>
                      <a:endParaRPr lang="en-US" dirty="0"/>
                    </a:p>
                  </a:txBody>
                  <a:tcPr/>
                </a:tc>
                <a:tc>
                  <a:txBody>
                    <a:bodyPr/>
                    <a:lstStyle/>
                    <a:p>
                      <a:pPr algn="ctr"/>
                      <a:r>
                        <a:rPr lang="en-US" dirty="0" smtClean="0"/>
                        <a:t>POLICY OBJECTIVE</a:t>
                      </a:r>
                      <a:endParaRPr lang="en-US" dirty="0"/>
                    </a:p>
                  </a:txBody>
                  <a:tcPr/>
                </a:tc>
                <a:tc>
                  <a:txBody>
                    <a:bodyPr/>
                    <a:lstStyle/>
                    <a:p>
                      <a:pPr algn="ctr"/>
                      <a:r>
                        <a:rPr lang="en-US" dirty="0" smtClean="0"/>
                        <a:t>SDGS </a:t>
                      </a:r>
                      <a:endParaRPr lang="en-US" dirty="0"/>
                    </a:p>
                  </a:txBody>
                  <a:tcPr/>
                </a:tc>
                <a:tc>
                  <a:txBody>
                    <a:bodyPr/>
                    <a:lstStyle/>
                    <a:p>
                      <a:pPr algn="ctr"/>
                      <a:r>
                        <a:rPr lang="en-US" dirty="0" smtClean="0"/>
                        <a:t>SDG TARGETS</a:t>
                      </a:r>
                      <a:endParaRPr lang="en-US" dirty="0"/>
                    </a:p>
                  </a:txBody>
                  <a:tcPr/>
                </a:tc>
                <a:tc>
                  <a:txBody>
                    <a:bodyPr/>
                    <a:lstStyle/>
                    <a:p>
                      <a:pPr algn="l"/>
                      <a:r>
                        <a:rPr lang="en-US" dirty="0" smtClean="0"/>
                        <a:t>BUDGET</a:t>
                      </a:r>
                      <a:endParaRPr lang="en-US" dirty="0"/>
                    </a:p>
                  </a:txBody>
                  <a:tcPr/>
                </a:tc>
              </a:tr>
              <a:tr h="1561896">
                <a:tc rowSpan="2">
                  <a:txBody>
                    <a:bodyPr/>
                    <a:lstStyle/>
                    <a:p>
                      <a:pPr>
                        <a:lnSpc>
                          <a:spcPct val="100000"/>
                        </a:lnSpc>
                      </a:pPr>
                      <a:r>
                        <a:rPr lang="en-US" sz="1600" kern="1200" dirty="0" smtClean="0">
                          <a:effectLst/>
                        </a:rPr>
                        <a:t>Build a Prosperous Society</a:t>
                      </a:r>
                      <a:endParaRPr lang="en-US" sz="1600" dirty="0"/>
                    </a:p>
                  </a:txBody>
                  <a:tcPr/>
                </a:tc>
                <a:tc rowSpan="2">
                  <a:txBody>
                    <a:bodyPr/>
                    <a:lstStyle/>
                    <a:p>
                      <a:pPr marL="0" marR="0" algn="l">
                        <a:lnSpc>
                          <a:spcPct val="100000"/>
                        </a:lnSpc>
                        <a:spcBef>
                          <a:spcPts val="0"/>
                        </a:spcBef>
                        <a:spcAft>
                          <a:spcPts val="0"/>
                        </a:spcAft>
                      </a:pPr>
                      <a:r>
                        <a:rPr lang="en-US" sz="1600" kern="1200" dirty="0" smtClean="0">
                          <a:effectLst/>
                        </a:rPr>
                        <a:t>Improve production efficiency </a:t>
                      </a:r>
                      <a:br>
                        <a:rPr lang="en-US" sz="1600" kern="1200" dirty="0" smtClean="0">
                          <a:effectLst/>
                        </a:rPr>
                      </a:br>
                      <a:r>
                        <a:rPr lang="en-US" sz="1600" kern="1200" dirty="0" smtClean="0">
                          <a:effectLst/>
                        </a:rPr>
                        <a:t> and yield </a:t>
                      </a:r>
                      <a:endParaRPr lang="en-US" sz="1600" dirty="0">
                        <a:effectLst/>
                        <a:latin typeface="Times New Roman" panose="02020603050405020304" pitchFamily="18" charset="0"/>
                        <a:ea typeface="Calibri" panose="020F0502020204030204" pitchFamily="34" charset="0"/>
                        <a:cs typeface="Calibri" panose="020F0502020204030204" pitchFamily="34" charset="0"/>
                      </a:endParaRPr>
                    </a:p>
                  </a:txBody>
                  <a:tcPr marL="62230" marR="68580" marT="0" marB="0" anchor="ctr"/>
                </a:tc>
                <a:tc>
                  <a:txBody>
                    <a:bodyPr/>
                    <a:lstStyle/>
                    <a:p>
                      <a:pPr>
                        <a:lnSpc>
                          <a:spcPct val="100000"/>
                        </a:lnSpc>
                      </a:pPr>
                      <a:r>
                        <a:rPr lang="en-US" sz="1600" dirty="0" smtClean="0">
                          <a:effectLst>
                            <a:outerShdw blurRad="38100" dist="38100" dir="2700000" algn="tl">
                              <a:srgbClr val="000000">
                                <a:alpha val="43137"/>
                              </a:srgbClr>
                            </a:outerShdw>
                          </a:effectLst>
                        </a:rPr>
                        <a:t>Goal 8 </a:t>
                      </a:r>
                      <a:r>
                        <a:rPr lang="en-US" sz="1600" dirty="0" smtClean="0"/>
                        <a:t>Promote sustained,</a:t>
                      </a:r>
                      <a:r>
                        <a:rPr lang="en-US" sz="1600" baseline="0" dirty="0" smtClean="0"/>
                        <a:t> </a:t>
                      </a:r>
                      <a:r>
                        <a:rPr lang="en-US" sz="1600" dirty="0" smtClean="0"/>
                        <a:t>inclusive, and</a:t>
                      </a:r>
                      <a:r>
                        <a:rPr lang="en-US" sz="1600" baseline="0" dirty="0" smtClean="0"/>
                        <a:t> </a:t>
                      </a:r>
                      <a:r>
                        <a:rPr lang="en-US" sz="1600" dirty="0" smtClean="0"/>
                        <a:t>sustainable</a:t>
                      </a:r>
                      <a:r>
                        <a:rPr lang="en-US" sz="1600" baseline="0" dirty="0" smtClean="0"/>
                        <a:t> </a:t>
                      </a:r>
                      <a:r>
                        <a:rPr lang="en-US" sz="1600" dirty="0" smtClean="0"/>
                        <a:t>economic,</a:t>
                      </a:r>
                      <a:r>
                        <a:rPr lang="en-US" sz="1600" baseline="0" dirty="0" smtClean="0"/>
                        <a:t> </a:t>
                      </a:r>
                      <a:r>
                        <a:rPr lang="en-US" sz="1600" dirty="0" smtClean="0"/>
                        <a:t>growth, full,</a:t>
                      </a:r>
                      <a:r>
                        <a:rPr lang="en-US" sz="1600" baseline="0" dirty="0" smtClean="0"/>
                        <a:t> </a:t>
                      </a:r>
                      <a:r>
                        <a:rPr lang="en-US" sz="1600" dirty="0" smtClean="0"/>
                        <a:t>and,</a:t>
                      </a:r>
                      <a:r>
                        <a:rPr lang="en-US" sz="1600" baseline="0" dirty="0" smtClean="0"/>
                        <a:t> </a:t>
                      </a:r>
                      <a:r>
                        <a:rPr lang="en-US" sz="1600" dirty="0" smtClean="0"/>
                        <a:t>productive, employment</a:t>
                      </a:r>
                      <a:r>
                        <a:rPr lang="en-US" sz="1600" baseline="0" dirty="0" smtClean="0"/>
                        <a:t> </a:t>
                      </a:r>
                      <a:r>
                        <a:rPr lang="en-US" sz="1600" dirty="0" smtClean="0"/>
                        <a:t>and</a:t>
                      </a:r>
                      <a:r>
                        <a:rPr lang="en-US" sz="1600" baseline="0" dirty="0" smtClean="0"/>
                        <a:t> </a:t>
                      </a:r>
                      <a:r>
                        <a:rPr lang="en-US" sz="1600" dirty="0" smtClean="0"/>
                        <a:t>decent</a:t>
                      </a:r>
                      <a:r>
                        <a:rPr lang="en-US" sz="1600" baseline="0" dirty="0" smtClean="0"/>
                        <a:t> </a:t>
                      </a:r>
                      <a:r>
                        <a:rPr lang="en-US" sz="1600" dirty="0" smtClean="0"/>
                        <a:t>work</a:t>
                      </a:r>
                      <a:r>
                        <a:rPr lang="en-US" sz="1600" baseline="0" dirty="0" smtClean="0"/>
                        <a:t> </a:t>
                      </a:r>
                      <a:r>
                        <a:rPr lang="en-US" sz="1600" dirty="0" smtClean="0"/>
                        <a:t>for</a:t>
                      </a:r>
                      <a:r>
                        <a:rPr lang="en-US" sz="1600" baseline="0" dirty="0" smtClean="0"/>
                        <a:t> </a:t>
                      </a:r>
                      <a:r>
                        <a:rPr lang="en-US" sz="1600" dirty="0" smtClean="0"/>
                        <a:t>all</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effectLst>
                            <a:outerShdw blurRad="38100" dist="38100" dir="2700000" algn="tl">
                              <a:srgbClr val="000000">
                                <a:alpha val="43137"/>
                              </a:srgbClr>
                            </a:outerShdw>
                          </a:effectLst>
                        </a:rPr>
                        <a:t>8 .2</a:t>
                      </a:r>
                      <a:r>
                        <a:rPr lang="en-US" sz="1600" baseline="0" dirty="0" smtClean="0">
                          <a:effectLst>
                            <a:outerShdw blurRad="38100" dist="38100" dir="2700000" algn="tl">
                              <a:srgbClr val="000000">
                                <a:alpha val="43137"/>
                              </a:srgbClr>
                            </a:outerShdw>
                          </a:effectLst>
                        </a:rPr>
                        <a:t> </a:t>
                      </a:r>
                      <a:r>
                        <a:rPr lang="en-US" sz="1600" kern="1200" dirty="0" smtClean="0">
                          <a:effectLst/>
                        </a:rPr>
                        <a:t>Achieve higher levels of economic productivity through diversification, technological upgrading and innovation, including through a focus on high-value added and labor-intensive sectors</a:t>
                      </a:r>
                      <a:endParaRPr lang="en-US" sz="1600" b="0" i="0" kern="1200" dirty="0">
                        <a:solidFill>
                          <a:schemeClr val="dk1"/>
                        </a:solidFill>
                        <a:effectLst/>
                        <a:latin typeface="+mn-lt"/>
                        <a:ea typeface="+mn-ea"/>
                        <a:cs typeface="+mn-cs"/>
                      </a:endParaRPr>
                    </a:p>
                  </a:txBody>
                  <a:tcPr/>
                </a:tc>
                <a:tc rowSpan="2">
                  <a:txBody>
                    <a:bodyPr/>
                    <a:lstStyle/>
                    <a:p>
                      <a:r>
                        <a:rPr lang="en-US" sz="1600" b="1" dirty="0" smtClean="0">
                          <a:solidFill>
                            <a:srgbClr val="C00000"/>
                          </a:solidFill>
                          <a:effectLst>
                            <a:outerShdw blurRad="38100" dist="38100" dir="2700000" algn="tl">
                              <a:srgbClr val="000000">
                                <a:alpha val="43137"/>
                              </a:srgbClr>
                            </a:outerShdw>
                          </a:effectLst>
                        </a:rPr>
                        <a:t>1,657,516.24</a:t>
                      </a:r>
                      <a:endParaRPr lang="en-US" sz="1600" b="1" dirty="0">
                        <a:solidFill>
                          <a:srgbClr val="C00000"/>
                        </a:solidFill>
                        <a:effectLst>
                          <a:outerShdw blurRad="38100" dist="38100" dir="2700000" algn="tl">
                            <a:srgbClr val="000000">
                              <a:alpha val="43137"/>
                            </a:srgbClr>
                          </a:outerShdw>
                        </a:effectLst>
                      </a:endParaRPr>
                    </a:p>
                  </a:txBody>
                  <a:tcPr/>
                </a:tc>
              </a:tr>
              <a:tr h="2321105">
                <a:tc vMerge="1">
                  <a:txBody>
                    <a:bodyPr/>
                    <a:lstStyle/>
                    <a:p>
                      <a:pPr>
                        <a:lnSpc>
                          <a:spcPct val="100000"/>
                        </a:lnSpc>
                      </a:pPr>
                      <a:endParaRPr lang="en-US" sz="1700" dirty="0"/>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700" dirty="0" smtClean="0">
                        <a:effectLst/>
                        <a:latin typeface="Times New Roman" panose="02020603050405020304" pitchFamily="18" charset="0"/>
                        <a:ea typeface="Calibri" panose="020F0502020204030204" pitchFamily="34" charset="0"/>
                        <a:cs typeface="Calibri" panose="020F0502020204030204" pitchFamily="34" charset="0"/>
                      </a:endParaRPr>
                    </a:p>
                  </a:txBody>
                  <a:tcPr marL="62230" marR="68580" marT="0" marB="0" anchor="ctr"/>
                </a:tc>
                <a:tc>
                  <a:txBody>
                    <a:bodyPr/>
                    <a:lstStyle/>
                    <a:p>
                      <a:pPr>
                        <a:lnSpc>
                          <a:spcPct val="100000"/>
                        </a:lnSpc>
                      </a:pPr>
                      <a:r>
                        <a:rPr lang="en-US" sz="1600" dirty="0" smtClean="0">
                          <a:effectLst>
                            <a:outerShdw blurRad="38100" dist="38100" dir="2700000" algn="tl">
                              <a:srgbClr val="000000">
                                <a:alpha val="43137"/>
                              </a:srgbClr>
                            </a:outerShdw>
                          </a:effectLst>
                        </a:rPr>
                        <a:t>Goal</a:t>
                      </a:r>
                      <a:r>
                        <a:rPr lang="en-US" sz="1600" baseline="0" dirty="0" smtClean="0">
                          <a:effectLst>
                            <a:outerShdw blurRad="38100" dist="38100" dir="2700000" algn="tl">
                              <a:srgbClr val="000000">
                                <a:alpha val="43137"/>
                              </a:srgbClr>
                            </a:outerShdw>
                          </a:effectLst>
                        </a:rPr>
                        <a:t> </a:t>
                      </a:r>
                      <a:r>
                        <a:rPr lang="en-US" sz="1600" dirty="0" smtClean="0">
                          <a:effectLst>
                            <a:outerShdw blurRad="38100" dist="38100" dir="2700000" algn="tl">
                              <a:srgbClr val="000000">
                                <a:alpha val="43137"/>
                              </a:srgbClr>
                            </a:outerShdw>
                          </a:effectLst>
                        </a:rPr>
                        <a:t>2</a:t>
                      </a:r>
                    </a:p>
                    <a:p>
                      <a:pPr>
                        <a:lnSpc>
                          <a:spcPct val="100000"/>
                        </a:lnSpc>
                      </a:pPr>
                      <a:r>
                        <a:rPr lang="en-US" sz="1600" dirty="0" smtClean="0"/>
                        <a:t>End hunger,</a:t>
                      </a:r>
                      <a:r>
                        <a:rPr lang="en-US" sz="1600" baseline="0" dirty="0" smtClean="0"/>
                        <a:t> </a:t>
                      </a:r>
                      <a:r>
                        <a:rPr lang="en-US" sz="1600" dirty="0" smtClean="0"/>
                        <a:t>achieve food security and improved nutrition and promote sustainable agriculture</a:t>
                      </a:r>
                      <a:endParaRPr lang="en-US" sz="1600" dirty="0"/>
                    </a:p>
                  </a:txBody>
                  <a:tcPr/>
                </a:tc>
                <a:tc>
                  <a:txBody>
                    <a:bodyPr/>
                    <a:lstStyle/>
                    <a:p>
                      <a:pPr algn="just">
                        <a:lnSpc>
                          <a:spcPct val="100000"/>
                        </a:lnSpc>
                      </a:pPr>
                      <a:r>
                        <a:rPr lang="en-US" sz="1600" dirty="0" smtClean="0">
                          <a:effectLst>
                            <a:outerShdw blurRad="38100" dist="38100" dir="2700000" algn="tl">
                              <a:srgbClr val="000000">
                                <a:alpha val="43137"/>
                              </a:srgbClr>
                            </a:outerShdw>
                          </a:effectLst>
                        </a:rPr>
                        <a:t>2.3 </a:t>
                      </a:r>
                      <a:r>
                        <a:rPr lang="en-US" sz="1600" dirty="0" smtClean="0"/>
                        <a:t>By</a:t>
                      </a:r>
                      <a:r>
                        <a:rPr lang="en-US" sz="1600" baseline="0" dirty="0" smtClean="0"/>
                        <a:t> </a:t>
                      </a:r>
                      <a:r>
                        <a:rPr lang="en-US" sz="1600" dirty="0" smtClean="0"/>
                        <a:t>2030,</a:t>
                      </a:r>
                      <a:r>
                        <a:rPr lang="en-US" sz="1600" baseline="0" dirty="0" smtClean="0"/>
                        <a:t> </a:t>
                      </a:r>
                      <a:r>
                        <a:rPr lang="en-US" sz="1600" dirty="0" smtClean="0"/>
                        <a:t>double</a:t>
                      </a:r>
                      <a:r>
                        <a:rPr lang="en-US" sz="1600" baseline="0" dirty="0" smtClean="0"/>
                        <a:t> </a:t>
                      </a:r>
                      <a:r>
                        <a:rPr lang="en-US" sz="1600" dirty="0" smtClean="0"/>
                        <a:t>the agricultural</a:t>
                      </a:r>
                      <a:r>
                        <a:rPr lang="en-US" sz="1600" baseline="0" dirty="0" smtClean="0"/>
                        <a:t> </a:t>
                      </a:r>
                      <a:r>
                        <a:rPr lang="en-US" sz="1600" dirty="0" smtClean="0"/>
                        <a:t>productivity</a:t>
                      </a:r>
                      <a:r>
                        <a:rPr lang="en-US" sz="1600" baseline="0" dirty="0" smtClean="0"/>
                        <a:t> </a:t>
                      </a:r>
                      <a:r>
                        <a:rPr lang="en-US" sz="1600" dirty="0" smtClean="0"/>
                        <a:t>and</a:t>
                      </a:r>
                      <a:r>
                        <a:rPr lang="en-US" sz="1600" baseline="0" dirty="0" smtClean="0"/>
                        <a:t> </a:t>
                      </a:r>
                      <a:r>
                        <a:rPr lang="en-US" sz="1600" dirty="0" smtClean="0"/>
                        <a:t>incomes</a:t>
                      </a:r>
                      <a:r>
                        <a:rPr lang="en-US" sz="1600" baseline="0" dirty="0" smtClean="0"/>
                        <a:t> </a:t>
                      </a:r>
                      <a:r>
                        <a:rPr lang="en-US" sz="1600" dirty="0" smtClean="0"/>
                        <a:t>of</a:t>
                      </a:r>
                      <a:r>
                        <a:rPr lang="en-US" sz="1600" baseline="0" dirty="0" smtClean="0"/>
                        <a:t> </a:t>
                      </a:r>
                      <a:r>
                        <a:rPr lang="en-US" sz="1600" dirty="0" smtClean="0"/>
                        <a:t>small</a:t>
                      </a:r>
                      <a:r>
                        <a:rPr lang="en-US" sz="1600" baseline="0" dirty="0" smtClean="0"/>
                        <a:t> </a:t>
                      </a:r>
                      <a:r>
                        <a:rPr lang="en-US" sz="1600" dirty="0" smtClean="0"/>
                        <a:t>scale</a:t>
                      </a:r>
                      <a:r>
                        <a:rPr lang="en-US" sz="1600" baseline="0" dirty="0" smtClean="0"/>
                        <a:t> </a:t>
                      </a:r>
                      <a:r>
                        <a:rPr lang="en-US" sz="1600" dirty="0" smtClean="0"/>
                        <a:t>food</a:t>
                      </a:r>
                      <a:r>
                        <a:rPr lang="en-US" sz="1600" baseline="0" dirty="0" smtClean="0"/>
                        <a:t> </a:t>
                      </a:r>
                      <a:r>
                        <a:rPr lang="en-US" sz="1600" dirty="0" smtClean="0"/>
                        <a:t>producers,</a:t>
                      </a:r>
                      <a:r>
                        <a:rPr lang="en-US" sz="1600" baseline="0" dirty="0" smtClean="0"/>
                        <a:t> </a:t>
                      </a:r>
                      <a:r>
                        <a:rPr lang="en-US" sz="1600" dirty="0" smtClean="0"/>
                        <a:t>in</a:t>
                      </a:r>
                      <a:r>
                        <a:rPr lang="en-US" sz="1600" baseline="0" dirty="0" smtClean="0"/>
                        <a:t> </a:t>
                      </a:r>
                      <a:r>
                        <a:rPr lang="en-US" sz="1600" dirty="0" smtClean="0"/>
                        <a:t>particular</a:t>
                      </a:r>
                      <a:r>
                        <a:rPr lang="en-US" sz="1600" baseline="0" dirty="0" smtClean="0"/>
                        <a:t> </a:t>
                      </a:r>
                      <a:r>
                        <a:rPr lang="en-US" sz="1600" dirty="0" smtClean="0"/>
                        <a:t>women,</a:t>
                      </a:r>
                      <a:r>
                        <a:rPr lang="en-US" sz="1600" baseline="0" dirty="0" smtClean="0"/>
                        <a:t> </a:t>
                      </a:r>
                      <a:r>
                        <a:rPr lang="en-US" sz="1600" dirty="0" smtClean="0"/>
                        <a:t>indigenous peoples,</a:t>
                      </a:r>
                      <a:r>
                        <a:rPr lang="en-US" sz="1600" baseline="0" dirty="0" smtClean="0"/>
                        <a:t> </a:t>
                      </a:r>
                      <a:r>
                        <a:rPr lang="en-US" sz="1600" dirty="0" smtClean="0"/>
                        <a:t>family farmers,</a:t>
                      </a:r>
                      <a:r>
                        <a:rPr lang="en-US" sz="1600" baseline="0" dirty="0" smtClean="0"/>
                        <a:t> </a:t>
                      </a:r>
                      <a:r>
                        <a:rPr lang="en-US" sz="1600" dirty="0" smtClean="0"/>
                        <a:t>pastoralists</a:t>
                      </a:r>
                      <a:r>
                        <a:rPr lang="en-US" sz="1600" baseline="0" dirty="0" smtClean="0"/>
                        <a:t> </a:t>
                      </a:r>
                      <a:r>
                        <a:rPr lang="en-US" sz="1600" dirty="0" smtClean="0"/>
                        <a:t>and fishers,</a:t>
                      </a:r>
                      <a:r>
                        <a:rPr lang="en-US" sz="1600" baseline="0" dirty="0" smtClean="0"/>
                        <a:t> </a:t>
                      </a:r>
                      <a:r>
                        <a:rPr lang="en-US" sz="1600" dirty="0" smtClean="0"/>
                        <a:t>including</a:t>
                      </a:r>
                      <a:r>
                        <a:rPr lang="en-US" sz="1600" baseline="0" dirty="0" smtClean="0"/>
                        <a:t> </a:t>
                      </a:r>
                      <a:r>
                        <a:rPr lang="en-US" sz="1600" dirty="0" smtClean="0"/>
                        <a:t>through</a:t>
                      </a:r>
                      <a:r>
                        <a:rPr lang="en-US" sz="1600" baseline="0" dirty="0" smtClean="0"/>
                        <a:t> </a:t>
                      </a:r>
                      <a:r>
                        <a:rPr lang="en-US" sz="1600" dirty="0" smtClean="0"/>
                        <a:t>secure</a:t>
                      </a:r>
                      <a:r>
                        <a:rPr lang="en-US" sz="1600" baseline="0" dirty="0" smtClean="0"/>
                        <a:t> </a:t>
                      </a:r>
                      <a:r>
                        <a:rPr lang="en-US" sz="1600" dirty="0" smtClean="0"/>
                        <a:t>and</a:t>
                      </a:r>
                      <a:r>
                        <a:rPr lang="en-US" sz="1600" baseline="0" dirty="0" smtClean="0"/>
                        <a:t> </a:t>
                      </a:r>
                      <a:r>
                        <a:rPr lang="en-US" sz="1600" dirty="0" smtClean="0"/>
                        <a:t>equal</a:t>
                      </a:r>
                      <a:r>
                        <a:rPr lang="en-US" sz="1600" baseline="0" dirty="0" smtClean="0"/>
                        <a:t> </a:t>
                      </a:r>
                      <a:r>
                        <a:rPr lang="en-US" sz="1600" dirty="0" smtClean="0"/>
                        <a:t>access</a:t>
                      </a:r>
                      <a:r>
                        <a:rPr lang="en-US" sz="1600" baseline="0" dirty="0" smtClean="0"/>
                        <a:t> </a:t>
                      </a:r>
                      <a:r>
                        <a:rPr lang="en-US" sz="1600" dirty="0" smtClean="0"/>
                        <a:t>to</a:t>
                      </a:r>
                      <a:r>
                        <a:rPr lang="en-US" sz="1600" baseline="0" dirty="0" smtClean="0"/>
                        <a:t> </a:t>
                      </a:r>
                      <a:r>
                        <a:rPr lang="en-US" sz="1600" dirty="0" smtClean="0"/>
                        <a:t>land,</a:t>
                      </a:r>
                      <a:r>
                        <a:rPr lang="en-US" sz="1600" baseline="0" dirty="0" smtClean="0"/>
                        <a:t> </a:t>
                      </a:r>
                      <a:r>
                        <a:rPr lang="en-US" sz="1600" dirty="0" smtClean="0"/>
                        <a:t>other</a:t>
                      </a:r>
                      <a:r>
                        <a:rPr lang="en-US" sz="1600" baseline="0" dirty="0" smtClean="0"/>
                        <a:t> </a:t>
                      </a:r>
                      <a:r>
                        <a:rPr lang="en-US" sz="1600" dirty="0" smtClean="0"/>
                        <a:t>productive</a:t>
                      </a:r>
                      <a:r>
                        <a:rPr lang="en-US" sz="1600" baseline="0" dirty="0" smtClean="0"/>
                        <a:t> </a:t>
                      </a:r>
                      <a:r>
                        <a:rPr lang="en-US" sz="1600" dirty="0" smtClean="0"/>
                        <a:t>resources</a:t>
                      </a:r>
                      <a:r>
                        <a:rPr lang="en-US" sz="1600" baseline="0" dirty="0" smtClean="0"/>
                        <a:t> </a:t>
                      </a:r>
                      <a:r>
                        <a:rPr lang="en-US" sz="1600" dirty="0" smtClean="0"/>
                        <a:t>and</a:t>
                      </a:r>
                      <a:r>
                        <a:rPr lang="en-US" sz="1600" baseline="0" dirty="0" smtClean="0"/>
                        <a:t> </a:t>
                      </a:r>
                      <a:r>
                        <a:rPr lang="en-US" sz="1600" dirty="0" smtClean="0"/>
                        <a:t>inputs,</a:t>
                      </a:r>
                      <a:r>
                        <a:rPr lang="en-US" sz="1600" baseline="0" dirty="0" smtClean="0"/>
                        <a:t> </a:t>
                      </a:r>
                      <a:r>
                        <a:rPr lang="en-US" sz="1600" dirty="0" smtClean="0"/>
                        <a:t>knowledge,</a:t>
                      </a:r>
                      <a:r>
                        <a:rPr lang="en-US" sz="1600" baseline="0" dirty="0" smtClean="0"/>
                        <a:t> </a:t>
                      </a:r>
                      <a:r>
                        <a:rPr lang="en-US" sz="1600" dirty="0" smtClean="0"/>
                        <a:t>financial</a:t>
                      </a:r>
                      <a:r>
                        <a:rPr lang="en-US" sz="1600" baseline="0" dirty="0" smtClean="0"/>
                        <a:t> </a:t>
                      </a:r>
                      <a:r>
                        <a:rPr lang="en-US" sz="1600" dirty="0" smtClean="0"/>
                        <a:t>services.</a:t>
                      </a:r>
                      <a:r>
                        <a:rPr lang="en-US" sz="1600" baseline="0" dirty="0" smtClean="0"/>
                        <a:t> </a:t>
                      </a:r>
                      <a:endParaRPr lang="en-US" sz="1600" dirty="0"/>
                    </a:p>
                  </a:txBody>
                  <a:tcPr/>
                </a:tc>
                <a:tc vMerge="1">
                  <a:txBody>
                    <a:bodyPr/>
                    <a:lstStyle/>
                    <a:p>
                      <a:endParaRPr lang="en-US" sz="1600" dirty="0"/>
                    </a:p>
                  </a:txBody>
                  <a:tcPr/>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23</a:t>
            </a:fld>
            <a:endParaRPr lang="en-US"/>
          </a:p>
        </p:txBody>
      </p:sp>
    </p:spTree>
    <p:extLst>
      <p:ext uri="{BB962C8B-B14F-4D97-AF65-F5344CB8AC3E}">
        <p14:creationId xmlns:p14="http://schemas.microsoft.com/office/powerpoint/2010/main" val="29247411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76200"/>
            <a:ext cx="8763000" cy="457200"/>
          </a:xfrm>
        </p:spPr>
        <p:txBody>
          <a:bodyPr>
            <a:noAutofit/>
          </a:bodyPr>
          <a:lstStyle/>
          <a:p>
            <a:r>
              <a:rPr lang="en-US" sz="1800" b="1" dirty="0">
                <a:solidFill>
                  <a:srgbClr val="C00000"/>
                </a:solidFill>
                <a:effectLst>
                  <a:outerShdw blurRad="38100" dist="38100" dir="2700000" algn="tl">
                    <a:srgbClr val="000000">
                      <a:alpha val="43137"/>
                    </a:srgbClr>
                  </a:outerShdw>
                </a:effectLst>
              </a:rPr>
              <a:t>MMDA Adopted Policy Objectives for 2019 Link to Sustainable Development Goals (SDGs</a:t>
            </a:r>
            <a:r>
              <a:rPr lang="en-US" sz="1800" b="1" dirty="0" smtClean="0">
                <a:solidFill>
                  <a:srgbClr val="C00000"/>
                </a:solidFill>
                <a:effectLst>
                  <a:outerShdw blurRad="38100" dist="38100" dir="2700000" algn="tl">
                    <a:srgbClr val="000000">
                      <a:alpha val="43137"/>
                    </a:srgbClr>
                  </a:outerShdw>
                </a:effectLst>
              </a:rPr>
              <a:t>)</a:t>
            </a:r>
            <a:endParaRPr lang="en-GB" sz="1800" b="1" dirty="0">
              <a:solidFill>
                <a:srgbClr val="C00000"/>
              </a:solidFill>
              <a:effectLst>
                <a:outerShdw blurRad="38100" dist="38100" dir="2700000" algn="tl">
                  <a:srgbClr val="000000">
                    <a:alpha val="43137"/>
                  </a:srgbClr>
                </a:outerShdw>
              </a:effectLst>
              <a:latin typeface="Arial Narrow" panose="020B0606020202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425163639"/>
              </p:ext>
            </p:extLst>
          </p:nvPr>
        </p:nvGraphicFramePr>
        <p:xfrm>
          <a:off x="304801" y="762000"/>
          <a:ext cx="8762999" cy="5196840"/>
        </p:xfrm>
        <a:graphic>
          <a:graphicData uri="http://schemas.openxmlformats.org/drawingml/2006/table">
            <a:tbl>
              <a:tblPr firstRow="1" bandRow="1">
                <a:tableStyleId>{5940675A-B579-460E-94D1-54222C63F5DA}</a:tableStyleId>
              </a:tblPr>
              <a:tblGrid>
                <a:gridCol w="1158249"/>
                <a:gridCol w="1143895"/>
                <a:gridCol w="1660255"/>
                <a:gridCol w="3505200"/>
                <a:gridCol w="1295400"/>
              </a:tblGrid>
              <a:tr h="532059">
                <a:tc>
                  <a:txBody>
                    <a:bodyPr/>
                    <a:lstStyle/>
                    <a:p>
                      <a:pPr algn="ctr"/>
                      <a:r>
                        <a:rPr lang="en-US" sz="1400" dirty="0" smtClean="0"/>
                        <a:t>FOCUS AREA</a:t>
                      </a:r>
                      <a:endParaRPr lang="en-US" sz="1400" dirty="0"/>
                    </a:p>
                  </a:txBody>
                  <a:tcPr/>
                </a:tc>
                <a:tc>
                  <a:txBody>
                    <a:bodyPr/>
                    <a:lstStyle/>
                    <a:p>
                      <a:pPr algn="ctr"/>
                      <a:r>
                        <a:rPr lang="en-US" sz="1400" dirty="0" smtClean="0"/>
                        <a:t>POLICY OBJECTIVE</a:t>
                      </a:r>
                      <a:endParaRPr lang="en-US" sz="1400" dirty="0"/>
                    </a:p>
                  </a:txBody>
                  <a:tcPr/>
                </a:tc>
                <a:tc>
                  <a:txBody>
                    <a:bodyPr/>
                    <a:lstStyle/>
                    <a:p>
                      <a:pPr algn="ctr"/>
                      <a:r>
                        <a:rPr lang="en-US" sz="1400" dirty="0" smtClean="0"/>
                        <a:t>SDGS </a:t>
                      </a:r>
                      <a:endParaRPr lang="en-US" sz="1400" dirty="0"/>
                    </a:p>
                  </a:txBody>
                  <a:tcPr/>
                </a:tc>
                <a:tc>
                  <a:txBody>
                    <a:bodyPr/>
                    <a:lstStyle/>
                    <a:p>
                      <a:pPr algn="ctr"/>
                      <a:r>
                        <a:rPr lang="en-US" sz="1400" dirty="0" smtClean="0"/>
                        <a:t>SDG TARGETS</a:t>
                      </a:r>
                      <a:endParaRPr lang="en-US" sz="1400" dirty="0"/>
                    </a:p>
                  </a:txBody>
                  <a:tcPr/>
                </a:tc>
                <a:tc>
                  <a:txBody>
                    <a:bodyPr/>
                    <a:lstStyle/>
                    <a:p>
                      <a:pPr algn="l"/>
                      <a:r>
                        <a:rPr lang="en-US" sz="1400" dirty="0" smtClean="0"/>
                        <a:t>BUDGET</a:t>
                      </a:r>
                      <a:endParaRPr lang="en-US" sz="1400" dirty="0"/>
                    </a:p>
                  </a:txBody>
                  <a:tcPr/>
                </a:tc>
              </a:tr>
              <a:tr h="1601541">
                <a:tc rowSpan="3">
                  <a:txBody>
                    <a:bodyPr/>
                    <a:lstStyle/>
                    <a:p>
                      <a:pPr>
                        <a:lnSpc>
                          <a:spcPct val="100000"/>
                        </a:lnSpc>
                      </a:pPr>
                      <a:endParaRPr lang="en-US" sz="1400" kern="1200" dirty="0" smtClean="0">
                        <a:effectLst/>
                      </a:endParaRPr>
                    </a:p>
                    <a:p>
                      <a:pPr>
                        <a:lnSpc>
                          <a:spcPct val="100000"/>
                        </a:lnSpc>
                      </a:pPr>
                      <a:endParaRPr lang="en-US" sz="1400" kern="1200" dirty="0" smtClean="0">
                        <a:effectLst/>
                      </a:endParaRPr>
                    </a:p>
                    <a:p>
                      <a:pPr>
                        <a:lnSpc>
                          <a:spcPct val="100000"/>
                        </a:lnSpc>
                      </a:pPr>
                      <a:endParaRPr lang="en-US" sz="1400" kern="1200" dirty="0" smtClean="0">
                        <a:effectLst/>
                      </a:endParaRPr>
                    </a:p>
                    <a:p>
                      <a:pPr>
                        <a:lnSpc>
                          <a:spcPct val="100000"/>
                        </a:lnSpc>
                      </a:pPr>
                      <a:endParaRPr lang="en-US" sz="1400" kern="1200" dirty="0" smtClean="0">
                        <a:effectLst/>
                      </a:endParaRPr>
                    </a:p>
                    <a:p>
                      <a:pPr>
                        <a:lnSpc>
                          <a:spcPct val="100000"/>
                        </a:lnSpc>
                      </a:pPr>
                      <a:endParaRPr lang="en-US" sz="1400" kern="1200" dirty="0" smtClean="0">
                        <a:effectLst/>
                      </a:endParaRPr>
                    </a:p>
                    <a:p>
                      <a:pPr>
                        <a:lnSpc>
                          <a:spcPct val="100000"/>
                        </a:lnSpc>
                      </a:pPr>
                      <a:endParaRPr lang="en-US" sz="1400" kern="1200" dirty="0" smtClean="0">
                        <a:effectLst/>
                      </a:endParaRPr>
                    </a:p>
                    <a:p>
                      <a:pPr>
                        <a:lnSpc>
                          <a:spcPct val="100000"/>
                        </a:lnSpc>
                      </a:pPr>
                      <a:r>
                        <a:rPr lang="en-US" sz="1400" kern="1200" dirty="0" smtClean="0">
                          <a:effectLst/>
                        </a:rPr>
                        <a:t>Create opportunities for all</a:t>
                      </a:r>
                      <a:endParaRPr lang="en-US" sz="1400" dirty="0"/>
                    </a:p>
                  </a:txBody>
                  <a:tcPr/>
                </a:tc>
                <a:tc rowSpan="3">
                  <a:txBody>
                    <a:bodyPr/>
                    <a:lstStyle/>
                    <a:p>
                      <a:pPr marL="0" marR="0">
                        <a:lnSpc>
                          <a:spcPct val="100000"/>
                        </a:lnSpc>
                        <a:spcBef>
                          <a:spcPts val="0"/>
                        </a:spcBef>
                        <a:spcAft>
                          <a:spcPts val="0"/>
                        </a:spcAft>
                      </a:pPr>
                      <a:r>
                        <a:rPr lang="en-US" sz="1400" kern="1200" dirty="0" smtClean="0">
                          <a:effectLst/>
                        </a:rPr>
                        <a:t>Enhance inclusive and equitable access to, and participation in quality education at all levels</a:t>
                      </a:r>
                    </a:p>
                    <a:p>
                      <a:pPr marL="0" marR="0">
                        <a:lnSpc>
                          <a:spcPct val="100000"/>
                        </a:lnSpc>
                        <a:spcBef>
                          <a:spcPts val="0"/>
                        </a:spcBef>
                        <a:spcAft>
                          <a:spcPts val="0"/>
                        </a:spcAft>
                      </a:pPr>
                      <a:endParaRPr lang="en-US" sz="1400" kern="1200" dirty="0" smtClean="0">
                        <a:effectLst/>
                      </a:endParaRPr>
                    </a:p>
                    <a:p>
                      <a:pPr marL="0" marR="0">
                        <a:lnSpc>
                          <a:spcPct val="100000"/>
                        </a:lnSpc>
                        <a:spcBef>
                          <a:spcPts val="0"/>
                        </a:spcBef>
                        <a:spcAft>
                          <a:spcPts val="0"/>
                        </a:spcAft>
                      </a:pPr>
                      <a:endParaRPr lang="en-US" sz="1400" kern="1200" dirty="0" smtClean="0">
                        <a:effectLst/>
                      </a:endParaRPr>
                    </a:p>
                    <a:p>
                      <a:pPr marL="0" marR="0">
                        <a:lnSpc>
                          <a:spcPct val="100000"/>
                        </a:lnSpc>
                        <a:spcBef>
                          <a:spcPts val="0"/>
                        </a:spcBef>
                        <a:spcAft>
                          <a:spcPts val="0"/>
                        </a:spcAft>
                      </a:pPr>
                      <a:r>
                        <a:rPr lang="en-US" sz="1400" kern="1200" dirty="0" smtClean="0">
                          <a:effectLst/>
                        </a:rPr>
                        <a:t>Achieve</a:t>
                      </a:r>
                      <a:r>
                        <a:rPr lang="en-US" sz="1400" kern="1200" baseline="0" dirty="0" smtClean="0">
                          <a:effectLst/>
                        </a:rPr>
                        <a:t> access to adequate  and equitable sanitation and </a:t>
                      </a:r>
                      <a:r>
                        <a:rPr lang="en-US" sz="1400" kern="1200" baseline="0" dirty="0" err="1" smtClean="0">
                          <a:effectLst/>
                        </a:rPr>
                        <a:t>hygeine</a:t>
                      </a:r>
                      <a:r>
                        <a:rPr lang="en-US" sz="1400" kern="1200" baseline="0" dirty="0" smtClean="0">
                          <a:effectLst/>
                        </a:rPr>
                        <a:t> </a:t>
                      </a:r>
                      <a:endParaRPr lang="en-US" sz="1400" kern="1200" dirty="0" smtClean="0">
                        <a:effectLst/>
                      </a:endParaRPr>
                    </a:p>
                  </a:txBody>
                  <a:tcPr marL="62230" marR="68580" marT="0" marB="0" anchor="ctr"/>
                </a:tc>
                <a:tc>
                  <a:txBody>
                    <a:bodyPr/>
                    <a:lstStyle/>
                    <a:p>
                      <a:pPr algn="l">
                        <a:lnSpc>
                          <a:spcPct val="100000"/>
                        </a:lnSpc>
                      </a:pPr>
                      <a:r>
                        <a:rPr lang="en-US" sz="1400" dirty="0" smtClean="0">
                          <a:effectLst>
                            <a:outerShdw blurRad="38100" dist="38100" dir="2700000" algn="tl">
                              <a:srgbClr val="000000">
                                <a:alpha val="43137"/>
                              </a:srgbClr>
                            </a:outerShdw>
                          </a:effectLst>
                        </a:rPr>
                        <a:t>Goal</a:t>
                      </a:r>
                      <a:r>
                        <a:rPr lang="en-US" sz="1400" baseline="0" dirty="0" smtClean="0">
                          <a:effectLst>
                            <a:outerShdw blurRad="38100" dist="38100" dir="2700000" algn="tl">
                              <a:srgbClr val="000000">
                                <a:alpha val="43137"/>
                              </a:srgbClr>
                            </a:outerShdw>
                          </a:effectLst>
                        </a:rPr>
                        <a:t> </a:t>
                      </a:r>
                      <a:r>
                        <a:rPr lang="en-US" sz="1400" dirty="0" smtClean="0">
                          <a:effectLst>
                            <a:outerShdw blurRad="38100" dist="38100" dir="2700000" algn="tl">
                              <a:srgbClr val="000000">
                                <a:alpha val="43137"/>
                              </a:srgbClr>
                            </a:outerShdw>
                          </a:effectLst>
                        </a:rPr>
                        <a:t>4. </a:t>
                      </a:r>
                      <a:r>
                        <a:rPr lang="en-US" sz="1400" dirty="0" smtClean="0"/>
                        <a:t>Ensure</a:t>
                      </a:r>
                      <a:r>
                        <a:rPr lang="en-US" sz="1400" baseline="0" dirty="0" smtClean="0"/>
                        <a:t> </a:t>
                      </a:r>
                      <a:r>
                        <a:rPr lang="en-US" sz="1400" dirty="0" smtClean="0"/>
                        <a:t>inclusive</a:t>
                      </a:r>
                      <a:r>
                        <a:rPr lang="en-US" sz="1400" baseline="0" dirty="0" smtClean="0"/>
                        <a:t> </a:t>
                      </a:r>
                      <a:r>
                        <a:rPr lang="en-US" sz="1400" dirty="0" smtClean="0"/>
                        <a:t>and</a:t>
                      </a:r>
                      <a:r>
                        <a:rPr lang="en-US" sz="1400" baseline="0" dirty="0" smtClean="0"/>
                        <a:t> </a:t>
                      </a:r>
                      <a:r>
                        <a:rPr lang="en-US" sz="1400" dirty="0" smtClean="0"/>
                        <a:t>equitable</a:t>
                      </a:r>
                      <a:r>
                        <a:rPr lang="en-US" sz="1400" baseline="0" dirty="0" smtClean="0"/>
                        <a:t> </a:t>
                      </a:r>
                      <a:r>
                        <a:rPr lang="en-US" sz="1400" dirty="0" smtClean="0"/>
                        <a:t>quality</a:t>
                      </a:r>
                      <a:r>
                        <a:rPr lang="en-US" sz="1400" baseline="0" dirty="0" smtClean="0"/>
                        <a:t> </a:t>
                      </a:r>
                      <a:r>
                        <a:rPr lang="en-US" sz="1400" dirty="0" smtClean="0"/>
                        <a:t>education</a:t>
                      </a:r>
                      <a:r>
                        <a:rPr lang="en-US" sz="1400" baseline="0" dirty="0" smtClean="0"/>
                        <a:t> </a:t>
                      </a:r>
                      <a:r>
                        <a:rPr lang="en-US" sz="1400" dirty="0" smtClean="0"/>
                        <a:t>and</a:t>
                      </a:r>
                      <a:r>
                        <a:rPr lang="en-US" sz="1400" baseline="0" dirty="0" smtClean="0"/>
                        <a:t> </a:t>
                      </a:r>
                      <a:r>
                        <a:rPr lang="en-US" sz="1400" dirty="0" smtClean="0"/>
                        <a:t>promote</a:t>
                      </a:r>
                      <a:r>
                        <a:rPr lang="en-US" sz="1400" baseline="0" dirty="0" smtClean="0"/>
                        <a:t> </a:t>
                      </a:r>
                      <a:r>
                        <a:rPr lang="en-US" sz="1400" dirty="0" smtClean="0"/>
                        <a:t>lifelong</a:t>
                      </a:r>
                      <a:r>
                        <a:rPr lang="en-US" sz="1400" baseline="0" dirty="0" smtClean="0"/>
                        <a:t> </a:t>
                      </a:r>
                      <a:r>
                        <a:rPr lang="en-US" sz="1400" dirty="0" smtClean="0"/>
                        <a:t>learning</a:t>
                      </a:r>
                      <a:r>
                        <a:rPr lang="en-US" sz="1400" baseline="0" dirty="0" smtClean="0"/>
                        <a:t> </a:t>
                      </a:r>
                      <a:r>
                        <a:rPr lang="en-US" sz="1400" dirty="0" smtClean="0"/>
                        <a:t>opportunities for</a:t>
                      </a:r>
                      <a:r>
                        <a:rPr lang="en-US" sz="1400" baseline="0" dirty="0" smtClean="0"/>
                        <a:t> </a:t>
                      </a:r>
                      <a:r>
                        <a:rPr lang="en-US" sz="1400" dirty="0" smtClean="0"/>
                        <a:t>all</a:t>
                      </a:r>
                      <a:endParaRPr lang="en-US" sz="1400" dirty="0"/>
                    </a:p>
                  </a:txBody>
                  <a:tcPr/>
                </a:tc>
                <a:tc>
                  <a:txBody>
                    <a:bodyPr/>
                    <a:lstStyle/>
                    <a:p>
                      <a:pPr>
                        <a:lnSpc>
                          <a:spcPct val="100000"/>
                        </a:lnSpc>
                      </a:pPr>
                      <a:r>
                        <a:rPr lang="en-US" sz="1400" dirty="0" smtClean="0">
                          <a:effectLst>
                            <a:outerShdw blurRad="38100" dist="38100" dir="2700000" algn="tl">
                              <a:srgbClr val="000000">
                                <a:alpha val="43137"/>
                              </a:srgbClr>
                            </a:outerShdw>
                          </a:effectLst>
                        </a:rPr>
                        <a:t>4.3 </a:t>
                      </a:r>
                      <a:r>
                        <a:rPr lang="en-US" sz="1400" kern="1200" dirty="0" smtClean="0">
                          <a:effectLst/>
                        </a:rPr>
                        <a:t>By 2030, ensure equal access for all women and men to affordable and quality technical,</a:t>
                      </a:r>
                      <a:r>
                        <a:rPr lang="en-US" sz="1400" kern="1200" baseline="0" dirty="0" smtClean="0">
                          <a:effectLst/>
                        </a:rPr>
                        <a:t> </a:t>
                      </a:r>
                      <a:r>
                        <a:rPr lang="en-US" sz="1400" kern="1200" dirty="0" smtClean="0">
                          <a:effectLst/>
                        </a:rPr>
                        <a:t>vocational and tertiary education, including university</a:t>
                      </a:r>
                      <a:endParaRPr lang="en-US" sz="1400" dirty="0"/>
                    </a:p>
                  </a:txBody>
                  <a:tcPr/>
                </a:tc>
                <a:tc rowSpan="2">
                  <a:txBody>
                    <a:bodyPr/>
                    <a:lstStyle/>
                    <a:p>
                      <a:r>
                        <a:rPr lang="en-US" sz="1400" b="1" dirty="0" smtClean="0">
                          <a:solidFill>
                            <a:srgbClr val="C00000"/>
                          </a:solidFill>
                          <a:effectLst>
                            <a:outerShdw blurRad="38100" dist="38100" dir="2700000" algn="tl">
                              <a:srgbClr val="000000">
                                <a:alpha val="43137"/>
                              </a:srgbClr>
                            </a:outerShdw>
                          </a:effectLst>
                        </a:rPr>
                        <a:t>2,339,677.64</a:t>
                      </a:r>
                      <a:endParaRPr lang="en-US" sz="1400" b="1" dirty="0">
                        <a:solidFill>
                          <a:srgbClr val="C00000"/>
                        </a:solidFill>
                        <a:effectLst>
                          <a:outerShdw blurRad="38100" dist="38100" dir="2700000" algn="tl">
                            <a:srgbClr val="000000">
                              <a:alpha val="43137"/>
                            </a:srgbClr>
                          </a:outerShdw>
                        </a:effectLst>
                      </a:endParaRPr>
                    </a:p>
                  </a:txBody>
                  <a:tcPr/>
                </a:tc>
              </a:tr>
              <a:tr h="1219200">
                <a:tc vMerge="1">
                  <a:txBody>
                    <a:bodyPr/>
                    <a:lstStyle/>
                    <a:p>
                      <a:pPr>
                        <a:lnSpc>
                          <a:spcPct val="100000"/>
                        </a:lnSpc>
                      </a:pPr>
                      <a:endParaRPr lang="en-US" dirty="0"/>
                    </a:p>
                  </a:txBody>
                  <a:tcPr/>
                </a:tc>
                <a:tc vMerge="1">
                  <a:txBody>
                    <a:bodyPr/>
                    <a:lstStyle/>
                    <a:p>
                      <a:pPr>
                        <a:lnSpc>
                          <a:spcPct val="100000"/>
                        </a:lnSpc>
                      </a:pPr>
                      <a:endParaRPr lang="en-US" sz="1800" kern="1200" dirty="0">
                        <a:solidFill>
                          <a:schemeClr val="dk1"/>
                        </a:solidFill>
                        <a:effectLst/>
                        <a:latin typeface="+mn-lt"/>
                        <a:ea typeface="+mn-ea"/>
                        <a:cs typeface="+mn-cs"/>
                      </a:endParaRPr>
                    </a:p>
                  </a:txBody>
                  <a:tcPr marL="62230" marR="68580" marT="0" marB="0" anchor="b"/>
                </a:tc>
                <a:tc rowSpan="2">
                  <a:txBody>
                    <a:bodyPr/>
                    <a:lstStyle/>
                    <a:p>
                      <a:pPr>
                        <a:lnSpc>
                          <a:spcPct val="100000"/>
                        </a:lnSpc>
                      </a:pPr>
                      <a:endParaRPr lang="en-US" sz="1400" dirty="0" smtClean="0">
                        <a:effectLst>
                          <a:outerShdw blurRad="38100" dist="38100" dir="2700000" algn="tl">
                            <a:srgbClr val="000000">
                              <a:alpha val="43137"/>
                            </a:srgbClr>
                          </a:outerShdw>
                        </a:effectLst>
                      </a:endParaRPr>
                    </a:p>
                    <a:p>
                      <a:pPr>
                        <a:lnSpc>
                          <a:spcPct val="100000"/>
                        </a:lnSpc>
                      </a:pPr>
                      <a:r>
                        <a:rPr lang="en-US" sz="1400" dirty="0" smtClean="0">
                          <a:effectLst>
                            <a:outerShdw blurRad="38100" dist="38100" dir="2700000" algn="tl">
                              <a:srgbClr val="000000">
                                <a:alpha val="43137"/>
                              </a:srgbClr>
                            </a:outerShdw>
                          </a:effectLst>
                        </a:rPr>
                        <a:t>Goal</a:t>
                      </a:r>
                      <a:r>
                        <a:rPr lang="en-US" sz="1400" baseline="0" dirty="0" smtClean="0">
                          <a:effectLst>
                            <a:outerShdw blurRad="38100" dist="38100" dir="2700000" algn="tl">
                              <a:srgbClr val="000000">
                                <a:alpha val="43137"/>
                              </a:srgbClr>
                            </a:outerShdw>
                          </a:effectLst>
                        </a:rPr>
                        <a:t> 3. </a:t>
                      </a:r>
                      <a:r>
                        <a:rPr lang="en-US" sz="1400" kern="1200" dirty="0" smtClean="0">
                          <a:effectLst/>
                        </a:rPr>
                        <a:t>Ensuring healthy lives and promoting the well-being at all ages</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effectLst>
                            <a:outerShdw blurRad="38100" dist="38100" dir="2700000" algn="tl">
                              <a:srgbClr val="000000">
                                <a:alpha val="43137"/>
                              </a:srgbClr>
                            </a:outerShdw>
                          </a:effectLst>
                        </a:rPr>
                        <a:t>3.8</a:t>
                      </a:r>
                      <a:r>
                        <a:rPr lang="en-US" sz="1400" kern="1200" baseline="0" dirty="0" smtClean="0">
                          <a:effectLst>
                            <a:outerShdw blurRad="38100" dist="38100" dir="2700000" algn="tl">
                              <a:srgbClr val="000000">
                                <a:alpha val="43137"/>
                              </a:srgbClr>
                            </a:outerShdw>
                          </a:effectLst>
                        </a:rPr>
                        <a:t> </a:t>
                      </a:r>
                      <a:r>
                        <a:rPr lang="en-US" sz="1400" kern="1200" dirty="0" smtClean="0">
                          <a:effectLst/>
                        </a:rPr>
                        <a:t>Achieve universal health coverage, including financial risk protection, access to quality essential health-care services and access to safe, effective, quality and affordable essential medicines and vaccines for all</a:t>
                      </a:r>
                      <a:endParaRPr lang="en-US" sz="1400" b="0" i="0" kern="1200" dirty="0" smtClean="0">
                        <a:solidFill>
                          <a:schemeClr val="dk1"/>
                        </a:solidFill>
                        <a:effectLst/>
                        <a:latin typeface="+mn-lt"/>
                        <a:ea typeface="+mn-ea"/>
                        <a:cs typeface="+mn-cs"/>
                      </a:endParaRPr>
                    </a:p>
                  </a:txBody>
                  <a:tcPr/>
                </a:tc>
                <a:tc vMerge="1">
                  <a:txBody>
                    <a:bodyPr/>
                    <a:lstStyle/>
                    <a:p>
                      <a:endParaRPr lang="en-US" sz="1600" dirty="0"/>
                    </a:p>
                  </a:txBody>
                  <a:tcPr/>
                </a:tc>
              </a:tr>
              <a:tr h="169164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just">
                        <a:lnSpc>
                          <a:spcPct val="100000"/>
                        </a:lnSpc>
                      </a:pPr>
                      <a:r>
                        <a:rPr lang="en-US" sz="1400" dirty="0" smtClean="0">
                          <a:effectLst>
                            <a:outerShdw blurRad="38100" dist="38100" dir="2700000" algn="tl">
                              <a:srgbClr val="000000">
                                <a:alpha val="43137"/>
                              </a:srgbClr>
                            </a:outerShdw>
                          </a:effectLst>
                        </a:rPr>
                        <a:t>3.2 </a:t>
                      </a:r>
                      <a:r>
                        <a:rPr lang="en-US" sz="1400" kern="1200" dirty="0" smtClean="0">
                          <a:effectLst/>
                        </a:rPr>
                        <a:t>By 2030, end preventable deaths of newborns and children under 5 years of age, with all countries aiming to reduce neonatal mortality to at least as low as 12 per 1,000 live births and under-5 mortality to at least as low as 25 per 1,000 live births</a:t>
                      </a:r>
                      <a:endParaRPr lang="en-US" sz="1400" b="0" i="0" kern="1200" dirty="0">
                        <a:solidFill>
                          <a:schemeClr val="dk1"/>
                        </a:solidFill>
                        <a:effectLst/>
                        <a:latin typeface="+mn-lt"/>
                        <a:ea typeface="+mn-ea"/>
                        <a:cs typeface="+mn-cs"/>
                      </a:endParaRPr>
                    </a:p>
                  </a:txBody>
                  <a:tcPr/>
                </a:tc>
                <a:tc>
                  <a:txBody>
                    <a:bodyPr/>
                    <a:lstStyle/>
                    <a:p>
                      <a:endParaRPr lang="en-US" sz="1400" dirty="0"/>
                    </a:p>
                  </a:txBody>
                  <a:tcPr/>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24</a:t>
            </a:fld>
            <a:endParaRPr lang="en-US"/>
          </a:p>
        </p:txBody>
      </p:sp>
    </p:spTree>
    <p:extLst>
      <p:ext uri="{BB962C8B-B14F-4D97-AF65-F5344CB8AC3E}">
        <p14:creationId xmlns:p14="http://schemas.microsoft.com/office/powerpoint/2010/main" val="22393835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52400"/>
            <a:ext cx="8686800" cy="457200"/>
          </a:xfrm>
        </p:spPr>
        <p:txBody>
          <a:bodyPr>
            <a:noAutofit/>
          </a:bodyPr>
          <a:lstStyle/>
          <a:p>
            <a:r>
              <a:rPr lang="en-US" sz="1800" b="1" dirty="0">
                <a:solidFill>
                  <a:srgbClr val="C00000"/>
                </a:solidFill>
                <a:effectLst>
                  <a:outerShdw blurRad="38100" dist="38100" dir="2700000" algn="tl">
                    <a:srgbClr val="000000">
                      <a:alpha val="43137"/>
                    </a:srgbClr>
                  </a:outerShdw>
                </a:effectLst>
              </a:rPr>
              <a:t>MMDA Adopted Policy Objectives for 2019 Link to Sustainable Development Goals (SDGs</a:t>
            </a:r>
            <a:r>
              <a:rPr lang="en-US" sz="1800" b="1" dirty="0" smtClean="0">
                <a:solidFill>
                  <a:srgbClr val="C00000"/>
                </a:solidFill>
                <a:effectLst>
                  <a:outerShdw blurRad="38100" dist="38100" dir="2700000" algn="tl">
                    <a:srgbClr val="000000">
                      <a:alpha val="43137"/>
                    </a:srgbClr>
                  </a:outerShdw>
                </a:effectLst>
              </a:rPr>
              <a:t>)</a:t>
            </a:r>
            <a:endParaRPr lang="en-GB" sz="1800" b="1" dirty="0">
              <a:solidFill>
                <a:srgbClr val="C00000"/>
              </a:solidFill>
              <a:effectLst>
                <a:outerShdw blurRad="38100" dist="38100" dir="2700000" algn="tl">
                  <a:srgbClr val="000000">
                    <a:alpha val="43137"/>
                  </a:srgbClr>
                </a:outerShdw>
              </a:effectLst>
              <a:latin typeface="Arial Narrow" panose="020B0606020202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780214848"/>
              </p:ext>
            </p:extLst>
          </p:nvPr>
        </p:nvGraphicFramePr>
        <p:xfrm>
          <a:off x="533399" y="914400"/>
          <a:ext cx="8305801" cy="4656641"/>
        </p:xfrm>
        <a:graphic>
          <a:graphicData uri="http://schemas.openxmlformats.org/drawingml/2006/table">
            <a:tbl>
              <a:tblPr firstRow="1" bandRow="1">
                <a:tableStyleId>{5940675A-B579-460E-94D1-54222C63F5DA}</a:tableStyleId>
              </a:tblPr>
              <a:tblGrid>
                <a:gridCol w="1176043"/>
                <a:gridCol w="1323048"/>
                <a:gridCol w="1323048"/>
                <a:gridCol w="3087112"/>
                <a:gridCol w="1396550"/>
              </a:tblGrid>
              <a:tr h="586217">
                <a:tc>
                  <a:txBody>
                    <a:bodyPr/>
                    <a:lstStyle/>
                    <a:p>
                      <a:pPr algn="ctr"/>
                      <a:r>
                        <a:rPr lang="en-US" sz="1400" dirty="0" smtClean="0"/>
                        <a:t>FOCUS AREA</a:t>
                      </a:r>
                      <a:endParaRPr lang="en-US" sz="1400" dirty="0"/>
                    </a:p>
                  </a:txBody>
                  <a:tcPr/>
                </a:tc>
                <a:tc>
                  <a:txBody>
                    <a:bodyPr/>
                    <a:lstStyle/>
                    <a:p>
                      <a:pPr algn="ctr"/>
                      <a:r>
                        <a:rPr lang="en-US" sz="1400" dirty="0" smtClean="0"/>
                        <a:t>POLICY OBJECTIVE</a:t>
                      </a:r>
                      <a:endParaRPr lang="en-US" sz="1400" dirty="0"/>
                    </a:p>
                  </a:txBody>
                  <a:tcPr/>
                </a:tc>
                <a:tc>
                  <a:txBody>
                    <a:bodyPr/>
                    <a:lstStyle/>
                    <a:p>
                      <a:pPr algn="ctr"/>
                      <a:r>
                        <a:rPr lang="en-US" sz="1400" dirty="0" smtClean="0"/>
                        <a:t>SDGS </a:t>
                      </a:r>
                      <a:endParaRPr lang="en-US" sz="1400" dirty="0"/>
                    </a:p>
                  </a:txBody>
                  <a:tcPr/>
                </a:tc>
                <a:tc>
                  <a:txBody>
                    <a:bodyPr/>
                    <a:lstStyle/>
                    <a:p>
                      <a:pPr algn="ctr"/>
                      <a:r>
                        <a:rPr lang="en-US" sz="1400" dirty="0" smtClean="0"/>
                        <a:t>SDG TARGETS</a:t>
                      </a:r>
                      <a:endParaRPr lang="en-US" sz="1400" dirty="0"/>
                    </a:p>
                  </a:txBody>
                  <a:tcPr/>
                </a:tc>
                <a:tc>
                  <a:txBody>
                    <a:bodyPr/>
                    <a:lstStyle/>
                    <a:p>
                      <a:pPr algn="l"/>
                      <a:r>
                        <a:rPr lang="en-US" sz="1400" dirty="0" smtClean="0"/>
                        <a:t>BUDGET</a:t>
                      </a:r>
                      <a:endParaRPr lang="en-US" sz="1400" dirty="0"/>
                    </a:p>
                  </a:txBody>
                  <a:tcPr/>
                </a:tc>
              </a:tr>
              <a:tr h="1166383">
                <a:tc rowSpan="3">
                  <a:txBody>
                    <a:bodyPr/>
                    <a:lstStyle/>
                    <a:p>
                      <a:pPr>
                        <a:lnSpc>
                          <a:spcPct val="100000"/>
                        </a:lnSpc>
                      </a:pPr>
                      <a:r>
                        <a:rPr lang="en-US" sz="1400" kern="1200" dirty="0" smtClean="0">
                          <a:effectLst/>
                        </a:rPr>
                        <a:t>Create opportunities for all</a:t>
                      </a:r>
                      <a:endParaRPr lang="en-US" sz="1400" dirty="0"/>
                    </a:p>
                  </a:txBody>
                  <a:tcPr/>
                </a:tc>
                <a:tc rowSpan="3">
                  <a:txBody>
                    <a:bodyPr/>
                    <a:lstStyle/>
                    <a:p>
                      <a:pPr marL="0" marR="0">
                        <a:lnSpc>
                          <a:spcPct val="150000"/>
                        </a:lnSpc>
                        <a:spcBef>
                          <a:spcPts val="0"/>
                        </a:spcBef>
                        <a:spcAft>
                          <a:spcPts val="0"/>
                        </a:spcAft>
                      </a:pPr>
                      <a:r>
                        <a:rPr lang="en-US" sz="1400" dirty="0" smtClean="0">
                          <a:effectLst/>
                        </a:rPr>
                        <a:t>Facilitate</a:t>
                      </a:r>
                      <a:r>
                        <a:rPr lang="en-US" sz="1400" baseline="0" dirty="0" smtClean="0">
                          <a:effectLst/>
                        </a:rPr>
                        <a:t> sustainable and resilient infrastructure development</a:t>
                      </a:r>
                      <a:endParaRPr lang="en-US" sz="1400" dirty="0">
                        <a:effectLst/>
                        <a:latin typeface="Times New Roman" panose="02020603050405020304" pitchFamily="18" charset="0"/>
                        <a:ea typeface="Calibri" panose="020F0502020204030204" pitchFamily="34" charset="0"/>
                        <a:cs typeface="Calibri" panose="020F0502020204030204" pitchFamily="34" charset="0"/>
                      </a:endParaRPr>
                    </a:p>
                  </a:txBody>
                  <a:tcPr marL="62230" marR="68580" marT="0" marB="0" anchor="ctr"/>
                </a:tc>
                <a:tc rowSpan="3">
                  <a:txBody>
                    <a:bodyPr/>
                    <a:lstStyle/>
                    <a:p>
                      <a:r>
                        <a:rPr lang="en-US" sz="1400" kern="1200" dirty="0" smtClean="0">
                          <a:effectLst/>
                        </a:rPr>
                        <a:t>Goal</a:t>
                      </a:r>
                      <a:r>
                        <a:rPr lang="en-US" sz="1400" kern="1200" baseline="0" dirty="0" smtClean="0">
                          <a:effectLst/>
                        </a:rPr>
                        <a:t> 11: make cities and human settlement inclusive , safe, resilient and sustainable</a:t>
                      </a:r>
                      <a:endParaRPr lang="en-US" sz="1400" b="0" i="0" kern="1200" dirty="0">
                        <a:solidFill>
                          <a:schemeClr val="dk1"/>
                        </a:solidFill>
                        <a:effectLst/>
                        <a:latin typeface="+mn-lt"/>
                        <a:ea typeface="+mn-ea"/>
                        <a:cs typeface="+mn-cs"/>
                      </a:endParaRPr>
                    </a:p>
                  </a:txBody>
                  <a:tcPr/>
                </a:tc>
                <a:tc>
                  <a:txBody>
                    <a:bodyPr/>
                    <a:lstStyle/>
                    <a:p>
                      <a:r>
                        <a:rPr lang="en-US" sz="1400" dirty="0" smtClean="0"/>
                        <a:t>11.1</a:t>
                      </a:r>
                      <a:r>
                        <a:rPr lang="en-US" sz="1400" baseline="0" dirty="0" smtClean="0"/>
                        <a:t> By 2030, ensure access for all to adequate , safe and affordable  housing and basic services and upgrade slum.</a:t>
                      </a:r>
                      <a:endParaRPr lang="en-US" sz="1400" dirty="0"/>
                    </a:p>
                  </a:txBody>
                  <a:tcPr/>
                </a:tc>
                <a:tc rowSpan="2">
                  <a:txBody>
                    <a:bodyPr/>
                    <a:lstStyle/>
                    <a:p>
                      <a:r>
                        <a:rPr lang="en-US" sz="1400" b="1" dirty="0" smtClean="0">
                          <a:solidFill>
                            <a:srgbClr val="C00000"/>
                          </a:solidFill>
                          <a:effectLst>
                            <a:outerShdw blurRad="38100" dist="38100" dir="2700000" algn="tl">
                              <a:srgbClr val="000000">
                                <a:alpha val="43137"/>
                              </a:srgbClr>
                            </a:outerShdw>
                          </a:effectLst>
                        </a:rPr>
                        <a:t>2,087,002.10</a:t>
                      </a:r>
                      <a:endParaRPr lang="en-US" sz="1400" b="1" dirty="0">
                        <a:solidFill>
                          <a:srgbClr val="C00000"/>
                        </a:solidFill>
                        <a:effectLst>
                          <a:outerShdw blurRad="38100" dist="38100" dir="2700000" algn="tl">
                            <a:srgbClr val="000000">
                              <a:alpha val="43137"/>
                            </a:srgbClr>
                          </a:outerShdw>
                        </a:effectLst>
                      </a:endParaRPr>
                    </a:p>
                  </a:txBody>
                  <a:tcPr/>
                </a:tc>
              </a:tr>
              <a:tr h="1295400">
                <a:tc vMerge="1">
                  <a:txBody>
                    <a:bodyPr/>
                    <a:lstStyle/>
                    <a:p>
                      <a:endParaRPr lang="en-US" sz="1900" dirty="0"/>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900" kern="1200" dirty="0" smtClean="0">
                        <a:solidFill>
                          <a:schemeClr val="dk1"/>
                        </a:solidFill>
                        <a:effectLst/>
                        <a:latin typeface="+mn-lt"/>
                        <a:ea typeface="+mn-ea"/>
                        <a:cs typeface="+mn-cs"/>
                      </a:endParaRPr>
                    </a:p>
                  </a:txBody>
                  <a:tcPr marL="62230" marR="68580" marT="0" marB="0" anchor="ctr"/>
                </a:tc>
                <a:tc vMerge="1">
                  <a:txBody>
                    <a:bodyPr/>
                    <a:lstStyle/>
                    <a:p>
                      <a:endParaRPr lang="en-US" sz="1900" dirty="0"/>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effectLst/>
                        </a:rPr>
                        <a:t>11.2 by</a:t>
                      </a:r>
                      <a:r>
                        <a:rPr lang="en-US" sz="1400" kern="1200" baseline="0" dirty="0" smtClean="0">
                          <a:effectLst/>
                        </a:rPr>
                        <a:t> 2030, provide access to safe, affordable, accessible and sustainable transport system for all improving road  safety, notably by expanding public transport  with special attention to needs of those in vulnerable  situations, women, children, persons with disability and older persons</a:t>
                      </a:r>
                      <a:endParaRPr lang="en-US" sz="1400" b="0" i="0" kern="1200" dirty="0" smtClean="0">
                        <a:solidFill>
                          <a:schemeClr val="dk1"/>
                        </a:solidFill>
                        <a:effectLst/>
                        <a:latin typeface="+mn-lt"/>
                        <a:ea typeface="+mn-ea"/>
                        <a:cs typeface="+mn-cs"/>
                      </a:endParaRPr>
                    </a:p>
                  </a:txBody>
                  <a:tcPr/>
                </a:tc>
                <a:tc vMerge="1">
                  <a:txBody>
                    <a:bodyPr/>
                    <a:lstStyle/>
                    <a:p>
                      <a:endParaRPr lang="en-US" sz="1900" dirty="0"/>
                    </a:p>
                  </a:txBody>
                  <a:tcPr/>
                </a:tc>
              </a:tr>
              <a:tr h="1608641">
                <a:tc vMerge="1">
                  <a:txBody>
                    <a:bodyPr/>
                    <a:lstStyle/>
                    <a:p>
                      <a:endParaRPr lang="en-US" sz="1900" dirty="0"/>
                    </a:p>
                  </a:txBody>
                  <a:tcPr/>
                </a:tc>
                <a:tc vMerge="1">
                  <a:txBody>
                    <a:bodyPr/>
                    <a:lstStyle/>
                    <a:p>
                      <a:pPr marL="0" marR="0">
                        <a:lnSpc>
                          <a:spcPct val="100000"/>
                        </a:lnSpc>
                        <a:spcBef>
                          <a:spcPts val="0"/>
                        </a:spcBef>
                        <a:spcAft>
                          <a:spcPts val="0"/>
                        </a:spcAft>
                      </a:pPr>
                      <a:endParaRPr lang="en-US" sz="1900" dirty="0">
                        <a:effectLst/>
                        <a:latin typeface="Times New Roman" panose="02020603050405020304" pitchFamily="18" charset="0"/>
                        <a:ea typeface="Calibri" panose="020F0502020204030204" pitchFamily="34" charset="0"/>
                        <a:cs typeface="Calibri" panose="020F0502020204030204" pitchFamily="34" charset="0"/>
                      </a:endParaRPr>
                    </a:p>
                  </a:txBody>
                  <a:tcPr marL="62230" marR="68580" marT="0" marB="0" anchor="ctr"/>
                </a:tc>
                <a:tc vMerge="1">
                  <a:txBody>
                    <a:bodyPr/>
                    <a:lstStyle/>
                    <a:p>
                      <a:endParaRPr lang="en-US" sz="1900" dirty="0"/>
                    </a:p>
                  </a:txBody>
                  <a:tcPr/>
                </a:tc>
                <a:tc vMerge="1">
                  <a:txBody>
                    <a:bodyPr/>
                    <a:lstStyle/>
                    <a:p>
                      <a:endParaRPr lang="en-US" sz="1900" dirty="0"/>
                    </a:p>
                  </a:txBody>
                  <a:tcPr/>
                </a:tc>
                <a:tc>
                  <a:txBody>
                    <a:bodyPr/>
                    <a:lstStyle/>
                    <a:p>
                      <a:endParaRPr lang="en-US" sz="1400" dirty="0"/>
                    </a:p>
                  </a:txBody>
                  <a:tcPr/>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25</a:t>
            </a:fld>
            <a:endParaRPr lang="en-US"/>
          </a:p>
        </p:txBody>
      </p:sp>
    </p:spTree>
    <p:extLst>
      <p:ext uri="{BB962C8B-B14F-4D97-AF65-F5344CB8AC3E}">
        <p14:creationId xmlns:p14="http://schemas.microsoft.com/office/powerpoint/2010/main" val="25943086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8600"/>
            <a:ext cx="8382000" cy="457200"/>
          </a:xfrm>
        </p:spPr>
        <p:txBody>
          <a:bodyPr>
            <a:noAutofit/>
          </a:bodyPr>
          <a:lstStyle/>
          <a:p>
            <a:r>
              <a:rPr lang="en-US" sz="2000" b="1" dirty="0">
                <a:solidFill>
                  <a:srgbClr val="C00000"/>
                </a:solidFill>
                <a:effectLst>
                  <a:outerShdw blurRad="38100" dist="38100" dir="2700000" algn="tl">
                    <a:srgbClr val="000000">
                      <a:alpha val="43137"/>
                    </a:srgbClr>
                  </a:outerShdw>
                </a:effectLst>
              </a:rPr>
              <a:t>MMDA Adopted Policy Objectives for 2019 Link to Sustainable Development Goals (SDGs</a:t>
            </a:r>
            <a:r>
              <a:rPr lang="en-US" sz="2000" b="1" dirty="0" smtClean="0">
                <a:solidFill>
                  <a:srgbClr val="C00000"/>
                </a:solidFill>
                <a:effectLst>
                  <a:outerShdw blurRad="38100" dist="38100" dir="2700000" algn="tl">
                    <a:srgbClr val="000000">
                      <a:alpha val="43137"/>
                    </a:srgbClr>
                  </a:outerShdw>
                </a:effectLst>
              </a:rPr>
              <a:t>)</a:t>
            </a:r>
            <a:endParaRPr lang="en-GB" sz="2000" b="1" dirty="0">
              <a:solidFill>
                <a:srgbClr val="C00000"/>
              </a:solidFill>
              <a:effectLst>
                <a:outerShdw blurRad="38100" dist="38100" dir="2700000" algn="tl">
                  <a:srgbClr val="000000">
                    <a:alpha val="43137"/>
                  </a:srgbClr>
                </a:outerShdw>
              </a:effectLst>
              <a:latin typeface="Arial Narrow" panose="020B0606020202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595526290"/>
              </p:ext>
            </p:extLst>
          </p:nvPr>
        </p:nvGraphicFramePr>
        <p:xfrm>
          <a:off x="381000" y="838200"/>
          <a:ext cx="8382000" cy="5149565"/>
        </p:xfrm>
        <a:graphic>
          <a:graphicData uri="http://schemas.openxmlformats.org/drawingml/2006/table">
            <a:tbl>
              <a:tblPr firstRow="1" bandRow="1">
                <a:tableStyleId>{5940675A-B579-460E-94D1-54222C63F5DA}</a:tableStyleId>
              </a:tblPr>
              <a:tblGrid>
                <a:gridCol w="1107890"/>
                <a:gridCol w="1604577"/>
                <a:gridCol w="1442713"/>
                <a:gridCol w="2865641"/>
                <a:gridCol w="1361179"/>
              </a:tblGrid>
              <a:tr h="750264">
                <a:tc>
                  <a:txBody>
                    <a:bodyPr/>
                    <a:lstStyle/>
                    <a:p>
                      <a:pPr algn="ctr"/>
                      <a:r>
                        <a:rPr lang="en-US" sz="1600" dirty="0" smtClean="0"/>
                        <a:t>FOCUS AREA</a:t>
                      </a:r>
                      <a:endParaRPr lang="en-US" sz="1600" dirty="0"/>
                    </a:p>
                  </a:txBody>
                  <a:tcPr/>
                </a:tc>
                <a:tc>
                  <a:txBody>
                    <a:bodyPr/>
                    <a:lstStyle/>
                    <a:p>
                      <a:pPr algn="ctr"/>
                      <a:r>
                        <a:rPr lang="en-US" sz="1600" dirty="0" smtClean="0"/>
                        <a:t>POLICY OBJECTIVE</a:t>
                      </a:r>
                      <a:endParaRPr lang="en-US" sz="1600" dirty="0"/>
                    </a:p>
                  </a:txBody>
                  <a:tcPr/>
                </a:tc>
                <a:tc>
                  <a:txBody>
                    <a:bodyPr/>
                    <a:lstStyle/>
                    <a:p>
                      <a:pPr algn="ctr"/>
                      <a:r>
                        <a:rPr lang="en-US" sz="1600" dirty="0" smtClean="0"/>
                        <a:t>SDGS </a:t>
                      </a:r>
                      <a:endParaRPr lang="en-US" sz="1600" dirty="0"/>
                    </a:p>
                  </a:txBody>
                  <a:tcPr/>
                </a:tc>
                <a:tc>
                  <a:txBody>
                    <a:bodyPr/>
                    <a:lstStyle/>
                    <a:p>
                      <a:pPr algn="ctr"/>
                      <a:r>
                        <a:rPr lang="en-US" sz="1600" dirty="0" smtClean="0"/>
                        <a:t>SDG TARGETS</a:t>
                      </a:r>
                      <a:endParaRPr lang="en-US" sz="1600" dirty="0"/>
                    </a:p>
                  </a:txBody>
                  <a:tcPr/>
                </a:tc>
                <a:tc>
                  <a:txBody>
                    <a:bodyPr/>
                    <a:lstStyle/>
                    <a:p>
                      <a:pPr algn="l"/>
                      <a:r>
                        <a:rPr lang="en-US" sz="1600" dirty="0" smtClean="0"/>
                        <a:t>BUDGET</a:t>
                      </a:r>
                      <a:endParaRPr lang="en-US" sz="1600" dirty="0"/>
                    </a:p>
                  </a:txBody>
                  <a:tcPr/>
                </a:tc>
              </a:tr>
              <a:tr h="1688136">
                <a:tc rowSpan="2">
                  <a:txBody>
                    <a:bodyPr/>
                    <a:lstStyle/>
                    <a:p>
                      <a:r>
                        <a:rPr lang="en-US" sz="1900" kern="1200" dirty="0" smtClean="0">
                          <a:effectLst/>
                        </a:rPr>
                        <a:t>Safeguard the natural environment and ensure a resilient built environment</a:t>
                      </a:r>
                      <a:endParaRPr lang="en-US" sz="1900" dirty="0"/>
                    </a:p>
                  </a:txBody>
                  <a:tcPr/>
                </a:tc>
                <a:tc rowSpan="2">
                  <a:txBody>
                    <a:bodyPr/>
                    <a:lstStyle/>
                    <a:p>
                      <a:pPr marL="0" marR="0">
                        <a:lnSpc>
                          <a:spcPct val="100000"/>
                        </a:lnSpc>
                        <a:spcBef>
                          <a:spcPts val="0"/>
                        </a:spcBef>
                        <a:spcAft>
                          <a:spcPts val="0"/>
                        </a:spcAft>
                      </a:pPr>
                      <a:r>
                        <a:rPr lang="en-US" sz="1900" kern="1200" dirty="0" smtClean="0">
                          <a:effectLst/>
                        </a:rPr>
                        <a:t>Reduce</a:t>
                      </a:r>
                      <a:r>
                        <a:rPr lang="en-US" sz="1900" kern="1200" baseline="0" dirty="0" smtClean="0">
                          <a:effectLst/>
                        </a:rPr>
                        <a:t> vulnerability to climate-related event and disasters</a:t>
                      </a:r>
                      <a:endParaRPr lang="en-US" sz="1900" dirty="0">
                        <a:effectLst/>
                        <a:latin typeface="Times New Roman" panose="02020603050405020304" pitchFamily="18" charset="0"/>
                        <a:ea typeface="Calibri" panose="020F0502020204030204" pitchFamily="34" charset="0"/>
                        <a:cs typeface="Calibri" panose="020F0502020204030204" pitchFamily="34" charset="0"/>
                      </a:endParaRPr>
                    </a:p>
                  </a:txBody>
                  <a:tcPr marL="62230" marR="68580" marT="0" marB="0" anchor="ctr"/>
                </a:tc>
                <a:tc rowSpan="2">
                  <a:txBody>
                    <a:bodyPr/>
                    <a:lstStyle/>
                    <a:p>
                      <a:r>
                        <a:rPr lang="en-US" sz="1900" kern="1200" dirty="0" smtClean="0">
                          <a:effectLst/>
                        </a:rPr>
                        <a:t>Goal 13: Take urgent action to combat climate change and its impact</a:t>
                      </a:r>
                      <a:endParaRPr lang="en-US" sz="1900" b="0" i="0" kern="1200" dirty="0">
                        <a:solidFill>
                          <a:schemeClr val="dk1"/>
                        </a:solidFill>
                        <a:effectLst/>
                        <a:latin typeface="+mn-lt"/>
                        <a:ea typeface="+mn-ea"/>
                        <a:cs typeface="+mn-cs"/>
                      </a:endParaRPr>
                    </a:p>
                  </a:txBody>
                  <a:tcPr/>
                </a:tc>
                <a:tc>
                  <a:txBody>
                    <a:bodyPr/>
                    <a:lstStyle/>
                    <a:p>
                      <a:r>
                        <a:rPr lang="en-US" sz="1900" kern="1200" dirty="0" smtClean="0">
                          <a:effectLst/>
                        </a:rPr>
                        <a:t> 13.</a:t>
                      </a:r>
                      <a:r>
                        <a:rPr lang="en-US" sz="1900" kern="1200" baseline="0" dirty="0" smtClean="0">
                          <a:effectLst/>
                        </a:rPr>
                        <a:t> 1</a:t>
                      </a:r>
                      <a:r>
                        <a:rPr lang="en-US" sz="1900" kern="1200" dirty="0" smtClean="0">
                          <a:effectLst/>
                        </a:rPr>
                        <a:t> Strengthen</a:t>
                      </a:r>
                      <a:r>
                        <a:rPr lang="en-US" sz="1900" kern="1200" baseline="0" dirty="0" smtClean="0">
                          <a:effectLst/>
                        </a:rPr>
                        <a:t> resilient and adaptive capacity to climate-related hazards and natural disasters in all countries</a:t>
                      </a:r>
                      <a:endParaRPr lang="en-US" sz="1900" dirty="0"/>
                    </a:p>
                  </a:txBody>
                  <a:tcPr/>
                </a:tc>
                <a:tc rowSpan="2">
                  <a:txBody>
                    <a:bodyPr/>
                    <a:lstStyle/>
                    <a:p>
                      <a:r>
                        <a:rPr lang="en-US" sz="1900" b="1" dirty="0" smtClean="0">
                          <a:solidFill>
                            <a:srgbClr val="C00000"/>
                          </a:solidFill>
                          <a:effectLst>
                            <a:outerShdw blurRad="38100" dist="38100" dir="2700000" algn="tl">
                              <a:srgbClr val="000000">
                                <a:alpha val="43137"/>
                              </a:srgbClr>
                            </a:outerShdw>
                          </a:effectLst>
                        </a:rPr>
                        <a:t>67,000.00</a:t>
                      </a:r>
                      <a:endParaRPr lang="en-US" sz="1900" b="1" dirty="0">
                        <a:solidFill>
                          <a:srgbClr val="C00000"/>
                        </a:solidFill>
                        <a:effectLst>
                          <a:outerShdw blurRad="38100" dist="38100" dir="2700000" algn="tl">
                            <a:srgbClr val="000000">
                              <a:alpha val="43137"/>
                            </a:srgbClr>
                          </a:outerShdw>
                        </a:effectLst>
                      </a:endParaRPr>
                    </a:p>
                  </a:txBody>
                  <a:tcPr/>
                </a:tc>
              </a:tr>
              <a:tr h="2711165">
                <a:tc vMerge="1">
                  <a:txBody>
                    <a:bodyPr/>
                    <a:lstStyle/>
                    <a:p>
                      <a:endParaRPr lang="en-US" sz="1900" dirty="0"/>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900" kern="1200" dirty="0" smtClean="0">
                        <a:solidFill>
                          <a:schemeClr val="dk1"/>
                        </a:solidFill>
                        <a:effectLst/>
                        <a:latin typeface="+mn-lt"/>
                        <a:ea typeface="+mn-ea"/>
                        <a:cs typeface="+mn-cs"/>
                      </a:endParaRPr>
                    </a:p>
                  </a:txBody>
                  <a:tcPr marL="62230" marR="68580" marT="0" marB="0" anchor="ctr"/>
                </a:tc>
                <a:tc vMerge="1">
                  <a:txBody>
                    <a:bodyPr/>
                    <a:lstStyle/>
                    <a:p>
                      <a:endParaRPr lang="en-US" sz="19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kern="1200" dirty="0" smtClean="0">
                          <a:effectLst/>
                        </a:rPr>
                        <a:t>13.3</a:t>
                      </a:r>
                      <a:r>
                        <a:rPr lang="en-US" sz="1900" kern="1200" baseline="0" dirty="0" smtClean="0">
                          <a:effectLst/>
                        </a:rPr>
                        <a:t> Improve education, awareness-raising and human and institutional capacity on climate change mitigation, early warning adaptation, impact reduction and early warning</a:t>
                      </a:r>
                      <a:endParaRPr lang="en-US" sz="1900" b="0" i="0" kern="1200" dirty="0" smtClean="0">
                        <a:solidFill>
                          <a:schemeClr val="dk1"/>
                        </a:solidFill>
                        <a:effectLst/>
                        <a:latin typeface="+mn-lt"/>
                        <a:ea typeface="+mn-ea"/>
                        <a:cs typeface="+mn-cs"/>
                      </a:endParaRPr>
                    </a:p>
                  </a:txBody>
                  <a:tcPr/>
                </a:tc>
                <a:tc vMerge="1">
                  <a:txBody>
                    <a:bodyPr/>
                    <a:lstStyle/>
                    <a:p>
                      <a:endParaRPr lang="en-US" sz="1900" dirty="0"/>
                    </a:p>
                  </a:txBody>
                  <a:tcPr/>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26</a:t>
            </a:fld>
            <a:endParaRPr lang="en-US"/>
          </a:p>
        </p:txBody>
      </p:sp>
    </p:spTree>
    <p:extLst>
      <p:ext uri="{BB962C8B-B14F-4D97-AF65-F5344CB8AC3E}">
        <p14:creationId xmlns:p14="http://schemas.microsoft.com/office/powerpoint/2010/main" val="22127250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52400"/>
            <a:ext cx="8763000" cy="457200"/>
          </a:xfrm>
        </p:spPr>
        <p:txBody>
          <a:bodyPr>
            <a:noAutofit/>
          </a:bodyPr>
          <a:lstStyle/>
          <a:p>
            <a:r>
              <a:rPr lang="en-US" sz="2000" b="1" dirty="0">
                <a:solidFill>
                  <a:srgbClr val="C00000"/>
                </a:solidFill>
                <a:effectLst>
                  <a:outerShdw blurRad="38100" dist="38100" dir="2700000" algn="tl">
                    <a:srgbClr val="000000">
                      <a:alpha val="43137"/>
                    </a:srgbClr>
                  </a:outerShdw>
                </a:effectLst>
              </a:rPr>
              <a:t>MMDA Adopted Policy Objectives for 2019 Link to Sustainable Development Goals (SDGs</a:t>
            </a:r>
            <a:r>
              <a:rPr lang="en-US" sz="2000" b="1" dirty="0" smtClean="0">
                <a:solidFill>
                  <a:srgbClr val="C00000"/>
                </a:solidFill>
                <a:effectLst>
                  <a:outerShdw blurRad="38100" dist="38100" dir="2700000" algn="tl">
                    <a:srgbClr val="000000">
                      <a:alpha val="43137"/>
                    </a:srgbClr>
                  </a:outerShdw>
                </a:effectLst>
              </a:rPr>
              <a:t>)</a:t>
            </a:r>
            <a:endParaRPr lang="en-GB" sz="2000" b="1" dirty="0">
              <a:solidFill>
                <a:srgbClr val="C00000"/>
              </a:solidFill>
              <a:effectLst>
                <a:outerShdw blurRad="38100" dist="38100" dir="2700000" algn="tl">
                  <a:srgbClr val="000000">
                    <a:alpha val="43137"/>
                  </a:srgbClr>
                </a:outerShdw>
              </a:effectLst>
              <a:latin typeface="Arial Narrow" panose="020B0606020202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985787562"/>
              </p:ext>
            </p:extLst>
          </p:nvPr>
        </p:nvGraphicFramePr>
        <p:xfrm>
          <a:off x="304799" y="762000"/>
          <a:ext cx="8610602" cy="4770120"/>
        </p:xfrm>
        <a:graphic>
          <a:graphicData uri="http://schemas.openxmlformats.org/drawingml/2006/table">
            <a:tbl>
              <a:tblPr firstRow="1" bandRow="1">
                <a:tableStyleId>{5940675A-B579-460E-94D1-54222C63F5DA}</a:tableStyleId>
              </a:tblPr>
              <a:tblGrid>
                <a:gridCol w="1324387"/>
                <a:gridCol w="1352486"/>
                <a:gridCol w="1736592"/>
                <a:gridCol w="2604888"/>
                <a:gridCol w="1592249"/>
              </a:tblGrid>
              <a:tr h="609600">
                <a:tc>
                  <a:txBody>
                    <a:bodyPr/>
                    <a:lstStyle/>
                    <a:p>
                      <a:pPr algn="ctr"/>
                      <a:r>
                        <a:rPr lang="en-US" sz="1600" dirty="0" smtClean="0"/>
                        <a:t>FOCUS AREA</a:t>
                      </a:r>
                      <a:endParaRPr lang="en-US" sz="1600" dirty="0"/>
                    </a:p>
                  </a:txBody>
                  <a:tcPr/>
                </a:tc>
                <a:tc>
                  <a:txBody>
                    <a:bodyPr/>
                    <a:lstStyle/>
                    <a:p>
                      <a:pPr algn="ctr"/>
                      <a:r>
                        <a:rPr lang="en-US" sz="1600" dirty="0" smtClean="0"/>
                        <a:t>POLICY OBJECTIVE</a:t>
                      </a:r>
                      <a:endParaRPr lang="en-US" sz="1600" dirty="0"/>
                    </a:p>
                  </a:txBody>
                  <a:tcPr/>
                </a:tc>
                <a:tc>
                  <a:txBody>
                    <a:bodyPr/>
                    <a:lstStyle/>
                    <a:p>
                      <a:pPr algn="ctr"/>
                      <a:r>
                        <a:rPr lang="en-US" sz="1600" dirty="0" smtClean="0"/>
                        <a:t>SDGS </a:t>
                      </a:r>
                      <a:endParaRPr lang="en-US" sz="1600" dirty="0"/>
                    </a:p>
                  </a:txBody>
                  <a:tcPr/>
                </a:tc>
                <a:tc>
                  <a:txBody>
                    <a:bodyPr/>
                    <a:lstStyle/>
                    <a:p>
                      <a:pPr algn="ctr"/>
                      <a:r>
                        <a:rPr lang="en-US" sz="1600" dirty="0" smtClean="0"/>
                        <a:t>SDG TARGETS</a:t>
                      </a:r>
                      <a:endParaRPr lang="en-US" sz="1600" dirty="0"/>
                    </a:p>
                  </a:txBody>
                  <a:tcPr/>
                </a:tc>
                <a:tc>
                  <a:txBody>
                    <a:bodyPr/>
                    <a:lstStyle/>
                    <a:p>
                      <a:pPr algn="l"/>
                      <a:r>
                        <a:rPr lang="en-US" sz="1600" dirty="0" smtClean="0"/>
                        <a:t>BUDGET</a:t>
                      </a:r>
                      <a:endParaRPr lang="en-US" sz="1600" dirty="0"/>
                    </a:p>
                  </a:txBody>
                  <a:tcPr/>
                </a:tc>
              </a:tr>
              <a:tr h="1739848">
                <a:tc rowSpan="2">
                  <a:txBody>
                    <a:bodyPr/>
                    <a:lstStyle/>
                    <a:p>
                      <a:r>
                        <a:rPr lang="en-US" sz="1900" kern="1200" dirty="0" smtClean="0">
                          <a:effectLst/>
                        </a:rPr>
                        <a:t>Maintain a stable, united and safe society</a:t>
                      </a:r>
                      <a:endParaRPr lang="en-US" sz="1900" dirty="0"/>
                    </a:p>
                  </a:txBody>
                  <a:tcPr/>
                </a:tc>
                <a:tc rowSpan="2">
                  <a:txBody>
                    <a:bodyPr/>
                    <a:lstStyle/>
                    <a:p>
                      <a:pPr marL="0" marR="0">
                        <a:lnSpc>
                          <a:spcPct val="100000"/>
                        </a:lnSpc>
                        <a:spcBef>
                          <a:spcPts val="0"/>
                        </a:spcBef>
                        <a:spcAft>
                          <a:spcPts val="0"/>
                        </a:spcAft>
                      </a:pPr>
                      <a:r>
                        <a:rPr lang="en-US" sz="1900" kern="1200" dirty="0" smtClean="0">
                          <a:effectLst/>
                        </a:rPr>
                        <a:t>Deepen political and administrative decentralization</a:t>
                      </a:r>
                      <a:endParaRPr lang="en-US" sz="1900" dirty="0">
                        <a:effectLst/>
                        <a:latin typeface="Times New Roman" panose="02020603050405020304" pitchFamily="18" charset="0"/>
                        <a:ea typeface="Calibri" panose="020F0502020204030204" pitchFamily="34" charset="0"/>
                        <a:cs typeface="Calibri" panose="020F0502020204030204" pitchFamily="34" charset="0"/>
                      </a:endParaRPr>
                    </a:p>
                  </a:txBody>
                  <a:tcPr marL="62230" marR="68580" marT="0" marB="0" anchor="ctr"/>
                </a:tc>
                <a:tc rowSpan="2">
                  <a:txBody>
                    <a:bodyPr/>
                    <a:lstStyle/>
                    <a:p>
                      <a:r>
                        <a:rPr lang="en-US" sz="2000" dirty="0" smtClean="0">
                          <a:effectLst>
                            <a:outerShdw blurRad="38100" dist="38100" dir="2700000" algn="tl">
                              <a:srgbClr val="000000">
                                <a:alpha val="43137"/>
                              </a:srgbClr>
                            </a:outerShdw>
                          </a:effectLst>
                        </a:rPr>
                        <a:t>Goal16 </a:t>
                      </a:r>
                      <a:r>
                        <a:rPr lang="en-US" sz="1900" kern="1200" dirty="0" smtClean="0">
                          <a:effectLst/>
                        </a:rPr>
                        <a:t>promote peaceful and inclusive societies for sustainable development, provide access to justice for all and for building effective, accountable institutions at all levels.</a:t>
                      </a:r>
                      <a:endParaRPr lang="en-US" sz="19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effectLst>
                            <a:outerShdw blurRad="38100" dist="38100" dir="2700000" algn="tl">
                              <a:srgbClr val="000000">
                                <a:alpha val="43137"/>
                              </a:srgbClr>
                            </a:outerShdw>
                          </a:effectLst>
                        </a:rPr>
                        <a:t>16.7 </a:t>
                      </a:r>
                      <a:r>
                        <a:rPr lang="en-US" sz="1900" kern="1200" dirty="0" smtClean="0">
                          <a:effectLst/>
                        </a:rPr>
                        <a:t>Ensure responsive, inclusive, participatory and representative decision-making at all levels</a:t>
                      </a:r>
                      <a:endParaRPr lang="en-US" sz="1900" b="0" i="0" kern="1200" dirty="0" smtClean="0">
                        <a:solidFill>
                          <a:schemeClr val="dk1"/>
                        </a:solidFill>
                        <a:effectLst/>
                        <a:latin typeface="+mn-lt"/>
                        <a:ea typeface="+mn-ea"/>
                        <a:cs typeface="+mn-cs"/>
                      </a:endParaRPr>
                    </a:p>
                  </a:txBody>
                  <a:tcPr/>
                </a:tc>
                <a:tc rowSpan="2">
                  <a:txBody>
                    <a:bodyPr/>
                    <a:lstStyle/>
                    <a:p>
                      <a:r>
                        <a:rPr lang="en-US" sz="1900" b="1" dirty="0" smtClean="0">
                          <a:solidFill>
                            <a:srgbClr val="C00000"/>
                          </a:solidFill>
                          <a:effectLst>
                            <a:outerShdw blurRad="38100" dist="38100" dir="2700000" algn="tl">
                              <a:srgbClr val="000000">
                                <a:alpha val="43137"/>
                              </a:srgbClr>
                            </a:outerShdw>
                          </a:effectLst>
                        </a:rPr>
                        <a:t>3,239,969.49</a:t>
                      </a:r>
                      <a:endParaRPr lang="en-US" sz="1900" b="1" dirty="0">
                        <a:solidFill>
                          <a:srgbClr val="C00000"/>
                        </a:solidFill>
                        <a:effectLst>
                          <a:outerShdw blurRad="38100" dist="38100" dir="2700000" algn="tl">
                            <a:srgbClr val="000000">
                              <a:alpha val="43137"/>
                            </a:srgbClr>
                          </a:outerShdw>
                        </a:effectLst>
                      </a:endParaRPr>
                    </a:p>
                  </a:txBody>
                  <a:tcPr/>
                </a:tc>
              </a:tr>
              <a:tr h="2169190">
                <a:tc vMerge="1">
                  <a:txBody>
                    <a:bodyPr/>
                    <a:lstStyle/>
                    <a:p>
                      <a:endParaRPr lang="en-US" dirty="0"/>
                    </a:p>
                  </a:txBody>
                  <a:tcPr/>
                </a:tc>
                <a:tc vMerge="1">
                  <a:txBody>
                    <a:bodyPr/>
                    <a:lstStyle/>
                    <a:p>
                      <a:pPr marL="0" marR="0">
                        <a:lnSpc>
                          <a:spcPct val="100000"/>
                        </a:lnSpc>
                        <a:spcBef>
                          <a:spcPts val="0"/>
                        </a:spcBef>
                        <a:spcAft>
                          <a:spcPts val="0"/>
                        </a:spcAft>
                      </a:pPr>
                      <a:endParaRPr lang="en-US" sz="1900" dirty="0">
                        <a:effectLst/>
                        <a:latin typeface="Times New Roman" panose="02020603050405020304" pitchFamily="18" charset="0"/>
                        <a:ea typeface="Calibri" panose="020F0502020204030204" pitchFamily="34" charset="0"/>
                        <a:cs typeface="Calibri" panose="020F0502020204030204" pitchFamily="34" charset="0"/>
                      </a:endParaRPr>
                    </a:p>
                  </a:txBody>
                  <a:tcPr marL="62230" marR="68580" marT="0" marB="0" anchor="ct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effectLst>
                            <a:outerShdw blurRad="38100" dist="38100" dir="2700000" algn="tl">
                              <a:srgbClr val="000000">
                                <a:alpha val="43137"/>
                              </a:srgbClr>
                            </a:outerShdw>
                          </a:effectLst>
                        </a:rPr>
                        <a:t>16.6</a:t>
                      </a:r>
                      <a:r>
                        <a:rPr lang="en-US" sz="2000" baseline="0" dirty="0" smtClean="0">
                          <a:effectLst>
                            <a:outerShdw blurRad="38100" dist="38100" dir="2700000" algn="tl">
                              <a:srgbClr val="000000">
                                <a:alpha val="43137"/>
                              </a:srgbClr>
                            </a:outerShdw>
                          </a:effectLst>
                        </a:rPr>
                        <a:t> </a:t>
                      </a:r>
                      <a:r>
                        <a:rPr lang="en-US" sz="2000" baseline="0" dirty="0" smtClean="0">
                          <a:effectLst/>
                        </a:rPr>
                        <a:t>Develop effective , accountable and transparent institution at all levels</a:t>
                      </a:r>
                      <a:endParaRPr lang="en-US" sz="1900" b="0" dirty="0" smtClean="0">
                        <a:effectLst/>
                      </a:endParaRPr>
                    </a:p>
                  </a:txBody>
                  <a:tcPr/>
                </a:tc>
                <a:tc vMerge="1">
                  <a:txBody>
                    <a:bodyPr/>
                    <a:lstStyle/>
                    <a:p>
                      <a:endParaRPr lang="en-US" dirty="0"/>
                    </a:p>
                  </a:txBody>
                  <a:tcPr/>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27</a:t>
            </a:fld>
            <a:endParaRPr lang="en-US"/>
          </a:p>
        </p:txBody>
      </p:sp>
    </p:spTree>
    <p:extLst>
      <p:ext uri="{BB962C8B-B14F-4D97-AF65-F5344CB8AC3E}">
        <p14:creationId xmlns:p14="http://schemas.microsoft.com/office/powerpoint/2010/main" val="32046489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0"/>
            <a:ext cx="8534400" cy="609600"/>
          </a:xfrm>
        </p:spPr>
        <p:txBody>
          <a:bodyPr>
            <a:noAutofit/>
          </a:bodyPr>
          <a:lstStyle/>
          <a:p>
            <a:r>
              <a:rPr lang="en-US" sz="2400" b="1" dirty="0">
                <a:solidFill>
                  <a:srgbClr val="C00000"/>
                </a:solidFill>
                <a:effectLst>
                  <a:outerShdw blurRad="38100" dist="38100" dir="2700000" algn="tl">
                    <a:srgbClr val="000000">
                      <a:alpha val="43137"/>
                    </a:srgbClr>
                  </a:outerShdw>
                </a:effectLst>
              </a:rPr>
              <a:t>MMDA Adopted Policy Objectives for 2019 Link to Sustainable Development Goals (SDGs</a:t>
            </a:r>
            <a:r>
              <a:rPr lang="en-US" sz="2400" b="1" dirty="0" smtClean="0">
                <a:solidFill>
                  <a:srgbClr val="C00000"/>
                </a:solidFill>
                <a:effectLst>
                  <a:outerShdw blurRad="38100" dist="38100" dir="2700000" algn="tl">
                    <a:srgbClr val="000000">
                      <a:alpha val="43137"/>
                    </a:srgbClr>
                  </a:outerShdw>
                </a:effectLst>
              </a:rPr>
              <a:t>)</a:t>
            </a:r>
            <a:endParaRPr lang="en-GB" sz="2400" b="1" dirty="0">
              <a:solidFill>
                <a:srgbClr val="C00000"/>
              </a:solidFill>
              <a:effectLst>
                <a:outerShdw blurRad="38100" dist="38100" dir="2700000" algn="tl">
                  <a:srgbClr val="000000">
                    <a:alpha val="43137"/>
                  </a:srgbClr>
                </a:outerShdw>
              </a:effectLst>
              <a:latin typeface="Arial Narrow" panose="020B0606020202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836600683"/>
              </p:ext>
            </p:extLst>
          </p:nvPr>
        </p:nvGraphicFramePr>
        <p:xfrm>
          <a:off x="228600" y="1066800"/>
          <a:ext cx="8534400" cy="5520705"/>
        </p:xfrm>
        <a:graphic>
          <a:graphicData uri="http://schemas.openxmlformats.org/drawingml/2006/table">
            <a:tbl>
              <a:tblPr firstRow="1" bandRow="1">
                <a:tableStyleId>{5940675A-B579-460E-94D1-54222C63F5DA}</a:tableStyleId>
              </a:tblPr>
              <a:tblGrid>
                <a:gridCol w="1128034"/>
                <a:gridCol w="1403356"/>
                <a:gridCol w="2386739"/>
                <a:gridCol w="2104148"/>
                <a:gridCol w="1512123"/>
              </a:tblGrid>
              <a:tr h="533400">
                <a:tc>
                  <a:txBody>
                    <a:bodyPr/>
                    <a:lstStyle/>
                    <a:p>
                      <a:pPr algn="ctr"/>
                      <a:r>
                        <a:rPr lang="en-US" sz="1600" dirty="0" smtClean="0"/>
                        <a:t>FOCUS AREA</a:t>
                      </a:r>
                      <a:endParaRPr lang="en-US" sz="1600" dirty="0"/>
                    </a:p>
                  </a:txBody>
                  <a:tcPr/>
                </a:tc>
                <a:tc>
                  <a:txBody>
                    <a:bodyPr/>
                    <a:lstStyle/>
                    <a:p>
                      <a:pPr algn="ctr"/>
                      <a:r>
                        <a:rPr lang="en-US" sz="1600" dirty="0" smtClean="0"/>
                        <a:t>POLICY OBJECTIVE</a:t>
                      </a:r>
                      <a:endParaRPr lang="en-US" sz="1600" dirty="0"/>
                    </a:p>
                  </a:txBody>
                  <a:tcPr/>
                </a:tc>
                <a:tc>
                  <a:txBody>
                    <a:bodyPr/>
                    <a:lstStyle/>
                    <a:p>
                      <a:pPr algn="ctr"/>
                      <a:r>
                        <a:rPr lang="en-US" sz="1600" dirty="0" smtClean="0"/>
                        <a:t>SDGS </a:t>
                      </a:r>
                      <a:endParaRPr lang="en-US" sz="1600" dirty="0"/>
                    </a:p>
                  </a:txBody>
                  <a:tcPr/>
                </a:tc>
                <a:tc>
                  <a:txBody>
                    <a:bodyPr/>
                    <a:lstStyle/>
                    <a:p>
                      <a:pPr algn="ctr"/>
                      <a:r>
                        <a:rPr lang="en-US" sz="1600" dirty="0" smtClean="0"/>
                        <a:t>SDG TARGETS</a:t>
                      </a:r>
                      <a:endParaRPr lang="en-US" sz="1600" dirty="0"/>
                    </a:p>
                  </a:txBody>
                  <a:tcPr/>
                </a:tc>
                <a:tc>
                  <a:txBody>
                    <a:bodyPr/>
                    <a:lstStyle/>
                    <a:p>
                      <a:pPr algn="l"/>
                      <a:r>
                        <a:rPr lang="en-US" sz="1600" dirty="0" smtClean="0"/>
                        <a:t>BUDGET</a:t>
                      </a:r>
                      <a:endParaRPr lang="en-US" sz="1600" dirty="0"/>
                    </a:p>
                  </a:txBody>
                  <a:tcPr/>
                </a:tc>
              </a:tr>
              <a:tr h="2875771">
                <a:tc rowSpan="2">
                  <a:txBody>
                    <a:bodyPr/>
                    <a:lstStyle/>
                    <a:p>
                      <a:r>
                        <a:rPr lang="en-US" sz="1900" kern="1200" dirty="0" smtClean="0">
                          <a:effectLst/>
                        </a:rPr>
                        <a:t>Maintain a stable, united and safe society</a:t>
                      </a:r>
                      <a:endParaRPr lang="en-US" sz="1900" dirty="0"/>
                    </a:p>
                  </a:txBody>
                  <a:tcPr/>
                </a:tc>
                <a:tc>
                  <a:txBody>
                    <a:bodyPr/>
                    <a:lstStyle/>
                    <a:p>
                      <a:pPr marL="0" marR="0">
                        <a:lnSpc>
                          <a:spcPct val="150000"/>
                        </a:lnSpc>
                        <a:spcBef>
                          <a:spcPts val="0"/>
                        </a:spcBef>
                        <a:spcAft>
                          <a:spcPts val="0"/>
                        </a:spcAft>
                      </a:pPr>
                      <a:r>
                        <a:rPr lang="en-US" sz="1900" dirty="0" smtClean="0">
                          <a:effectLst/>
                        </a:rPr>
                        <a:t>Implement</a:t>
                      </a:r>
                      <a:r>
                        <a:rPr lang="en-US" sz="1900" baseline="0" dirty="0" smtClean="0">
                          <a:effectLst/>
                        </a:rPr>
                        <a:t> appropriate social protection system and measures</a:t>
                      </a:r>
                      <a:endParaRPr lang="en-US" sz="1900" dirty="0">
                        <a:effectLst/>
                        <a:latin typeface="Times New Roman" panose="02020603050405020304" pitchFamily="18" charset="0"/>
                        <a:ea typeface="Calibri" panose="020F0502020204030204" pitchFamily="34" charset="0"/>
                        <a:cs typeface="Calibri" panose="020F0502020204030204" pitchFamily="34" charset="0"/>
                      </a:endParaRPr>
                    </a:p>
                  </a:txBody>
                  <a:tcPr marL="62230" marR="68580" marT="0" marB="0" anchor="ctr"/>
                </a:tc>
                <a:tc>
                  <a:txBody>
                    <a:bodyPr/>
                    <a:lstStyle/>
                    <a:p>
                      <a:r>
                        <a:rPr lang="en-US" sz="1900" kern="1200" dirty="0" smtClean="0">
                          <a:effectLst/>
                        </a:rPr>
                        <a:t>Goal</a:t>
                      </a:r>
                      <a:r>
                        <a:rPr lang="en-US" sz="1900" kern="1200" baseline="0" dirty="0" smtClean="0">
                          <a:effectLst/>
                        </a:rPr>
                        <a:t> 16: promote peaceful and inclusive societies for sustainable  development, provide access to justice for all and build effective, accountable, and inclusive institutional levels</a:t>
                      </a:r>
                      <a:endParaRPr lang="en-US" sz="1900" b="0" i="0" kern="1200" dirty="0">
                        <a:solidFill>
                          <a:schemeClr val="dk1"/>
                        </a:solidFill>
                        <a:effectLst/>
                        <a:latin typeface="+mn-lt"/>
                        <a:ea typeface="+mn-ea"/>
                        <a:cs typeface="+mn-cs"/>
                      </a:endParaRPr>
                    </a:p>
                  </a:txBody>
                  <a:tcPr/>
                </a:tc>
                <a:tc>
                  <a:txBody>
                    <a:bodyPr/>
                    <a:lstStyle/>
                    <a:p>
                      <a:r>
                        <a:rPr lang="en-US" sz="1900" dirty="0" smtClean="0"/>
                        <a:t>16.1</a:t>
                      </a:r>
                      <a:r>
                        <a:rPr lang="en-US" sz="1900" baseline="0" dirty="0" smtClean="0"/>
                        <a:t> Significantly reduce all forms of violence and related death rates everywhere</a:t>
                      </a:r>
                    </a:p>
                  </a:txBody>
                  <a:tcPr/>
                </a:tc>
                <a:tc rowSpan="2">
                  <a:txBody>
                    <a:bodyPr/>
                    <a:lstStyle/>
                    <a:p>
                      <a:r>
                        <a:rPr lang="en-US" sz="1900" dirty="0" smtClean="0"/>
                        <a:t>528,324.38</a:t>
                      </a:r>
                      <a:endParaRPr lang="en-US" sz="1900" dirty="0"/>
                    </a:p>
                  </a:txBody>
                  <a:tcPr/>
                </a:tc>
              </a:tr>
              <a:tr h="1954545">
                <a:tc vMerge="1">
                  <a:txBody>
                    <a:bodyPr/>
                    <a:lstStyle/>
                    <a:p>
                      <a:endParaRPr lang="en-US" sz="19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900" kern="1200" dirty="0" smtClean="0">
                        <a:solidFill>
                          <a:schemeClr val="dk1"/>
                        </a:solidFill>
                        <a:effectLst/>
                        <a:latin typeface="+mn-lt"/>
                        <a:ea typeface="+mn-ea"/>
                        <a:cs typeface="+mn-cs"/>
                      </a:endParaRPr>
                    </a:p>
                  </a:txBody>
                  <a:tcPr marL="62230" marR="68580" marT="0" marB="0" anchor="ctr"/>
                </a:tc>
                <a:tc>
                  <a:txBody>
                    <a:bodyPr/>
                    <a:lstStyle/>
                    <a:p>
                      <a:r>
                        <a:rPr lang="en-US" sz="1900" dirty="0" smtClean="0"/>
                        <a:t>Goal10:</a:t>
                      </a:r>
                      <a:r>
                        <a:rPr lang="en-US" sz="1900" baseline="0" dirty="0" smtClean="0"/>
                        <a:t> Reduce Inequality within and among countries</a:t>
                      </a:r>
                      <a:endParaRPr lang="en-US" sz="19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dirty="0" smtClean="0"/>
                        <a:t>16.2 End abuse,</a:t>
                      </a:r>
                      <a:r>
                        <a:rPr lang="en-US" sz="1900" baseline="0" dirty="0" smtClean="0"/>
                        <a:t> exploitation, trafficking and all forms of violence and torture of children</a:t>
                      </a:r>
                      <a:endParaRPr lang="en-US" sz="1900" dirty="0" smtClean="0"/>
                    </a:p>
                  </a:txBody>
                  <a:tcPr/>
                </a:tc>
                <a:tc vMerge="1">
                  <a:txBody>
                    <a:bodyPr/>
                    <a:lstStyle/>
                    <a:p>
                      <a:endParaRPr lang="en-US" sz="1900" dirty="0"/>
                    </a:p>
                  </a:txBody>
                  <a:tcPr/>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28</a:t>
            </a:fld>
            <a:endParaRPr lang="en-US"/>
          </a:p>
        </p:txBody>
      </p:sp>
    </p:spTree>
    <p:extLst>
      <p:ext uri="{BB962C8B-B14F-4D97-AF65-F5344CB8AC3E}">
        <p14:creationId xmlns:p14="http://schemas.microsoft.com/office/powerpoint/2010/main" val="40462186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399" cy="457200"/>
          </a:xfrm>
        </p:spPr>
        <p:txBody>
          <a:bodyPr>
            <a:normAutofit fontScale="90000"/>
          </a:bodyPr>
          <a:lstStyle/>
          <a:p>
            <a:pPr algn="l"/>
            <a:r>
              <a:rPr lang="en-US" dirty="0" smtClean="0"/>
              <a:t/>
            </a:r>
            <a:br>
              <a:rPr lang="en-US" dirty="0" smtClean="0"/>
            </a:br>
            <a:r>
              <a:rPr lang="en-US" sz="2900" b="1" dirty="0" smtClean="0">
                <a:solidFill>
                  <a:srgbClr val="FF0000"/>
                </a:solidFill>
                <a:effectLst>
                  <a:outerShdw blurRad="38100" dist="38100" dir="2700000" algn="tl">
                    <a:srgbClr val="000000">
                      <a:alpha val="43137"/>
                    </a:srgbClr>
                  </a:outerShdw>
                </a:effectLst>
                <a:latin typeface="Arial Narrow" panose="020B0606020202030204" pitchFamily="34" charset="0"/>
              </a:rPr>
              <a:t>POLICY OUTCOME INDICATORS AND TARGETS</a:t>
            </a:r>
            <a:r>
              <a:rPr lang="en-US" b="1" dirty="0" smtClean="0">
                <a:solidFill>
                  <a:srgbClr val="FF0000"/>
                </a:solidFill>
                <a:effectLst>
                  <a:outerShdw blurRad="38100" dist="38100" dir="2700000" algn="tl">
                    <a:srgbClr val="000000">
                      <a:alpha val="43137"/>
                    </a:srgbClr>
                  </a:outerShdw>
                </a:effectLst>
                <a:latin typeface="Arial Narrow" panose="020B0606020202030204" pitchFamily="34" charset="0"/>
              </a:rPr>
              <a:t/>
            </a:r>
            <a:br>
              <a:rPr lang="en-US" b="1" dirty="0" smtClean="0">
                <a:solidFill>
                  <a:srgbClr val="FF0000"/>
                </a:solidFill>
                <a:effectLst>
                  <a:outerShdw blurRad="38100" dist="38100" dir="2700000" algn="tl">
                    <a:srgbClr val="000000">
                      <a:alpha val="43137"/>
                    </a:srgbClr>
                  </a:outerShdw>
                </a:effectLst>
                <a:latin typeface="Arial Narrow" panose="020B0606020202030204" pitchFamily="34" charset="0"/>
              </a:rPr>
            </a:br>
            <a:endParaRPr lang="en-US" b="1" dirty="0">
              <a:solidFill>
                <a:srgbClr val="FF0000"/>
              </a:solidFill>
              <a:effectLst>
                <a:outerShdw blurRad="38100" dist="38100" dir="2700000" algn="tl">
                  <a:srgbClr val="000000">
                    <a:alpha val="43137"/>
                  </a:srgbClr>
                </a:outerShdw>
              </a:effectLst>
              <a:latin typeface="Arial Narrow" panose="020B0606020202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831407295"/>
              </p:ext>
            </p:extLst>
          </p:nvPr>
        </p:nvGraphicFramePr>
        <p:xfrm>
          <a:off x="266698" y="914400"/>
          <a:ext cx="8686801" cy="5333295"/>
        </p:xfrm>
        <a:graphic>
          <a:graphicData uri="http://schemas.openxmlformats.org/drawingml/2006/table">
            <a:tbl>
              <a:tblPr firstRow="1" firstCol="1" bandRow="1">
                <a:tableStyleId>{5940675A-B579-460E-94D1-54222C63F5DA}</a:tableStyleId>
              </a:tblPr>
              <a:tblGrid>
                <a:gridCol w="1884311"/>
                <a:gridCol w="1955626"/>
                <a:gridCol w="834854"/>
                <a:gridCol w="834854"/>
                <a:gridCol w="745873"/>
                <a:gridCol w="854482"/>
                <a:gridCol w="854482"/>
                <a:gridCol w="722319"/>
              </a:tblGrid>
              <a:tr h="408457">
                <a:tc rowSpan="2">
                  <a:txBody>
                    <a:bodyPr/>
                    <a:lstStyle/>
                    <a:p>
                      <a:pPr algn="l">
                        <a:lnSpc>
                          <a:spcPct val="115000"/>
                        </a:lnSpc>
                        <a:spcAft>
                          <a:spcPts val="0"/>
                        </a:spcAft>
                      </a:pPr>
                      <a:r>
                        <a:rPr lang="en-GB" sz="1600" b="1" dirty="0">
                          <a:effectLst/>
                          <a:latin typeface="Arial Narrow" panose="020B0606020202030204" pitchFamily="34" charset="0"/>
                        </a:rPr>
                        <a:t>Outcome Indicator Description</a:t>
                      </a:r>
                      <a:endParaRPr lang="en-GB" sz="1600" b="1" dirty="0">
                        <a:effectLst/>
                        <a:latin typeface="Arial Narrow" panose="020B0606020202030204" pitchFamily="34" charset="0"/>
                        <a:ea typeface="Calibri"/>
                        <a:cs typeface="Times New Roman"/>
                      </a:endParaRPr>
                    </a:p>
                  </a:txBody>
                  <a:tcPr marL="36195" marR="36195" marT="0" marB="0" anchor="ctr"/>
                </a:tc>
                <a:tc rowSpan="2">
                  <a:txBody>
                    <a:bodyPr/>
                    <a:lstStyle/>
                    <a:p>
                      <a:pPr algn="l">
                        <a:lnSpc>
                          <a:spcPct val="115000"/>
                        </a:lnSpc>
                        <a:spcAft>
                          <a:spcPts val="0"/>
                        </a:spcAft>
                      </a:pPr>
                      <a:r>
                        <a:rPr lang="en-GB" sz="1600" b="1" dirty="0">
                          <a:effectLst/>
                          <a:latin typeface="Arial Narrow" panose="020B0606020202030204" pitchFamily="34" charset="0"/>
                        </a:rPr>
                        <a:t>Unit of Measurement</a:t>
                      </a:r>
                      <a:endParaRPr lang="en-GB" sz="1600" b="1" dirty="0">
                        <a:effectLst/>
                        <a:latin typeface="Arial Narrow" panose="020B0606020202030204" pitchFamily="34" charset="0"/>
                        <a:ea typeface="Calibri"/>
                        <a:cs typeface="Times New Roman"/>
                      </a:endParaRPr>
                    </a:p>
                  </a:txBody>
                  <a:tcPr marL="36195" marR="36195" marT="0" marB="0" anchor="ctr"/>
                </a:tc>
                <a:tc gridSpan="2">
                  <a:txBody>
                    <a:bodyPr/>
                    <a:lstStyle/>
                    <a:p>
                      <a:pPr algn="ctr">
                        <a:lnSpc>
                          <a:spcPct val="115000"/>
                        </a:lnSpc>
                        <a:spcAft>
                          <a:spcPts val="0"/>
                        </a:spcAft>
                      </a:pPr>
                      <a:r>
                        <a:rPr lang="en-GB" sz="1600" b="1">
                          <a:effectLst/>
                          <a:latin typeface="Arial Narrow" panose="020B0606020202030204" pitchFamily="34" charset="0"/>
                        </a:rPr>
                        <a:t>Baseline</a:t>
                      </a:r>
                      <a:endParaRPr lang="en-GB" sz="1600" b="1">
                        <a:effectLst/>
                        <a:latin typeface="Arial Narrow" panose="020B0606020202030204" pitchFamily="34" charset="0"/>
                        <a:ea typeface="Calibri"/>
                        <a:cs typeface="Times New Roman"/>
                      </a:endParaRPr>
                    </a:p>
                  </a:txBody>
                  <a:tcPr marL="36195" marR="36195" marT="0" marB="0" anchor="ctr"/>
                </a:tc>
                <a:tc hMerge="1">
                  <a:txBody>
                    <a:bodyPr/>
                    <a:lstStyle/>
                    <a:p>
                      <a:endParaRPr lang="en-GB"/>
                    </a:p>
                  </a:txBody>
                  <a:tcPr/>
                </a:tc>
                <a:tc gridSpan="2">
                  <a:txBody>
                    <a:bodyPr/>
                    <a:lstStyle/>
                    <a:p>
                      <a:pPr algn="ctr">
                        <a:lnSpc>
                          <a:spcPct val="115000"/>
                        </a:lnSpc>
                        <a:spcAft>
                          <a:spcPts val="0"/>
                        </a:spcAft>
                      </a:pPr>
                      <a:r>
                        <a:rPr lang="en-GB" sz="1600" b="1">
                          <a:effectLst/>
                          <a:latin typeface="Arial Narrow" panose="020B0606020202030204" pitchFamily="34" charset="0"/>
                        </a:rPr>
                        <a:t>Latest Status</a:t>
                      </a:r>
                      <a:endParaRPr lang="en-GB" sz="1600" b="1">
                        <a:effectLst/>
                        <a:latin typeface="Arial Narrow" panose="020B0606020202030204" pitchFamily="34" charset="0"/>
                        <a:ea typeface="Calibri"/>
                        <a:cs typeface="Times New Roman"/>
                      </a:endParaRPr>
                    </a:p>
                  </a:txBody>
                  <a:tcPr marL="36195" marR="36195" marT="0" marB="0" anchor="ctr"/>
                </a:tc>
                <a:tc hMerge="1">
                  <a:txBody>
                    <a:bodyPr/>
                    <a:lstStyle/>
                    <a:p>
                      <a:endParaRPr lang="en-GB"/>
                    </a:p>
                  </a:txBody>
                  <a:tcPr/>
                </a:tc>
                <a:tc gridSpan="2">
                  <a:txBody>
                    <a:bodyPr/>
                    <a:lstStyle/>
                    <a:p>
                      <a:pPr algn="ctr">
                        <a:lnSpc>
                          <a:spcPct val="115000"/>
                        </a:lnSpc>
                        <a:spcAft>
                          <a:spcPts val="0"/>
                        </a:spcAft>
                      </a:pPr>
                      <a:r>
                        <a:rPr lang="en-GB" sz="1600" b="1">
                          <a:effectLst/>
                          <a:latin typeface="Arial Narrow" panose="020B0606020202030204" pitchFamily="34" charset="0"/>
                        </a:rPr>
                        <a:t>Target</a:t>
                      </a:r>
                      <a:endParaRPr lang="en-GB" sz="1600" b="1">
                        <a:effectLst/>
                        <a:latin typeface="Arial Narrow" panose="020B0606020202030204" pitchFamily="34" charset="0"/>
                        <a:ea typeface="Calibri"/>
                        <a:cs typeface="Times New Roman"/>
                      </a:endParaRPr>
                    </a:p>
                  </a:txBody>
                  <a:tcPr marL="36195" marR="36195" marT="0" marB="0" anchor="ctr"/>
                </a:tc>
                <a:tc hMerge="1">
                  <a:txBody>
                    <a:bodyPr/>
                    <a:lstStyle/>
                    <a:p>
                      <a:endParaRPr lang="en-GB"/>
                    </a:p>
                  </a:txBody>
                  <a:tcPr/>
                </a:tc>
              </a:tr>
              <a:tr h="433870">
                <a:tc vMerge="1">
                  <a:txBody>
                    <a:bodyPr/>
                    <a:lstStyle/>
                    <a:p>
                      <a:endParaRPr lang="en-GB"/>
                    </a:p>
                  </a:txBody>
                  <a:tcPr/>
                </a:tc>
                <a:tc vMerge="1">
                  <a:txBody>
                    <a:bodyPr/>
                    <a:lstStyle/>
                    <a:p>
                      <a:endParaRPr lang="en-GB"/>
                    </a:p>
                  </a:txBody>
                  <a:tcPr/>
                </a:tc>
                <a:tc>
                  <a:txBody>
                    <a:bodyPr/>
                    <a:lstStyle/>
                    <a:p>
                      <a:pPr algn="l">
                        <a:lnSpc>
                          <a:spcPct val="115000"/>
                        </a:lnSpc>
                        <a:spcAft>
                          <a:spcPts val="0"/>
                        </a:spcAft>
                      </a:pPr>
                      <a:r>
                        <a:rPr lang="en-GB" sz="1600" b="1" dirty="0">
                          <a:effectLst/>
                          <a:latin typeface="Arial Narrow" panose="020B0606020202030204" pitchFamily="34" charset="0"/>
                        </a:rPr>
                        <a:t>Year</a:t>
                      </a:r>
                      <a:endParaRPr lang="en-GB" sz="1600" b="1"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600" b="1" dirty="0">
                          <a:effectLst/>
                          <a:latin typeface="Arial Narrow" panose="020B0606020202030204" pitchFamily="34" charset="0"/>
                        </a:rPr>
                        <a:t>Value</a:t>
                      </a:r>
                      <a:endParaRPr lang="en-GB" sz="1600" b="1"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600" b="1" dirty="0">
                          <a:effectLst/>
                          <a:latin typeface="Arial Narrow" panose="020B0606020202030204" pitchFamily="34" charset="0"/>
                        </a:rPr>
                        <a:t>Year</a:t>
                      </a:r>
                      <a:endParaRPr lang="en-GB" sz="1600" b="1"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600" b="1" dirty="0">
                          <a:effectLst/>
                          <a:latin typeface="Arial Narrow" panose="020B0606020202030204" pitchFamily="34" charset="0"/>
                        </a:rPr>
                        <a:t>Value</a:t>
                      </a:r>
                      <a:endParaRPr lang="en-GB" sz="1600" b="1"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600" b="1" dirty="0">
                          <a:effectLst/>
                          <a:latin typeface="Arial Narrow" panose="020B0606020202030204" pitchFamily="34" charset="0"/>
                        </a:rPr>
                        <a:t>Year</a:t>
                      </a:r>
                      <a:endParaRPr lang="en-GB" sz="1600" b="1"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600" b="1" dirty="0">
                          <a:effectLst/>
                          <a:latin typeface="Arial Narrow" panose="020B0606020202030204" pitchFamily="34" charset="0"/>
                        </a:rPr>
                        <a:t>Value</a:t>
                      </a:r>
                      <a:endParaRPr lang="en-GB" sz="1600" b="1" dirty="0">
                        <a:effectLst/>
                        <a:latin typeface="Arial Narrow" panose="020B0606020202030204" pitchFamily="34" charset="0"/>
                        <a:ea typeface="Calibri"/>
                        <a:cs typeface="Times New Roman"/>
                      </a:endParaRPr>
                    </a:p>
                  </a:txBody>
                  <a:tcPr marL="36195" marR="36195" marT="0" marB="0" anchor="ctr"/>
                </a:tc>
              </a:tr>
              <a:tr h="842326">
                <a:tc>
                  <a:txBody>
                    <a:bodyPr/>
                    <a:lstStyle/>
                    <a:p>
                      <a:pPr algn="l">
                        <a:lnSpc>
                          <a:spcPct val="115000"/>
                        </a:lnSpc>
                        <a:spcAft>
                          <a:spcPts val="0"/>
                        </a:spcAft>
                      </a:pPr>
                      <a:r>
                        <a:rPr lang="en-GB" sz="1600" dirty="0">
                          <a:effectLst/>
                          <a:latin typeface="Arial Narrow" panose="020B0606020202030204" pitchFamily="34" charset="0"/>
                        </a:rPr>
                        <a:t>Increase in the number of  educational infrastructure</a:t>
                      </a:r>
                      <a:endParaRPr lang="en-GB" sz="1600" dirty="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GB" sz="1600" dirty="0">
                          <a:effectLst/>
                          <a:latin typeface="Arial Narrow" panose="020B0606020202030204" pitchFamily="34" charset="0"/>
                        </a:rPr>
                        <a:t>Number of classrooms</a:t>
                      </a:r>
                      <a:endParaRPr lang="en-GB" sz="16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smtClean="0">
                          <a:solidFill>
                            <a:schemeClr val="tx1"/>
                          </a:solidFill>
                          <a:effectLst/>
                          <a:latin typeface="Arial Narrow" panose="020B0606020202030204" pitchFamily="34" charset="0"/>
                        </a:rPr>
                        <a:t>2017</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a:solidFill>
                            <a:schemeClr val="tx1"/>
                          </a:solidFill>
                          <a:effectLst/>
                          <a:latin typeface="Arial Narrow" panose="020B0606020202030204" pitchFamily="34" charset="0"/>
                        </a:rPr>
                        <a:t>543</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smtClean="0">
                          <a:solidFill>
                            <a:schemeClr val="tx1"/>
                          </a:solidFill>
                          <a:effectLst/>
                          <a:latin typeface="Arial Narrow" panose="020B0606020202030204" pitchFamily="34" charset="0"/>
                        </a:rPr>
                        <a:t>2018</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US" sz="2000" dirty="0">
                          <a:solidFill>
                            <a:schemeClr val="tx1"/>
                          </a:solidFill>
                          <a:effectLst/>
                          <a:latin typeface="Arial Narrow" panose="020B0606020202030204" pitchFamily="34" charset="0"/>
                        </a:rPr>
                        <a:t>582</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r>
                        <a:rPr lang="en-US" sz="2000" dirty="0" smtClean="0">
                          <a:solidFill>
                            <a:schemeClr val="tx1"/>
                          </a:solidFill>
                        </a:rPr>
                        <a:t>2019</a:t>
                      </a:r>
                      <a:endParaRPr lang="en-US" sz="2000" dirty="0">
                        <a:solidFill>
                          <a:schemeClr val="tx1"/>
                        </a:solidFill>
                      </a:endParaRPr>
                    </a:p>
                  </a:txBody>
                  <a:tcPr marL="36195" marR="36195" marT="0" marB="0" anchor="ctr"/>
                </a:tc>
                <a:tc>
                  <a:txBody>
                    <a:bodyPr/>
                    <a:lstStyle/>
                    <a:p>
                      <a:pPr algn="ctr"/>
                      <a:r>
                        <a:rPr lang="en-US" sz="2000" dirty="0" smtClean="0">
                          <a:solidFill>
                            <a:schemeClr val="tx1"/>
                          </a:solidFill>
                        </a:rPr>
                        <a:t>598</a:t>
                      </a:r>
                      <a:endParaRPr lang="en-US" sz="2000" dirty="0">
                        <a:solidFill>
                          <a:schemeClr val="tx1"/>
                        </a:solidFill>
                      </a:endParaRPr>
                    </a:p>
                  </a:txBody>
                  <a:tcPr marL="36195" marR="36195" marT="0" marB="0" anchor="ctr"/>
                </a:tc>
              </a:tr>
              <a:tr h="842326">
                <a:tc>
                  <a:txBody>
                    <a:bodyPr/>
                    <a:lstStyle/>
                    <a:p>
                      <a:pPr algn="l">
                        <a:lnSpc>
                          <a:spcPct val="115000"/>
                        </a:lnSpc>
                        <a:spcAft>
                          <a:spcPts val="0"/>
                        </a:spcAft>
                      </a:pPr>
                      <a:r>
                        <a:rPr lang="en-GB" sz="1600" dirty="0">
                          <a:effectLst/>
                          <a:latin typeface="Arial Narrow" panose="020B0606020202030204" pitchFamily="34" charset="0"/>
                        </a:rPr>
                        <a:t>Increase in BECE Performance</a:t>
                      </a:r>
                      <a:endParaRPr lang="en-GB" sz="1600" dirty="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GB" sz="1600">
                          <a:effectLst/>
                          <a:latin typeface="Arial Narrow" panose="020B0606020202030204" pitchFamily="34" charset="0"/>
                        </a:rPr>
                        <a:t>Percentage of Candidate passed</a:t>
                      </a:r>
                      <a:endParaRPr lang="en-GB" sz="160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smtClean="0">
                          <a:solidFill>
                            <a:schemeClr val="tx1"/>
                          </a:solidFill>
                          <a:effectLst/>
                          <a:latin typeface="Arial Narrow" panose="020B0606020202030204" pitchFamily="34" charset="0"/>
                        </a:rPr>
                        <a:t>2017</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a:solidFill>
                            <a:schemeClr val="tx1"/>
                          </a:solidFill>
                          <a:effectLst/>
                          <a:latin typeface="Arial Narrow" panose="020B0606020202030204" pitchFamily="34" charset="0"/>
                        </a:rPr>
                        <a:t>68.5</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smtClean="0">
                          <a:solidFill>
                            <a:schemeClr val="tx1"/>
                          </a:solidFill>
                          <a:effectLst/>
                          <a:latin typeface="Arial Narrow" panose="020B0606020202030204" pitchFamily="34" charset="0"/>
                        </a:rPr>
                        <a:t>2018</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US" sz="2000" dirty="0">
                          <a:solidFill>
                            <a:schemeClr val="tx1"/>
                          </a:solidFill>
                          <a:effectLst/>
                          <a:latin typeface="Arial Narrow" panose="020B0606020202030204" pitchFamily="34" charset="0"/>
                        </a:rPr>
                        <a:t>73.7</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r>
                        <a:rPr lang="en-US" sz="2000" dirty="0" smtClean="0">
                          <a:solidFill>
                            <a:schemeClr val="tx1"/>
                          </a:solidFill>
                        </a:rPr>
                        <a:t>2019</a:t>
                      </a:r>
                      <a:endParaRPr lang="en-US" sz="2000" dirty="0">
                        <a:solidFill>
                          <a:schemeClr val="tx1"/>
                        </a:solidFill>
                      </a:endParaRPr>
                    </a:p>
                  </a:txBody>
                  <a:tcPr marL="36195" marR="36195" marT="0" marB="0" anchor="ctr"/>
                </a:tc>
                <a:tc>
                  <a:txBody>
                    <a:bodyPr/>
                    <a:lstStyle/>
                    <a:p>
                      <a:pPr algn="ctr"/>
                      <a:r>
                        <a:rPr lang="en-US" sz="2000" dirty="0" smtClean="0">
                          <a:solidFill>
                            <a:schemeClr val="tx1"/>
                          </a:solidFill>
                        </a:rPr>
                        <a:t>80.3</a:t>
                      </a:r>
                      <a:endParaRPr lang="en-US" sz="2000" dirty="0">
                        <a:solidFill>
                          <a:schemeClr val="tx1"/>
                        </a:solidFill>
                      </a:endParaRPr>
                    </a:p>
                  </a:txBody>
                  <a:tcPr marL="36195" marR="36195" marT="0" marB="0" anchor="ctr"/>
                </a:tc>
              </a:tr>
              <a:tr h="842326">
                <a:tc>
                  <a:txBody>
                    <a:bodyPr/>
                    <a:lstStyle/>
                    <a:p>
                      <a:pPr algn="l">
                        <a:lnSpc>
                          <a:spcPct val="115000"/>
                        </a:lnSpc>
                        <a:spcAft>
                          <a:spcPts val="0"/>
                        </a:spcAft>
                      </a:pPr>
                      <a:r>
                        <a:rPr lang="en-GB" sz="1600" dirty="0">
                          <a:effectLst/>
                          <a:latin typeface="Arial Narrow" panose="020B0606020202030204" pitchFamily="34" charset="0"/>
                        </a:rPr>
                        <a:t>Increase access to health infrastructure</a:t>
                      </a:r>
                      <a:endParaRPr lang="en-GB" sz="1600" dirty="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GB" sz="1600">
                          <a:effectLst/>
                          <a:latin typeface="Arial Narrow" panose="020B0606020202030204" pitchFamily="34" charset="0"/>
                        </a:rPr>
                        <a:t>Number of health facilities provided</a:t>
                      </a:r>
                      <a:endParaRPr lang="en-GB" sz="160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smtClean="0">
                          <a:solidFill>
                            <a:schemeClr val="tx1"/>
                          </a:solidFill>
                          <a:effectLst/>
                          <a:latin typeface="Arial Narrow" panose="020B0606020202030204" pitchFamily="34" charset="0"/>
                        </a:rPr>
                        <a:t>2017</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smtClean="0">
                          <a:solidFill>
                            <a:schemeClr val="tx1"/>
                          </a:solidFill>
                          <a:effectLst/>
                          <a:latin typeface="Arial Narrow" panose="020B0606020202030204" pitchFamily="34" charset="0"/>
                        </a:rPr>
                        <a:t>8</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smtClean="0">
                          <a:solidFill>
                            <a:schemeClr val="tx1"/>
                          </a:solidFill>
                          <a:effectLst/>
                          <a:latin typeface="Arial Narrow" panose="020B0606020202030204" pitchFamily="34" charset="0"/>
                        </a:rPr>
                        <a:t>2018</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US" sz="2000" dirty="0">
                          <a:solidFill>
                            <a:schemeClr val="tx1"/>
                          </a:solidFill>
                          <a:effectLst/>
                          <a:latin typeface="Arial Narrow" panose="020B0606020202030204" pitchFamily="34" charset="0"/>
                        </a:rPr>
                        <a:t> </a:t>
                      </a:r>
                      <a:r>
                        <a:rPr lang="en-US" sz="2000" dirty="0" smtClean="0">
                          <a:solidFill>
                            <a:schemeClr val="tx1"/>
                          </a:solidFill>
                          <a:effectLst/>
                          <a:latin typeface="Arial Narrow" panose="020B0606020202030204" pitchFamily="34" charset="0"/>
                        </a:rPr>
                        <a:t>10</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r>
                        <a:rPr lang="en-US" sz="2000" dirty="0" smtClean="0">
                          <a:solidFill>
                            <a:schemeClr val="tx1"/>
                          </a:solidFill>
                        </a:rPr>
                        <a:t>2019</a:t>
                      </a:r>
                      <a:endParaRPr lang="en-US" sz="2000" dirty="0">
                        <a:solidFill>
                          <a:schemeClr val="tx1"/>
                        </a:solidFill>
                      </a:endParaRPr>
                    </a:p>
                  </a:txBody>
                  <a:tcPr marL="36195" marR="36195" marT="0" marB="0" anchor="ctr"/>
                </a:tc>
                <a:tc>
                  <a:txBody>
                    <a:bodyPr/>
                    <a:lstStyle/>
                    <a:p>
                      <a:pPr algn="ctr"/>
                      <a:r>
                        <a:rPr lang="en-US" sz="2000" dirty="0" smtClean="0">
                          <a:solidFill>
                            <a:schemeClr val="tx1"/>
                          </a:solidFill>
                        </a:rPr>
                        <a:t>12</a:t>
                      </a:r>
                      <a:endParaRPr lang="en-US" sz="2000" dirty="0">
                        <a:solidFill>
                          <a:schemeClr val="tx1"/>
                        </a:solidFill>
                      </a:endParaRPr>
                    </a:p>
                  </a:txBody>
                  <a:tcPr marL="36195" marR="36195" marT="0" marB="0" anchor="ctr"/>
                </a:tc>
              </a:tr>
              <a:tr h="842326">
                <a:tc>
                  <a:txBody>
                    <a:bodyPr/>
                    <a:lstStyle/>
                    <a:p>
                      <a:pPr algn="l">
                        <a:lnSpc>
                          <a:spcPct val="115000"/>
                        </a:lnSpc>
                        <a:spcAft>
                          <a:spcPts val="0"/>
                        </a:spcAft>
                      </a:pPr>
                      <a:r>
                        <a:rPr lang="en-GB" sz="1600" dirty="0" smtClean="0">
                          <a:effectLst/>
                          <a:latin typeface="Arial Narrow" panose="020B0606020202030204" pitchFamily="34" charset="0"/>
                        </a:rPr>
                        <a:t>Upgrade</a:t>
                      </a:r>
                      <a:r>
                        <a:rPr lang="en-GB" sz="1600" baseline="0" dirty="0" smtClean="0">
                          <a:effectLst/>
                          <a:latin typeface="Arial Narrow" panose="020B0606020202030204" pitchFamily="34" charset="0"/>
                        </a:rPr>
                        <a:t> </a:t>
                      </a:r>
                      <a:r>
                        <a:rPr lang="en-GB" sz="1600" dirty="0" smtClean="0">
                          <a:effectLst/>
                          <a:latin typeface="Arial Narrow" panose="020B0606020202030204" pitchFamily="34" charset="0"/>
                        </a:rPr>
                        <a:t>market </a:t>
                      </a:r>
                      <a:r>
                        <a:rPr lang="en-GB" sz="1600" dirty="0">
                          <a:effectLst/>
                          <a:latin typeface="Arial Narrow" panose="020B0606020202030204" pitchFamily="34" charset="0"/>
                        </a:rPr>
                        <a:t>infrastructure</a:t>
                      </a:r>
                      <a:endParaRPr lang="en-GB" sz="1600" dirty="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GB" sz="1600" dirty="0">
                          <a:effectLst/>
                          <a:latin typeface="Arial Narrow" panose="020B0606020202030204" pitchFamily="34" charset="0"/>
                        </a:rPr>
                        <a:t>Number of market facilities </a:t>
                      </a:r>
                      <a:r>
                        <a:rPr lang="en-GB" sz="1600" dirty="0" smtClean="0">
                          <a:effectLst/>
                          <a:latin typeface="Arial Narrow" panose="020B0606020202030204" pitchFamily="34" charset="0"/>
                        </a:rPr>
                        <a:t>upgraded</a:t>
                      </a:r>
                      <a:endParaRPr lang="en-GB" sz="16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smtClean="0">
                          <a:solidFill>
                            <a:schemeClr val="tx1"/>
                          </a:solidFill>
                          <a:effectLst/>
                          <a:latin typeface="Arial Narrow" panose="020B0606020202030204" pitchFamily="34" charset="0"/>
                        </a:rPr>
                        <a:t>2017</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a:solidFill>
                            <a:schemeClr val="tx1"/>
                          </a:solidFill>
                          <a:effectLst/>
                          <a:latin typeface="Arial Narrow" panose="020B0606020202030204" pitchFamily="34" charset="0"/>
                        </a:rPr>
                        <a:t> </a:t>
                      </a:r>
                      <a:r>
                        <a:rPr lang="en-GB" sz="2000" dirty="0" smtClean="0">
                          <a:solidFill>
                            <a:schemeClr val="tx1"/>
                          </a:solidFill>
                          <a:effectLst/>
                          <a:latin typeface="Arial Narrow" panose="020B0606020202030204" pitchFamily="34" charset="0"/>
                        </a:rPr>
                        <a:t>1</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smtClean="0">
                          <a:solidFill>
                            <a:schemeClr val="tx1"/>
                          </a:solidFill>
                          <a:effectLst/>
                          <a:latin typeface="Arial Narrow" panose="020B0606020202030204" pitchFamily="34" charset="0"/>
                        </a:rPr>
                        <a:t>2018</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US" sz="2000" dirty="0">
                          <a:solidFill>
                            <a:schemeClr val="tx1"/>
                          </a:solidFill>
                          <a:effectLst/>
                          <a:latin typeface="Arial Narrow" panose="020B0606020202030204" pitchFamily="34" charset="0"/>
                        </a:rPr>
                        <a:t> </a:t>
                      </a:r>
                      <a:r>
                        <a:rPr lang="en-US" sz="2000" dirty="0" smtClean="0">
                          <a:solidFill>
                            <a:schemeClr val="tx1"/>
                          </a:solidFill>
                          <a:effectLst/>
                          <a:latin typeface="Arial Narrow" panose="020B0606020202030204" pitchFamily="34" charset="0"/>
                        </a:rPr>
                        <a:t>2</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r>
                        <a:rPr lang="en-US" sz="2000" dirty="0" smtClean="0">
                          <a:solidFill>
                            <a:schemeClr val="tx1"/>
                          </a:solidFill>
                        </a:rPr>
                        <a:t>2019</a:t>
                      </a:r>
                      <a:endParaRPr lang="en-US" sz="2000" dirty="0">
                        <a:solidFill>
                          <a:schemeClr val="tx1"/>
                        </a:solidFill>
                      </a:endParaRPr>
                    </a:p>
                  </a:txBody>
                  <a:tcPr marL="36195" marR="36195" marT="0" marB="0" anchor="ctr"/>
                </a:tc>
                <a:tc>
                  <a:txBody>
                    <a:bodyPr/>
                    <a:lstStyle/>
                    <a:p>
                      <a:pPr algn="ctr"/>
                      <a:r>
                        <a:rPr lang="en-US" sz="2000" dirty="0" smtClean="0">
                          <a:solidFill>
                            <a:schemeClr val="tx1"/>
                          </a:solidFill>
                        </a:rPr>
                        <a:t>3</a:t>
                      </a:r>
                      <a:endParaRPr lang="en-US" sz="2000" dirty="0">
                        <a:solidFill>
                          <a:schemeClr val="tx1"/>
                        </a:solidFill>
                      </a:endParaRPr>
                    </a:p>
                  </a:txBody>
                  <a:tcPr marL="36195" marR="36195" marT="0" marB="0" anchor="ctr"/>
                </a:tc>
              </a:tr>
              <a:tr h="1046169">
                <a:tc>
                  <a:txBody>
                    <a:bodyPr/>
                    <a:lstStyle/>
                    <a:p>
                      <a:pPr algn="l">
                        <a:lnSpc>
                          <a:spcPct val="115000"/>
                        </a:lnSpc>
                        <a:spcAft>
                          <a:spcPts val="0"/>
                        </a:spcAft>
                      </a:pPr>
                      <a:r>
                        <a:rPr lang="en-GB" sz="1600" dirty="0" smtClean="0">
                          <a:effectLst/>
                          <a:latin typeface="Arial Narrow" panose="020B0606020202030204" pitchFamily="34" charset="0"/>
                        </a:rPr>
                        <a:t>Improvement </a:t>
                      </a:r>
                      <a:r>
                        <a:rPr lang="en-GB" sz="1600" dirty="0">
                          <a:effectLst/>
                          <a:latin typeface="Arial Narrow" panose="020B0606020202030204" pitchFamily="34" charset="0"/>
                        </a:rPr>
                        <a:t>in business development skills</a:t>
                      </a:r>
                      <a:endParaRPr lang="en-GB" sz="1600" dirty="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GB" sz="1600" dirty="0">
                          <a:effectLst/>
                          <a:latin typeface="Arial Narrow" panose="020B0606020202030204" pitchFamily="34" charset="0"/>
                        </a:rPr>
                        <a:t>Number of business/skills development </a:t>
                      </a:r>
                      <a:r>
                        <a:rPr lang="en-GB" sz="1600" dirty="0" smtClean="0">
                          <a:effectLst/>
                          <a:latin typeface="Arial Narrow" panose="020B0606020202030204" pitchFamily="34" charset="0"/>
                        </a:rPr>
                        <a:t>trainings organised </a:t>
                      </a:r>
                      <a:endParaRPr lang="en-GB" sz="16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smtClean="0">
                          <a:solidFill>
                            <a:schemeClr val="tx1"/>
                          </a:solidFill>
                          <a:effectLst/>
                          <a:latin typeface="Arial Narrow" panose="020B0606020202030204" pitchFamily="34" charset="0"/>
                        </a:rPr>
                        <a:t>2017</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smtClean="0">
                          <a:solidFill>
                            <a:schemeClr val="tx1"/>
                          </a:solidFill>
                          <a:effectLst/>
                          <a:latin typeface="Arial Narrow" panose="020B0606020202030204" pitchFamily="34" charset="0"/>
                        </a:rPr>
                        <a:t>12</a:t>
                      </a:r>
                      <a:r>
                        <a:rPr lang="en-GB" sz="2000" dirty="0">
                          <a:solidFill>
                            <a:schemeClr val="tx1"/>
                          </a:solidFill>
                          <a:effectLst/>
                          <a:latin typeface="Arial Narrow" panose="020B0606020202030204" pitchFamily="34" charset="0"/>
                        </a:rPr>
                        <a:t> </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smtClean="0">
                          <a:solidFill>
                            <a:schemeClr val="tx1"/>
                          </a:solidFill>
                          <a:effectLst/>
                          <a:latin typeface="Arial Narrow" panose="020B0606020202030204" pitchFamily="34" charset="0"/>
                        </a:rPr>
                        <a:t>2018</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US" sz="2000" dirty="0" smtClean="0">
                          <a:solidFill>
                            <a:schemeClr val="tx1"/>
                          </a:solidFill>
                          <a:effectLst/>
                          <a:latin typeface="Arial Narrow" panose="020B0606020202030204" pitchFamily="34" charset="0"/>
                          <a:ea typeface="+mn-ea"/>
                          <a:cs typeface="+mn-cs"/>
                        </a:rPr>
                        <a:t>15</a:t>
                      </a:r>
                      <a:endParaRPr lang="en-GB" sz="20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r>
                        <a:rPr lang="en-US" sz="2000" dirty="0" smtClean="0">
                          <a:solidFill>
                            <a:schemeClr val="tx1"/>
                          </a:solidFill>
                        </a:rPr>
                        <a:t>2019</a:t>
                      </a:r>
                      <a:endParaRPr lang="en-US" sz="2000" dirty="0">
                        <a:solidFill>
                          <a:schemeClr val="tx1"/>
                        </a:solidFill>
                      </a:endParaRPr>
                    </a:p>
                  </a:txBody>
                  <a:tcPr marL="36195" marR="36195" marT="0" marB="0" anchor="ctr"/>
                </a:tc>
                <a:tc>
                  <a:txBody>
                    <a:bodyPr/>
                    <a:lstStyle/>
                    <a:p>
                      <a:pPr algn="ctr"/>
                      <a:r>
                        <a:rPr lang="en-US" sz="2000" dirty="0" smtClean="0">
                          <a:solidFill>
                            <a:schemeClr val="tx1"/>
                          </a:solidFill>
                        </a:rPr>
                        <a:t>20</a:t>
                      </a:r>
                      <a:endParaRPr lang="en-US" sz="2000" dirty="0">
                        <a:solidFill>
                          <a:schemeClr val="tx1"/>
                        </a:solidFill>
                      </a:endParaRPr>
                    </a:p>
                  </a:txBody>
                  <a:tcPr marL="36195" marR="36195" marT="0" marB="0" anchor="ctr"/>
                </a:tc>
              </a:tr>
            </a:tbl>
          </a:graphicData>
        </a:graphic>
      </p:graphicFrame>
      <p:sp>
        <p:nvSpPr>
          <p:cNvPr id="4" name="Rectangle 1"/>
          <p:cNvSpPr>
            <a:spLocks noChangeArrowheads="1"/>
          </p:cNvSpPr>
          <p:nvPr/>
        </p:nvSpPr>
        <p:spPr bwMode="auto">
          <a:xfrm>
            <a:off x="-228600" y="221238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571CD3C2-A472-4BA3-88D7-833F7D0C5725}" type="slidenum">
              <a:rPr lang="en-US" smtClean="0"/>
              <a:t>29</a:t>
            </a:fld>
            <a:endParaRPr lang="en-US"/>
          </a:p>
        </p:txBody>
      </p:sp>
    </p:spTree>
    <p:extLst>
      <p:ext uri="{BB962C8B-B14F-4D97-AF65-F5344CB8AC3E}">
        <p14:creationId xmlns:p14="http://schemas.microsoft.com/office/powerpoint/2010/main" val="5147151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914400"/>
            <a:ext cx="7620000" cy="5410200"/>
          </a:xfrm>
        </p:spPr>
        <p:txBody>
          <a:bodyPr>
            <a:normAutofit fontScale="85000" lnSpcReduction="20000"/>
          </a:bodyPr>
          <a:lstStyle/>
          <a:p>
            <a:pPr algn="just"/>
            <a:r>
              <a:rPr lang="en-US" sz="2400" b="1" dirty="0" smtClean="0">
                <a:solidFill>
                  <a:srgbClr val="FF0000"/>
                </a:solidFill>
                <a:effectLst>
                  <a:outerShdw blurRad="38100" dist="38100" dir="2700000" algn="tl">
                    <a:srgbClr val="000000">
                      <a:alpha val="43137"/>
                    </a:srgbClr>
                  </a:outerShdw>
                </a:effectLst>
              </a:rPr>
              <a:t>3.0 MUNICIPAL </a:t>
            </a:r>
            <a:r>
              <a:rPr lang="en-US" sz="2400" b="1" dirty="0">
                <a:solidFill>
                  <a:srgbClr val="FF0000"/>
                </a:solidFill>
                <a:effectLst>
                  <a:outerShdw blurRad="38100" dist="38100" dir="2700000" algn="tl">
                    <a:srgbClr val="000000">
                      <a:alpha val="43137"/>
                    </a:srgbClr>
                  </a:outerShdw>
                </a:effectLst>
              </a:rPr>
              <a:t>ECONOMY</a:t>
            </a:r>
            <a:endParaRPr lang="en-GB" sz="2400" b="1" i="1" dirty="0" smtClean="0">
              <a:solidFill>
                <a:srgbClr val="FF0000"/>
              </a:solidFill>
              <a:effectLst>
                <a:outerShdw blurRad="38100" dist="38100" dir="2700000" algn="tl">
                  <a:srgbClr val="000000">
                    <a:alpha val="43137"/>
                  </a:srgbClr>
                </a:outerShdw>
              </a:effectLst>
            </a:endParaRPr>
          </a:p>
          <a:p>
            <a:pPr algn="just"/>
            <a:r>
              <a:rPr lang="en-GB" sz="2400" b="1" i="1" dirty="0" smtClean="0">
                <a:solidFill>
                  <a:srgbClr val="FF0000"/>
                </a:solidFill>
                <a:effectLst>
                  <a:outerShdw blurRad="38100" dist="38100" dir="2700000" algn="tl">
                    <a:srgbClr val="000000">
                      <a:alpha val="43137"/>
                    </a:srgbClr>
                  </a:outerShdw>
                </a:effectLst>
              </a:rPr>
              <a:t>a</a:t>
            </a:r>
            <a:r>
              <a:rPr lang="en-GB" sz="2400" b="1" i="1" dirty="0">
                <a:solidFill>
                  <a:srgbClr val="FF0000"/>
                </a:solidFill>
                <a:effectLst>
                  <a:outerShdw blurRad="38100" dist="38100" dir="2700000" algn="tl">
                    <a:srgbClr val="000000">
                      <a:alpha val="43137"/>
                    </a:srgbClr>
                  </a:outerShdw>
                </a:effectLst>
              </a:rPr>
              <a:t>. Agriculture</a:t>
            </a:r>
            <a:endParaRPr lang="en-US" sz="2400" b="1" i="1" dirty="0">
              <a:solidFill>
                <a:srgbClr val="FF0000"/>
              </a:solidFill>
              <a:effectLst>
                <a:outerShdw blurRad="38100" dist="38100" dir="2700000" algn="tl">
                  <a:srgbClr val="000000">
                    <a:alpha val="43137"/>
                  </a:srgbClr>
                </a:outerShdw>
              </a:effectLst>
            </a:endParaRPr>
          </a:p>
          <a:p>
            <a:pPr algn="just">
              <a:lnSpc>
                <a:spcPct val="150000"/>
              </a:lnSpc>
            </a:pPr>
            <a:r>
              <a:rPr lang="en-GB" sz="2400" dirty="0">
                <a:solidFill>
                  <a:schemeClr val="tx1"/>
                </a:solidFill>
              </a:rPr>
              <a:t>Agriculture, the mainstay of the local economy, produces food and vegetable crops such as cassava, cereals, tomatoes, and garden eggs. Cash crops such as cocoa, oil palm, and oranges are extensively cultivated in the municipality. With the increasing population, there is likely to be pressure on arable land. </a:t>
            </a:r>
            <a:endParaRPr lang="en-GB" sz="2400" dirty="0" smtClean="0">
              <a:solidFill>
                <a:schemeClr val="tx1"/>
              </a:solidFill>
            </a:endParaRPr>
          </a:p>
          <a:p>
            <a:pPr algn="just">
              <a:lnSpc>
                <a:spcPct val="150000"/>
              </a:lnSpc>
            </a:pPr>
            <a:endParaRPr lang="en-GB" sz="2400" dirty="0">
              <a:solidFill>
                <a:schemeClr val="tx1"/>
              </a:solidFill>
            </a:endParaRPr>
          </a:p>
          <a:p>
            <a:pPr algn="just">
              <a:lnSpc>
                <a:spcPct val="150000"/>
              </a:lnSpc>
            </a:pPr>
            <a:r>
              <a:rPr lang="en-GB" sz="2400" dirty="0" smtClean="0">
                <a:solidFill>
                  <a:schemeClr val="tx1"/>
                </a:solidFill>
              </a:rPr>
              <a:t>Snail </a:t>
            </a:r>
            <a:r>
              <a:rPr lang="en-GB" sz="2400" dirty="0">
                <a:solidFill>
                  <a:schemeClr val="tx1"/>
                </a:solidFill>
              </a:rPr>
              <a:t>and mushroom farming, bee keeping are the adopted </a:t>
            </a:r>
            <a:r>
              <a:rPr lang="en-GB" sz="2400" dirty="0" smtClean="0">
                <a:solidFill>
                  <a:schemeClr val="tx1"/>
                </a:solidFill>
              </a:rPr>
              <a:t> alternative </a:t>
            </a:r>
            <a:r>
              <a:rPr lang="en-GB" sz="2400" dirty="0">
                <a:solidFill>
                  <a:schemeClr val="tx1"/>
                </a:solidFill>
              </a:rPr>
              <a:t>agricultural livelihoods in some of the communities. Livestock is mainly kept on free range basis with cattle and poultry kept for commercial purposes. Investors also take advantage of the enabling environment in the animal husbandry sector.</a:t>
            </a:r>
            <a:endParaRPr lang="en-US" sz="2400" dirty="0">
              <a:solidFill>
                <a:schemeClr val="tx1"/>
              </a:solidFill>
            </a:endParaRPr>
          </a:p>
          <a:p>
            <a:pPr marL="457200" indent="-457200" algn="l">
              <a:lnSpc>
                <a:spcPct val="115000"/>
              </a:lnSpc>
              <a:spcBef>
                <a:spcPts val="1000"/>
              </a:spcBef>
              <a:buFont typeface="Arial" panose="020B0604020202020204" pitchFamily="34" charset="0"/>
              <a:buChar char="•"/>
            </a:pPr>
            <a:endParaRPr lang="en-US" sz="2400" dirty="0">
              <a:latin typeface="Arial Narrow" panose="020B0606020202030204" pitchFamily="34" charset="0"/>
            </a:endParaRPr>
          </a:p>
        </p:txBody>
      </p:sp>
      <p:sp>
        <p:nvSpPr>
          <p:cNvPr id="2" name="Slide Number Placeholder 1"/>
          <p:cNvSpPr>
            <a:spLocks noGrp="1"/>
          </p:cNvSpPr>
          <p:nvPr>
            <p:ph type="sldNum" sz="quarter" idx="12"/>
          </p:nvPr>
        </p:nvSpPr>
        <p:spPr/>
        <p:txBody>
          <a:bodyPr/>
          <a:lstStyle/>
          <a:p>
            <a:fld id="{571CD3C2-A472-4BA3-88D7-833F7D0C5725}" type="slidenum">
              <a:rPr lang="en-US" smtClean="0"/>
              <a:t>3</a:t>
            </a:fld>
            <a:endParaRPr lang="en-US"/>
          </a:p>
        </p:txBody>
      </p:sp>
    </p:spTree>
    <p:extLst>
      <p:ext uri="{BB962C8B-B14F-4D97-AF65-F5344CB8AC3E}">
        <p14:creationId xmlns:p14="http://schemas.microsoft.com/office/powerpoint/2010/main" val="399321237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7848599" cy="457200"/>
          </a:xfrm>
        </p:spPr>
        <p:txBody>
          <a:bodyPr>
            <a:normAutofit fontScale="90000"/>
          </a:bodyPr>
          <a:lstStyle/>
          <a:p>
            <a:pPr algn="l"/>
            <a:r>
              <a:rPr lang="en-US" dirty="0" smtClean="0"/>
              <a:t/>
            </a:r>
            <a:br>
              <a:rPr lang="en-US" dirty="0" smtClean="0"/>
            </a:br>
            <a:r>
              <a:rPr lang="en-US" dirty="0" smtClean="0"/>
              <a:t>     </a:t>
            </a:r>
            <a:r>
              <a:rPr lang="en-US" sz="2900" b="1" dirty="0" smtClean="0">
                <a:solidFill>
                  <a:srgbClr val="FF0000"/>
                </a:solidFill>
                <a:effectLst>
                  <a:outerShdw blurRad="38100" dist="38100" dir="2700000" algn="tl">
                    <a:srgbClr val="000000">
                      <a:alpha val="43137"/>
                    </a:srgbClr>
                  </a:outerShdw>
                </a:effectLst>
                <a:latin typeface="Arial Narrow" panose="020B0606020202030204" pitchFamily="34" charset="0"/>
              </a:rPr>
              <a:t>POLICY OUTCOME INDICATORS AND TARGETS</a:t>
            </a:r>
            <a:r>
              <a:rPr lang="en-US" b="1" dirty="0" smtClean="0">
                <a:solidFill>
                  <a:srgbClr val="FF0000"/>
                </a:solidFill>
                <a:effectLst>
                  <a:outerShdw blurRad="38100" dist="38100" dir="2700000" algn="tl">
                    <a:srgbClr val="000000">
                      <a:alpha val="43137"/>
                    </a:srgbClr>
                  </a:outerShdw>
                </a:effectLst>
              </a:rPr>
              <a:t/>
            </a:r>
            <a:br>
              <a:rPr lang="en-US" b="1" dirty="0" smtClean="0">
                <a:solidFill>
                  <a:srgbClr val="FF0000"/>
                </a:solidFill>
                <a:effectLst>
                  <a:outerShdw blurRad="38100" dist="38100" dir="2700000" algn="tl">
                    <a:srgbClr val="000000">
                      <a:alpha val="43137"/>
                    </a:srgbClr>
                  </a:outerShdw>
                </a:effectLst>
              </a:rPr>
            </a:br>
            <a:endParaRPr lang="en-US" b="1" dirty="0">
              <a:solidFill>
                <a:srgbClr val="FF0000"/>
              </a:solidFill>
              <a:effectLst>
                <a:outerShdw blurRad="38100" dist="38100" dir="2700000" algn="tl">
                  <a:srgbClr val="000000">
                    <a:alpha val="43137"/>
                  </a:srgbClr>
                </a:outerShdw>
              </a:effectLst>
            </a:endParaRPr>
          </a:p>
        </p:txBody>
      </p:sp>
      <p:sp>
        <p:nvSpPr>
          <p:cNvPr id="4" name="Rectangle 1"/>
          <p:cNvSpPr>
            <a:spLocks noChangeArrowheads="1"/>
          </p:cNvSpPr>
          <p:nvPr/>
        </p:nvSpPr>
        <p:spPr bwMode="auto">
          <a:xfrm>
            <a:off x="457200" y="19700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961789101"/>
              </p:ext>
            </p:extLst>
          </p:nvPr>
        </p:nvGraphicFramePr>
        <p:xfrm>
          <a:off x="304801" y="990600"/>
          <a:ext cx="8686800" cy="3886200"/>
        </p:xfrm>
        <a:graphic>
          <a:graphicData uri="http://schemas.openxmlformats.org/drawingml/2006/table">
            <a:tbl>
              <a:tblPr firstRow="1" firstCol="1" bandRow="1">
                <a:tableStyleId>{5940675A-B579-460E-94D1-54222C63F5DA}</a:tableStyleId>
              </a:tblPr>
              <a:tblGrid>
                <a:gridCol w="1939702"/>
                <a:gridCol w="1775153"/>
                <a:gridCol w="857144"/>
                <a:gridCol w="838200"/>
                <a:gridCol w="865115"/>
                <a:gridCol w="847525"/>
                <a:gridCol w="847525"/>
                <a:gridCol w="716436"/>
              </a:tblGrid>
              <a:tr h="1143000">
                <a:tc>
                  <a:txBody>
                    <a:bodyPr/>
                    <a:lstStyle/>
                    <a:p>
                      <a:pPr algn="l">
                        <a:lnSpc>
                          <a:spcPct val="115000"/>
                        </a:lnSpc>
                        <a:spcAft>
                          <a:spcPts val="0"/>
                        </a:spcAft>
                      </a:pPr>
                      <a:r>
                        <a:rPr lang="en-GB" sz="1800" dirty="0">
                          <a:effectLst/>
                          <a:latin typeface="Arial Narrow" panose="020B0606020202030204" pitchFamily="34" charset="0"/>
                        </a:rPr>
                        <a:t>Increase stakeholders participation</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GB" sz="1800" dirty="0">
                          <a:effectLst/>
                          <a:latin typeface="Arial Narrow" panose="020B0606020202030204" pitchFamily="34" charset="0"/>
                        </a:rPr>
                        <a:t>Number of stakeholders meetings organised</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800" dirty="0" smtClean="0">
                          <a:effectLst/>
                          <a:latin typeface="Arial Narrow" panose="020B0606020202030204" pitchFamily="34" charset="0"/>
                        </a:rPr>
                        <a:t>2017</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800" dirty="0">
                          <a:solidFill>
                            <a:schemeClr val="tx1"/>
                          </a:solidFill>
                          <a:effectLst/>
                          <a:latin typeface="Arial Narrow" panose="020B0606020202030204" pitchFamily="34" charset="0"/>
                        </a:rPr>
                        <a:t> </a:t>
                      </a:r>
                      <a:r>
                        <a:rPr lang="en-GB" sz="1800" dirty="0" smtClean="0">
                          <a:solidFill>
                            <a:schemeClr val="tx1"/>
                          </a:solidFill>
                          <a:effectLst/>
                          <a:latin typeface="Arial Narrow" panose="020B0606020202030204" pitchFamily="34" charset="0"/>
                        </a:rPr>
                        <a:t>3</a:t>
                      </a:r>
                      <a:endParaRPr lang="en-GB" sz="18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800" dirty="0" smtClean="0">
                          <a:effectLst/>
                          <a:latin typeface="Arial Narrow" panose="020B0606020202030204" pitchFamily="34" charset="0"/>
                        </a:rPr>
                        <a:t>2018</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US" sz="1800" dirty="0">
                          <a:effectLst/>
                          <a:latin typeface="Arial Narrow" panose="020B0606020202030204" pitchFamily="34" charset="0"/>
                        </a:rPr>
                        <a:t> </a:t>
                      </a:r>
                      <a:r>
                        <a:rPr lang="en-US" sz="1800" dirty="0" smtClean="0">
                          <a:effectLst/>
                          <a:latin typeface="Arial Narrow" panose="020B0606020202030204" pitchFamily="34" charset="0"/>
                        </a:rPr>
                        <a:t>4</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r>
                        <a:rPr lang="en-US" sz="1800" dirty="0" smtClean="0"/>
                        <a:t>2019</a:t>
                      </a:r>
                      <a:endParaRPr lang="en-US" sz="1800" dirty="0"/>
                    </a:p>
                  </a:txBody>
                  <a:tcPr marL="36195" marR="36195" marT="0" marB="0" anchor="ctr"/>
                </a:tc>
                <a:tc>
                  <a:txBody>
                    <a:bodyPr/>
                    <a:lstStyle/>
                    <a:p>
                      <a:r>
                        <a:rPr lang="en-US" sz="1800" dirty="0" smtClean="0"/>
                        <a:t>6</a:t>
                      </a:r>
                      <a:endParaRPr lang="en-US" sz="1800" dirty="0"/>
                    </a:p>
                  </a:txBody>
                  <a:tcPr marL="36195" marR="36195" marT="0" marB="0" anchor="ctr"/>
                </a:tc>
              </a:tr>
              <a:tr h="1371600">
                <a:tc>
                  <a:txBody>
                    <a:bodyPr/>
                    <a:lstStyle/>
                    <a:p>
                      <a:pPr algn="l">
                        <a:lnSpc>
                          <a:spcPct val="115000"/>
                        </a:lnSpc>
                        <a:spcAft>
                          <a:spcPts val="0"/>
                        </a:spcAft>
                      </a:pPr>
                      <a:r>
                        <a:rPr lang="en-GB" sz="1800">
                          <a:effectLst/>
                          <a:latin typeface="Arial Narrow" panose="020B0606020202030204" pitchFamily="34" charset="0"/>
                        </a:rPr>
                        <a:t>Increased support to sub-structure</a:t>
                      </a:r>
                      <a:endParaRPr lang="en-GB" sz="180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GB" sz="1800" dirty="0">
                          <a:effectLst/>
                          <a:latin typeface="Arial Narrow" panose="020B0606020202030204" pitchFamily="34" charset="0"/>
                        </a:rPr>
                        <a:t>Number of sub-structure supported</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800" dirty="0" smtClean="0">
                          <a:effectLst/>
                          <a:latin typeface="Arial Narrow" panose="020B0606020202030204" pitchFamily="34" charset="0"/>
                        </a:rPr>
                        <a:t>2017</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800" dirty="0" smtClean="0">
                          <a:effectLst/>
                          <a:latin typeface="Arial Narrow" panose="020B0606020202030204" pitchFamily="34" charset="0"/>
                        </a:rPr>
                        <a:t>3</a:t>
                      </a:r>
                      <a:r>
                        <a:rPr lang="en-GB" sz="1800" dirty="0">
                          <a:effectLst/>
                          <a:latin typeface="Arial Narrow" panose="020B0606020202030204" pitchFamily="34" charset="0"/>
                        </a:rPr>
                        <a:t> </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800" dirty="0" smtClean="0">
                          <a:effectLst/>
                          <a:latin typeface="Arial Narrow" panose="020B0606020202030204" pitchFamily="34" charset="0"/>
                        </a:rPr>
                        <a:t>2018</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US" sz="1800" dirty="0">
                          <a:effectLst/>
                          <a:latin typeface="Arial Narrow" panose="020B0606020202030204" pitchFamily="34" charset="0"/>
                        </a:rPr>
                        <a:t> </a:t>
                      </a:r>
                      <a:r>
                        <a:rPr lang="en-US" sz="1800" dirty="0" smtClean="0">
                          <a:effectLst/>
                          <a:latin typeface="Arial Narrow" panose="020B0606020202030204" pitchFamily="34" charset="0"/>
                        </a:rPr>
                        <a:t>3</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r>
                        <a:rPr lang="en-US" sz="1800" dirty="0" smtClean="0"/>
                        <a:t>2019</a:t>
                      </a:r>
                      <a:endParaRPr lang="en-US" sz="1800" dirty="0"/>
                    </a:p>
                  </a:txBody>
                  <a:tcPr marL="36195" marR="36195" marT="0" marB="0" anchor="ctr"/>
                </a:tc>
                <a:tc>
                  <a:txBody>
                    <a:bodyPr/>
                    <a:lstStyle/>
                    <a:p>
                      <a:r>
                        <a:rPr lang="en-US" sz="1800" dirty="0" smtClean="0"/>
                        <a:t>3</a:t>
                      </a:r>
                      <a:endParaRPr lang="en-US" sz="1800" dirty="0"/>
                    </a:p>
                  </a:txBody>
                  <a:tcPr marL="36195" marR="36195" marT="0" marB="0" anchor="ctr"/>
                </a:tc>
              </a:tr>
              <a:tr h="1371600">
                <a:tc>
                  <a:txBody>
                    <a:bodyPr/>
                    <a:lstStyle/>
                    <a:p>
                      <a:pPr algn="l">
                        <a:lnSpc>
                          <a:spcPct val="115000"/>
                        </a:lnSpc>
                        <a:spcAft>
                          <a:spcPts val="0"/>
                        </a:spcAft>
                      </a:pPr>
                      <a:r>
                        <a:rPr lang="en-GB" sz="1800" dirty="0" smtClean="0">
                          <a:effectLst/>
                          <a:latin typeface="Arial Narrow" panose="020B0606020202030204" pitchFamily="34" charset="0"/>
                        </a:rPr>
                        <a:t>Reduce </a:t>
                      </a:r>
                      <a:r>
                        <a:rPr lang="en-GB" sz="1800" dirty="0">
                          <a:effectLst/>
                          <a:latin typeface="Arial Narrow" panose="020B0606020202030204" pitchFamily="34" charset="0"/>
                        </a:rPr>
                        <a:t>the incidence of malaria cases</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GB" sz="1800" dirty="0" smtClean="0">
                          <a:effectLst/>
                          <a:latin typeface="Arial Narrow" panose="020B0606020202030204" pitchFamily="34" charset="0"/>
                        </a:rPr>
                        <a:t>Number of </a:t>
                      </a:r>
                      <a:r>
                        <a:rPr lang="en-GB" sz="1800" dirty="0">
                          <a:effectLst/>
                          <a:latin typeface="Arial Narrow" panose="020B0606020202030204" pitchFamily="34" charset="0"/>
                        </a:rPr>
                        <a:t>malaria reported cases </a:t>
                      </a:r>
                      <a:r>
                        <a:rPr lang="en-GB" sz="1800" dirty="0" smtClean="0">
                          <a:effectLst/>
                          <a:latin typeface="Arial Narrow" panose="020B0606020202030204" pitchFamily="34" charset="0"/>
                        </a:rPr>
                        <a:t>reduced</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800" dirty="0" smtClean="0">
                          <a:effectLst/>
                          <a:latin typeface="Arial Narrow" panose="020B0606020202030204" pitchFamily="34" charset="0"/>
                        </a:rPr>
                        <a:t>2017</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800" dirty="0" smtClean="0">
                          <a:effectLst/>
                          <a:latin typeface="Arial Narrow" panose="020B0606020202030204" pitchFamily="34" charset="0"/>
                        </a:rPr>
                        <a:t>36,894</a:t>
                      </a:r>
                      <a:r>
                        <a:rPr lang="en-GB" sz="1800" dirty="0">
                          <a:effectLst/>
                          <a:latin typeface="Arial Narrow" panose="020B0606020202030204" pitchFamily="34" charset="0"/>
                        </a:rPr>
                        <a:t> </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800" dirty="0" smtClean="0">
                          <a:effectLst/>
                          <a:latin typeface="Arial Narrow" panose="020B0606020202030204" pitchFamily="34" charset="0"/>
                        </a:rPr>
                        <a:t>2018</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US" sz="1800" dirty="0">
                          <a:effectLst/>
                          <a:latin typeface="Arial Narrow" panose="020B0606020202030204" pitchFamily="34" charset="0"/>
                        </a:rPr>
                        <a:t> </a:t>
                      </a:r>
                      <a:r>
                        <a:rPr lang="en-US" sz="1800" dirty="0" smtClean="0">
                          <a:effectLst/>
                          <a:latin typeface="Arial Narrow" panose="020B0606020202030204" pitchFamily="34" charset="0"/>
                        </a:rPr>
                        <a:t>29,515</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r>
                        <a:rPr lang="en-US" sz="1800" dirty="0" smtClean="0"/>
                        <a:t>2019</a:t>
                      </a:r>
                      <a:endParaRPr lang="en-US" sz="1800" dirty="0"/>
                    </a:p>
                  </a:txBody>
                  <a:tcPr marL="36195" marR="36195" marT="0" marB="0" anchor="ctr"/>
                </a:tc>
                <a:tc>
                  <a:txBody>
                    <a:bodyPr/>
                    <a:lstStyle/>
                    <a:p>
                      <a:r>
                        <a:rPr lang="en-US" sz="1800" dirty="0" smtClean="0"/>
                        <a:t>23,612</a:t>
                      </a:r>
                      <a:endParaRPr lang="en-US" sz="1800" dirty="0"/>
                    </a:p>
                  </a:txBody>
                  <a:tcPr marL="36195" marR="36195" marT="0" marB="0" anchor="ct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30</a:t>
            </a:fld>
            <a:endParaRPr lang="en-US"/>
          </a:p>
        </p:txBody>
      </p:sp>
    </p:spTree>
    <p:extLst>
      <p:ext uri="{BB962C8B-B14F-4D97-AF65-F5344CB8AC3E}">
        <p14:creationId xmlns:p14="http://schemas.microsoft.com/office/powerpoint/2010/main" val="115754888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457200"/>
          </a:xfrm>
        </p:spPr>
        <p:txBody>
          <a:bodyPr>
            <a:normAutofit/>
          </a:bodyPr>
          <a:lstStyle/>
          <a:p>
            <a:r>
              <a:rPr lang="en-GB" sz="2000" b="1" dirty="0" smtClean="0">
                <a:solidFill>
                  <a:srgbClr val="C00000"/>
                </a:solidFill>
                <a:effectLst>
                  <a:outerShdw blurRad="38100" dist="38100" dir="2700000" algn="tl">
                    <a:srgbClr val="000000">
                      <a:alpha val="43137"/>
                    </a:srgbClr>
                  </a:outerShdw>
                </a:effectLst>
              </a:rPr>
              <a:t>EXPENDITURE BY BUDGET PROGRAMME AND </a:t>
            </a:r>
            <a:r>
              <a:rPr lang="en-GB" sz="2000" b="1" dirty="0">
                <a:solidFill>
                  <a:srgbClr val="C00000"/>
                </a:solidFill>
                <a:effectLst>
                  <a:outerShdw blurRad="38100" dist="38100" dir="2700000" algn="tl">
                    <a:srgbClr val="000000">
                      <a:alpha val="43137"/>
                    </a:srgbClr>
                  </a:outerShdw>
                </a:effectLst>
              </a:rPr>
              <a:t>ECONOMIC </a:t>
            </a:r>
            <a:r>
              <a:rPr lang="en-GB" sz="2000" b="1" dirty="0" smtClean="0">
                <a:solidFill>
                  <a:srgbClr val="C00000"/>
                </a:solidFill>
                <a:effectLst>
                  <a:outerShdw blurRad="38100" dist="38100" dir="2700000" algn="tl">
                    <a:srgbClr val="000000">
                      <a:alpha val="43137"/>
                    </a:srgbClr>
                  </a:outerShdw>
                </a:effectLst>
              </a:rPr>
              <a:t>CLASSIFICATION </a:t>
            </a:r>
            <a:endParaRPr lang="en-US" sz="2400" b="1" dirty="0">
              <a:solidFill>
                <a:srgbClr val="C00000"/>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984218595"/>
              </p:ext>
            </p:extLst>
          </p:nvPr>
        </p:nvGraphicFramePr>
        <p:xfrm>
          <a:off x="381000" y="506764"/>
          <a:ext cx="8458200" cy="5438060"/>
        </p:xfrm>
        <a:graphic>
          <a:graphicData uri="http://schemas.openxmlformats.org/drawingml/2006/table">
            <a:tbl>
              <a:tblPr firstRow="1" firstCol="1" bandRow="1">
                <a:tableStyleId>{5940675A-B579-460E-94D1-54222C63F5DA}</a:tableStyleId>
              </a:tblPr>
              <a:tblGrid>
                <a:gridCol w="1654418"/>
                <a:gridCol w="1656315"/>
                <a:gridCol w="1749729"/>
                <a:gridCol w="1568938"/>
                <a:gridCol w="1828800"/>
              </a:tblGrid>
              <a:tr h="407636">
                <a:tc rowSpan="2">
                  <a:txBody>
                    <a:bodyPr/>
                    <a:lstStyle/>
                    <a:p>
                      <a:pPr marL="0" marR="0">
                        <a:lnSpc>
                          <a:spcPct val="115000"/>
                        </a:lnSpc>
                        <a:spcBef>
                          <a:spcPts val="0"/>
                        </a:spcBef>
                        <a:spcAft>
                          <a:spcPts val="0"/>
                        </a:spcAft>
                      </a:pPr>
                      <a:r>
                        <a:rPr lang="en-US" sz="1400" dirty="0">
                          <a:effectLst/>
                        </a:rPr>
                        <a:t>BUDGET </a:t>
                      </a:r>
                      <a:r>
                        <a:rPr lang="en-US" sz="1400" dirty="0" smtClean="0">
                          <a:effectLst/>
                        </a:rPr>
                        <a:t>PROGRAMME</a:t>
                      </a:r>
                      <a:endParaRPr lang="en-US" sz="1400" dirty="0">
                        <a:effectLst/>
                        <a:latin typeface="Calibri"/>
                        <a:ea typeface="Calibri"/>
                        <a:cs typeface="Times New Roman"/>
                      </a:endParaRPr>
                    </a:p>
                  </a:txBody>
                  <a:tcPr marL="68580" marR="68580" marT="0" marB="0"/>
                </a:tc>
                <a:tc rowSpan="2">
                  <a:txBody>
                    <a:bodyPr/>
                    <a:lstStyle/>
                    <a:p>
                      <a:pPr marL="0" marR="0">
                        <a:lnSpc>
                          <a:spcPct val="115000"/>
                        </a:lnSpc>
                        <a:spcBef>
                          <a:spcPts val="0"/>
                        </a:spcBef>
                        <a:spcAft>
                          <a:spcPts val="0"/>
                        </a:spcAft>
                      </a:pPr>
                      <a:r>
                        <a:rPr lang="en-US" sz="1400" dirty="0" smtClean="0">
                          <a:effectLst/>
                        </a:rPr>
                        <a:t>COMPENSATION OF EMPLOYEES</a:t>
                      </a:r>
                      <a:endParaRPr lang="en-US" sz="1400" b="0" dirty="0">
                        <a:solidFill>
                          <a:schemeClr val="tx1"/>
                        </a:solidFill>
                        <a:effectLst/>
                        <a:latin typeface="Calibri"/>
                        <a:ea typeface="Calibri"/>
                        <a:cs typeface="Times New Roman"/>
                      </a:endParaRPr>
                    </a:p>
                  </a:txBody>
                  <a:tcPr marL="68580" marR="68580" marT="0" marB="0"/>
                </a:tc>
                <a:tc gridSpan="3">
                  <a:txBody>
                    <a:bodyPr/>
                    <a:lstStyle/>
                    <a:p>
                      <a:pPr marL="0" marR="0" algn="ctr">
                        <a:lnSpc>
                          <a:spcPct val="115000"/>
                        </a:lnSpc>
                        <a:spcBef>
                          <a:spcPts val="0"/>
                        </a:spcBef>
                        <a:spcAft>
                          <a:spcPts val="0"/>
                        </a:spcAft>
                      </a:pPr>
                      <a:r>
                        <a:rPr lang="en-US" sz="1400" dirty="0">
                          <a:effectLst/>
                        </a:rPr>
                        <a:t>AMOUNT GH¢</a:t>
                      </a:r>
                      <a:endParaRPr lang="en-US" sz="1400" dirty="0">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r>
              <a:tr h="442260">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en-US" sz="1800" dirty="0">
                          <a:effectLst/>
                        </a:rPr>
                        <a:t>GOODS &amp; SERVICE</a:t>
                      </a: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effectLst/>
                        </a:rPr>
                        <a:t>CAPITAL INVESTMENT</a:t>
                      </a: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effectLst/>
                        </a:rPr>
                        <a:t>TOTAL</a:t>
                      </a:r>
                      <a:endParaRPr lang="en-US" sz="1800" dirty="0">
                        <a:effectLst/>
                        <a:latin typeface="Calibri"/>
                        <a:ea typeface="Calibri"/>
                        <a:cs typeface="Times New Roman"/>
                      </a:endParaRPr>
                    </a:p>
                  </a:txBody>
                  <a:tcPr marL="68580" marR="68580" marT="0" marB="0"/>
                </a:tc>
              </a:tr>
              <a:tr h="700740">
                <a:tc>
                  <a:txBody>
                    <a:bodyPr/>
                    <a:lstStyle/>
                    <a:p>
                      <a:pPr marL="0" marR="0" algn="l" defTabSz="914400" rtl="0" eaLnBrk="1" latinLnBrk="0" hangingPunct="1">
                        <a:lnSpc>
                          <a:spcPct val="115000"/>
                        </a:lnSpc>
                        <a:spcBef>
                          <a:spcPts val="0"/>
                        </a:spcBef>
                        <a:spcAft>
                          <a:spcPts val="0"/>
                        </a:spcAft>
                      </a:pPr>
                      <a:r>
                        <a:rPr lang="en-US" sz="1600" kern="1200" dirty="0" smtClean="0">
                          <a:effectLst/>
                        </a:rPr>
                        <a:t>Management and Administration</a:t>
                      </a:r>
                      <a:endParaRPr lang="en-US" sz="1600" b="1" kern="1200" dirty="0">
                        <a:solidFill>
                          <a:schemeClr val="lt1"/>
                        </a:solidFill>
                        <a:effectLst/>
                        <a:latin typeface="+mn-lt"/>
                        <a:ea typeface="+mn-ea"/>
                        <a:cs typeface="+mn-cs"/>
                      </a:endParaRPr>
                    </a:p>
                  </a:txBody>
                  <a:tcPr marL="68580" marR="68580" marT="0" marB="0"/>
                </a:tc>
                <a:tc>
                  <a:txBody>
                    <a:bodyPr/>
                    <a:lstStyle/>
                    <a:p>
                      <a:pPr algn="r" rtl="0" fontAlgn="ctr"/>
                      <a:r>
                        <a:rPr lang="en-US" sz="2000" u="none" strike="noStrike" dirty="0" smtClean="0">
                          <a:effectLst/>
                        </a:rPr>
                        <a:t>1,066,033.56</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rtl="0" fontAlgn="ctr"/>
                      <a:r>
                        <a:rPr lang="en-US" sz="2000" u="none" strike="noStrike" dirty="0" smtClean="0">
                          <a:effectLst/>
                        </a:rPr>
                        <a:t>2,043,445.93</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rtl="0" fontAlgn="ctr"/>
                      <a:r>
                        <a:rPr lang="en-US" sz="2000" u="none" strike="noStrike" dirty="0" smtClean="0">
                          <a:effectLst/>
                        </a:rPr>
                        <a:t>130,490.00</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rtl="0" fontAlgn="ctr"/>
                      <a:r>
                        <a:rPr lang="en-US" sz="2000" u="none" strike="noStrike" dirty="0" smtClean="0">
                          <a:effectLst/>
                        </a:rPr>
                        <a:t>3,239,969.49</a:t>
                      </a:r>
                      <a:endParaRPr lang="en-US" sz="2000" b="0" i="0" u="none" strike="noStrike" dirty="0">
                        <a:solidFill>
                          <a:srgbClr val="000000"/>
                        </a:solidFill>
                        <a:effectLst/>
                        <a:latin typeface="Calibri" panose="020F0502020204030204" pitchFamily="34" charset="0"/>
                      </a:endParaRPr>
                    </a:p>
                  </a:txBody>
                  <a:tcPr marL="9525" marR="9525" marT="9525" marB="0" anchor="ctr"/>
                </a:tc>
              </a:tr>
              <a:tr h="668066">
                <a:tc>
                  <a:txBody>
                    <a:bodyPr/>
                    <a:lstStyle/>
                    <a:p>
                      <a:pPr marL="0" marR="0" algn="l" defTabSz="914400" rtl="0" eaLnBrk="1" latinLnBrk="0" hangingPunct="1">
                        <a:lnSpc>
                          <a:spcPct val="115000"/>
                        </a:lnSpc>
                        <a:spcBef>
                          <a:spcPts val="0"/>
                        </a:spcBef>
                        <a:spcAft>
                          <a:spcPts val="0"/>
                        </a:spcAft>
                      </a:pPr>
                      <a:r>
                        <a:rPr lang="en-US" sz="1600" kern="1200" dirty="0" smtClean="0">
                          <a:effectLst/>
                        </a:rPr>
                        <a:t>Social</a:t>
                      </a:r>
                      <a:r>
                        <a:rPr lang="en-US" sz="1600" kern="1200" baseline="0" dirty="0" smtClean="0">
                          <a:effectLst/>
                        </a:rPr>
                        <a:t> Service Delivery</a:t>
                      </a:r>
                      <a:endParaRPr lang="en-US" sz="1600" b="1" kern="1200" dirty="0">
                        <a:solidFill>
                          <a:schemeClr val="lt1"/>
                        </a:solidFill>
                        <a:effectLst/>
                        <a:latin typeface="+mn-lt"/>
                        <a:ea typeface="+mn-ea"/>
                        <a:cs typeface="+mn-cs"/>
                      </a:endParaRPr>
                    </a:p>
                  </a:txBody>
                  <a:tcPr marL="68580" marR="68580" marT="0" marB="0"/>
                </a:tc>
                <a:tc>
                  <a:txBody>
                    <a:bodyPr/>
                    <a:lstStyle/>
                    <a:p>
                      <a:pPr algn="r" rtl="0" fontAlgn="t"/>
                      <a:r>
                        <a:rPr lang="en-US" sz="2000" u="none" strike="noStrike" dirty="0">
                          <a:effectLst/>
                        </a:rPr>
                        <a:t>  </a:t>
                      </a:r>
                      <a:r>
                        <a:rPr lang="en-US" sz="2000" u="none" strike="noStrike" dirty="0" smtClean="0">
                          <a:effectLst/>
                        </a:rPr>
                        <a:t>683,640.69 </a:t>
                      </a:r>
                      <a:endParaRPr lang="en-US" sz="2000" b="0" i="0" u="none" strike="noStrike" dirty="0">
                        <a:solidFill>
                          <a:srgbClr val="000000"/>
                        </a:solidFill>
                        <a:effectLst/>
                        <a:latin typeface="Calibri"/>
                      </a:endParaRPr>
                    </a:p>
                  </a:txBody>
                  <a:tcPr marL="9525" marR="9525" marT="9525" marB="0"/>
                </a:tc>
                <a:tc>
                  <a:txBody>
                    <a:bodyPr/>
                    <a:lstStyle/>
                    <a:p>
                      <a:pPr algn="r" rtl="0" fontAlgn="ctr"/>
                      <a:r>
                        <a:rPr lang="en-US" sz="2000" u="none" strike="noStrike" dirty="0" smtClean="0">
                          <a:effectLst/>
                        </a:rPr>
                        <a:t>1,318,795.63 </a:t>
                      </a:r>
                      <a:endParaRPr lang="en-US" sz="2000" b="0" i="0" u="none" strike="noStrike" dirty="0">
                        <a:solidFill>
                          <a:srgbClr val="000000"/>
                        </a:solidFill>
                        <a:effectLst/>
                        <a:latin typeface="Calibri"/>
                      </a:endParaRPr>
                    </a:p>
                  </a:txBody>
                  <a:tcPr marL="9525" marR="9525" marT="9525" marB="0" anchor="ctr"/>
                </a:tc>
                <a:tc>
                  <a:txBody>
                    <a:bodyPr/>
                    <a:lstStyle/>
                    <a:p>
                      <a:pPr algn="r" rtl="0" fontAlgn="ctr"/>
                      <a:r>
                        <a:rPr lang="en-US" sz="2000" u="none" strike="noStrike" dirty="0">
                          <a:effectLst/>
                        </a:rPr>
                        <a:t>      865,565.70 </a:t>
                      </a:r>
                      <a:endParaRPr lang="en-US" sz="2000" b="0" i="0" u="none" strike="noStrike" dirty="0">
                        <a:solidFill>
                          <a:srgbClr val="000000"/>
                        </a:solidFill>
                        <a:effectLst/>
                        <a:latin typeface="Calibri"/>
                      </a:endParaRPr>
                    </a:p>
                  </a:txBody>
                  <a:tcPr marL="9525" marR="9525" marT="9525" marB="0" anchor="ctr"/>
                </a:tc>
                <a:tc>
                  <a:txBody>
                    <a:bodyPr/>
                    <a:lstStyle/>
                    <a:p>
                      <a:pPr algn="r" rtl="0" fontAlgn="ctr"/>
                      <a:r>
                        <a:rPr lang="en-US" sz="2000" u="none" strike="noStrike" dirty="0">
                          <a:effectLst/>
                        </a:rPr>
                        <a:t>     2,868,002.02 </a:t>
                      </a:r>
                      <a:endParaRPr lang="en-US" sz="2000" b="0" i="0" u="none" strike="noStrike" dirty="0">
                        <a:solidFill>
                          <a:srgbClr val="000000"/>
                        </a:solidFill>
                        <a:effectLst/>
                        <a:latin typeface="Calibri"/>
                      </a:endParaRPr>
                    </a:p>
                  </a:txBody>
                  <a:tcPr marL="9525" marR="9525" marT="9525" marB="0" anchor="ctr"/>
                </a:tc>
              </a:tr>
              <a:tr h="762000">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kern="1200" dirty="0">
                          <a:effectLst/>
                        </a:rPr>
                        <a:t> </a:t>
                      </a:r>
                      <a:r>
                        <a:rPr lang="en-US" sz="1600" kern="1200" dirty="0" smtClean="0">
                          <a:effectLst/>
                        </a:rPr>
                        <a:t>Infrastructural</a:t>
                      </a:r>
                      <a:r>
                        <a:rPr lang="en-US" sz="1600" kern="1200" baseline="0" dirty="0" smtClean="0">
                          <a:effectLst/>
                        </a:rPr>
                        <a:t> Delivery and Management</a:t>
                      </a:r>
                      <a:endParaRPr lang="en-US" sz="1600" b="1" kern="1200" dirty="0" smtClean="0">
                        <a:solidFill>
                          <a:schemeClr val="lt1"/>
                        </a:solidFill>
                        <a:effectLst/>
                        <a:latin typeface="+mn-lt"/>
                        <a:ea typeface="+mn-ea"/>
                        <a:cs typeface="+mn-cs"/>
                      </a:endParaRPr>
                    </a:p>
                  </a:txBody>
                  <a:tcPr marL="68580" marR="68580" marT="0" marB="0"/>
                </a:tc>
                <a:tc>
                  <a:txBody>
                    <a:bodyPr/>
                    <a:lstStyle/>
                    <a:p>
                      <a:pPr algn="r" rtl="0" fontAlgn="t"/>
                      <a:r>
                        <a:rPr lang="en-US" sz="2000" u="none" strike="noStrike" dirty="0">
                          <a:effectLst/>
                        </a:rPr>
                        <a:t>  </a:t>
                      </a:r>
                      <a:r>
                        <a:rPr lang="en-US" sz="2000" u="none" strike="noStrike" dirty="0" smtClean="0">
                          <a:effectLst/>
                        </a:rPr>
                        <a:t>331,860.18 </a:t>
                      </a:r>
                      <a:endParaRPr lang="en-US" sz="2000" b="0" i="0" u="none" strike="noStrike" dirty="0">
                        <a:solidFill>
                          <a:srgbClr val="000000"/>
                        </a:solidFill>
                        <a:effectLst/>
                        <a:latin typeface="Calibri"/>
                      </a:endParaRPr>
                    </a:p>
                  </a:txBody>
                  <a:tcPr marL="9525" marR="9525" marT="9525" marB="0"/>
                </a:tc>
                <a:tc>
                  <a:txBody>
                    <a:bodyPr/>
                    <a:lstStyle/>
                    <a:p>
                      <a:pPr algn="r" rtl="0" fontAlgn="ctr"/>
                      <a:r>
                        <a:rPr lang="en-US" sz="2000" u="none" strike="noStrike" dirty="0">
                          <a:effectLst/>
                        </a:rPr>
                        <a:t>      180,000.00 </a:t>
                      </a:r>
                      <a:endParaRPr lang="en-US" sz="2000" b="0" i="0" u="none" strike="noStrike" dirty="0">
                        <a:solidFill>
                          <a:srgbClr val="000000"/>
                        </a:solidFill>
                        <a:effectLst/>
                        <a:latin typeface="Calibri"/>
                      </a:endParaRPr>
                    </a:p>
                  </a:txBody>
                  <a:tcPr marL="9525" marR="9525" marT="9525" marB="0" anchor="ctr"/>
                </a:tc>
                <a:tc>
                  <a:txBody>
                    <a:bodyPr/>
                    <a:lstStyle/>
                    <a:p>
                      <a:pPr algn="r" rtl="0" fontAlgn="ctr"/>
                      <a:r>
                        <a:rPr lang="en-US" sz="2000" u="none" strike="noStrike" dirty="0" smtClean="0">
                          <a:effectLst/>
                        </a:rPr>
                        <a:t>1,575,141.92 </a:t>
                      </a:r>
                      <a:endParaRPr lang="en-US" sz="2000" b="0" i="0" u="none" strike="noStrike" dirty="0">
                        <a:solidFill>
                          <a:srgbClr val="000000"/>
                        </a:solidFill>
                        <a:effectLst/>
                        <a:latin typeface="Calibri"/>
                      </a:endParaRPr>
                    </a:p>
                  </a:txBody>
                  <a:tcPr marL="9525" marR="9525" marT="9525" marB="0" anchor="ctr"/>
                </a:tc>
                <a:tc>
                  <a:txBody>
                    <a:bodyPr/>
                    <a:lstStyle/>
                    <a:p>
                      <a:pPr algn="r" rtl="0" fontAlgn="ctr"/>
                      <a:r>
                        <a:rPr lang="en-US" sz="2000" u="none" strike="noStrike" dirty="0">
                          <a:effectLst/>
                        </a:rPr>
                        <a:t> </a:t>
                      </a:r>
                      <a:r>
                        <a:rPr lang="en-US" sz="2000" u="none" strike="noStrike" dirty="0" smtClean="0">
                          <a:effectLst/>
                        </a:rPr>
                        <a:t>2,087,002.10 </a:t>
                      </a:r>
                      <a:endParaRPr lang="en-US" sz="2000" b="0" i="0" u="none" strike="noStrike" dirty="0">
                        <a:solidFill>
                          <a:srgbClr val="000000"/>
                        </a:solidFill>
                        <a:effectLst/>
                        <a:latin typeface="Calibri"/>
                      </a:endParaRPr>
                    </a:p>
                  </a:txBody>
                  <a:tcPr marL="9525" marR="9525" marT="9525" marB="0" anchor="ctr"/>
                </a:tc>
              </a:tr>
              <a:tr h="92786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kern="1200" dirty="0">
                          <a:effectLst/>
                        </a:rPr>
                        <a:t> </a:t>
                      </a:r>
                      <a:endParaRPr lang="en-US" sz="1600" kern="1200" dirty="0" smtClean="0">
                        <a:effectLst/>
                      </a:endParaRPr>
                    </a:p>
                    <a:p>
                      <a:pPr marL="0" marR="0" indent="0" algn="l" defTabSz="914400" rtl="0" eaLnBrk="1" fontAlgn="auto" latinLnBrk="0" hangingPunct="1">
                        <a:lnSpc>
                          <a:spcPct val="115000"/>
                        </a:lnSpc>
                        <a:spcBef>
                          <a:spcPts val="0"/>
                        </a:spcBef>
                        <a:spcAft>
                          <a:spcPts val="0"/>
                        </a:spcAft>
                        <a:buClrTx/>
                        <a:buSzTx/>
                        <a:buFontTx/>
                        <a:buNone/>
                        <a:tabLst/>
                        <a:defRPr/>
                      </a:pPr>
                      <a:r>
                        <a:rPr lang="en-US" sz="1600" kern="1200" dirty="0" smtClean="0">
                          <a:effectLst/>
                        </a:rPr>
                        <a:t>Economic Development</a:t>
                      </a:r>
                    </a:p>
                  </a:txBody>
                  <a:tcPr marL="68580" marR="68580" marT="0" marB="0"/>
                </a:tc>
                <a:tc>
                  <a:txBody>
                    <a:bodyPr/>
                    <a:lstStyle/>
                    <a:p>
                      <a:pPr algn="r" rtl="0" fontAlgn="t"/>
                      <a:r>
                        <a:rPr lang="en-US" sz="2000" u="none" strike="noStrike" dirty="0">
                          <a:effectLst/>
                        </a:rPr>
                        <a:t>     </a:t>
                      </a:r>
                      <a:endParaRPr lang="en-US" sz="2000" u="none" strike="noStrike" dirty="0" smtClean="0">
                        <a:effectLst/>
                      </a:endParaRPr>
                    </a:p>
                    <a:p>
                      <a:pPr algn="r" rtl="0" fontAlgn="t"/>
                      <a:r>
                        <a:rPr lang="en-US" sz="2000" u="none" strike="noStrike" dirty="0" smtClean="0">
                          <a:effectLst/>
                        </a:rPr>
                        <a:t>555,116.73 </a:t>
                      </a:r>
                      <a:endParaRPr lang="en-US" sz="2000" b="0" i="0" u="none" strike="noStrike" dirty="0">
                        <a:solidFill>
                          <a:srgbClr val="000000"/>
                        </a:solidFill>
                        <a:effectLst/>
                        <a:latin typeface="Calibri"/>
                      </a:endParaRPr>
                    </a:p>
                  </a:txBody>
                  <a:tcPr marL="9525" marR="9525" marT="9525" marB="0"/>
                </a:tc>
                <a:tc>
                  <a:txBody>
                    <a:bodyPr/>
                    <a:lstStyle/>
                    <a:p>
                      <a:pPr algn="r" rtl="0" fontAlgn="ctr"/>
                      <a:r>
                        <a:rPr lang="en-US" sz="2000" u="none" strike="noStrike" dirty="0">
                          <a:effectLst/>
                        </a:rPr>
                        <a:t>    </a:t>
                      </a:r>
                      <a:r>
                        <a:rPr lang="en-US" sz="2000" u="none" strike="noStrike" dirty="0" smtClean="0">
                          <a:effectLst/>
                        </a:rPr>
                        <a:t>273,641.39 </a:t>
                      </a:r>
                      <a:endParaRPr lang="en-US" sz="2000" b="0" i="0" u="none" strike="noStrike" dirty="0">
                        <a:solidFill>
                          <a:srgbClr val="000000"/>
                        </a:solidFill>
                        <a:effectLst/>
                        <a:latin typeface="Calibri"/>
                      </a:endParaRPr>
                    </a:p>
                  </a:txBody>
                  <a:tcPr marL="9525" marR="9525" marT="9525" marB="0" anchor="ctr"/>
                </a:tc>
                <a:tc>
                  <a:txBody>
                    <a:bodyPr/>
                    <a:lstStyle/>
                    <a:p>
                      <a:pPr algn="r" rtl="0" fontAlgn="ctr"/>
                      <a:r>
                        <a:rPr lang="en-US" sz="2000" u="none" strike="noStrike" dirty="0">
                          <a:effectLst/>
                        </a:rPr>
                        <a:t>      828,758.12 </a:t>
                      </a:r>
                      <a:endParaRPr lang="en-US" sz="2000" b="0" i="0" u="none" strike="noStrike" dirty="0">
                        <a:solidFill>
                          <a:srgbClr val="000000"/>
                        </a:solidFill>
                        <a:effectLst/>
                        <a:latin typeface="Calibri"/>
                      </a:endParaRPr>
                    </a:p>
                  </a:txBody>
                  <a:tcPr marL="9525" marR="9525" marT="9525" marB="0" anchor="ctr"/>
                </a:tc>
                <a:tc>
                  <a:txBody>
                    <a:bodyPr/>
                    <a:lstStyle/>
                    <a:p>
                      <a:pPr algn="r" rtl="0" fontAlgn="ctr"/>
                      <a:r>
                        <a:rPr lang="en-US" sz="2000" u="none" strike="noStrike" dirty="0">
                          <a:effectLst/>
                        </a:rPr>
                        <a:t>     1,657,516.24 </a:t>
                      </a:r>
                      <a:endParaRPr lang="en-US" sz="2000" b="0" i="0" u="none" strike="noStrike" dirty="0">
                        <a:solidFill>
                          <a:srgbClr val="000000"/>
                        </a:solidFill>
                        <a:effectLst/>
                        <a:latin typeface="Calibri"/>
                      </a:endParaRPr>
                    </a:p>
                  </a:txBody>
                  <a:tcPr marL="9525" marR="9525" marT="9525" marB="0" anchor="ctr"/>
                </a:tc>
              </a:tr>
              <a:tr h="514413">
                <a:tc>
                  <a:txBody>
                    <a:bodyPr/>
                    <a:lstStyle/>
                    <a:p>
                      <a:pPr marL="0" marR="0" algn="l" defTabSz="914400" rtl="0" eaLnBrk="1" latinLnBrk="0" hangingPunct="1">
                        <a:lnSpc>
                          <a:spcPct val="115000"/>
                        </a:lnSpc>
                        <a:spcBef>
                          <a:spcPts val="0"/>
                        </a:spcBef>
                        <a:spcAft>
                          <a:spcPts val="0"/>
                        </a:spcAft>
                      </a:pPr>
                      <a:r>
                        <a:rPr lang="en-US" sz="1600" kern="1200" dirty="0">
                          <a:effectLst/>
                        </a:rPr>
                        <a:t> </a:t>
                      </a:r>
                      <a:r>
                        <a:rPr lang="en-US" sz="1600" kern="1200" dirty="0" smtClean="0">
                          <a:effectLst/>
                        </a:rPr>
                        <a:t>Environmental</a:t>
                      </a:r>
                      <a:r>
                        <a:rPr lang="en-US" sz="1600" kern="1200" baseline="0" dirty="0" smtClean="0">
                          <a:effectLst/>
                        </a:rPr>
                        <a:t> management</a:t>
                      </a:r>
                      <a:endParaRPr lang="en-US" sz="1600" b="1" kern="1200" dirty="0">
                        <a:solidFill>
                          <a:schemeClr val="lt1"/>
                        </a:solidFill>
                        <a:effectLst/>
                        <a:latin typeface="+mn-lt"/>
                        <a:ea typeface="+mn-ea"/>
                        <a:cs typeface="+mn-cs"/>
                      </a:endParaRPr>
                    </a:p>
                  </a:txBody>
                  <a:tcPr marL="68580" marR="68580" marT="0" marB="0"/>
                </a:tc>
                <a:tc>
                  <a:txBody>
                    <a:bodyPr/>
                    <a:lstStyle/>
                    <a:p>
                      <a:pPr algn="r" fontAlgn="b"/>
                      <a:r>
                        <a:rPr lang="en-US" sz="2000" u="none" strike="noStrike" dirty="0">
                          <a:effectLst/>
                        </a:rPr>
                        <a:t> </a:t>
                      </a:r>
                      <a:endParaRPr lang="en-US" sz="2000" b="0" i="0" u="none" strike="noStrike" dirty="0">
                        <a:solidFill>
                          <a:srgbClr val="000000"/>
                        </a:solidFill>
                        <a:effectLst/>
                        <a:latin typeface="Calibri"/>
                      </a:endParaRPr>
                    </a:p>
                  </a:txBody>
                  <a:tcPr marL="9525" marR="9525" marT="9525" marB="0" anchor="b"/>
                </a:tc>
                <a:tc>
                  <a:txBody>
                    <a:bodyPr/>
                    <a:lstStyle/>
                    <a:p>
                      <a:pPr algn="r" fontAlgn="b"/>
                      <a:r>
                        <a:rPr lang="en-US" sz="2000" u="none" strike="noStrike">
                          <a:effectLst/>
                        </a:rPr>
                        <a:t>         67,000.00 </a:t>
                      </a:r>
                      <a:endParaRPr lang="en-US" sz="2000" b="0" i="0" u="none" strike="noStrike">
                        <a:solidFill>
                          <a:srgbClr val="000000"/>
                        </a:solidFill>
                        <a:effectLst/>
                        <a:latin typeface="Calibri"/>
                      </a:endParaRPr>
                    </a:p>
                  </a:txBody>
                  <a:tcPr marL="9525" marR="9525" marT="9525" marB="0" anchor="b"/>
                </a:tc>
                <a:tc>
                  <a:txBody>
                    <a:bodyPr/>
                    <a:lstStyle/>
                    <a:p>
                      <a:pPr algn="r" fontAlgn="b"/>
                      <a:r>
                        <a:rPr lang="en-US" sz="2000" u="none" strike="noStrike" dirty="0">
                          <a:effectLst/>
                        </a:rPr>
                        <a:t> </a:t>
                      </a:r>
                      <a:endParaRPr lang="en-US" sz="2000" b="0" i="0" u="none" strike="noStrike" dirty="0">
                        <a:solidFill>
                          <a:srgbClr val="000000"/>
                        </a:solidFill>
                        <a:effectLst/>
                        <a:latin typeface="Calibri"/>
                      </a:endParaRPr>
                    </a:p>
                  </a:txBody>
                  <a:tcPr marL="9525" marR="9525" marT="9525" marB="0" anchor="b"/>
                </a:tc>
                <a:tc>
                  <a:txBody>
                    <a:bodyPr/>
                    <a:lstStyle/>
                    <a:p>
                      <a:pPr algn="r" fontAlgn="b"/>
                      <a:r>
                        <a:rPr lang="en-US" sz="2000" u="none" strike="noStrike" dirty="0">
                          <a:effectLst/>
                        </a:rPr>
                        <a:t>           67,000.00 </a:t>
                      </a:r>
                      <a:endParaRPr lang="en-US" sz="2000" b="0" i="0" u="none" strike="noStrike" dirty="0">
                        <a:solidFill>
                          <a:srgbClr val="000000"/>
                        </a:solidFill>
                        <a:effectLst/>
                        <a:latin typeface="Calibri"/>
                      </a:endParaRPr>
                    </a:p>
                  </a:txBody>
                  <a:tcPr marL="9525" marR="9525" marT="9525" marB="0" anchor="b"/>
                </a:tc>
              </a:tr>
              <a:tr h="700740">
                <a:tc>
                  <a:txBody>
                    <a:bodyPr/>
                    <a:lstStyle/>
                    <a:p>
                      <a:pPr marL="0" marR="0" algn="l" defTabSz="914400" rtl="0" eaLnBrk="1" latinLnBrk="0" hangingPunct="1">
                        <a:lnSpc>
                          <a:spcPct val="115000"/>
                        </a:lnSpc>
                        <a:spcBef>
                          <a:spcPts val="0"/>
                        </a:spcBef>
                        <a:spcAft>
                          <a:spcPts val="0"/>
                        </a:spcAft>
                      </a:pPr>
                      <a:r>
                        <a:rPr lang="en-US" sz="1600" b="1" kern="1200" dirty="0">
                          <a:solidFill>
                            <a:srgbClr val="C00000"/>
                          </a:solidFill>
                          <a:effectLst>
                            <a:outerShdw blurRad="38100" dist="38100" dir="2700000" algn="tl">
                              <a:srgbClr val="000000">
                                <a:alpha val="43137"/>
                              </a:srgbClr>
                            </a:outerShdw>
                          </a:effectLst>
                        </a:rPr>
                        <a:t> </a:t>
                      </a:r>
                      <a:r>
                        <a:rPr lang="en-US" sz="1600" b="1" kern="1200" dirty="0" smtClean="0">
                          <a:solidFill>
                            <a:srgbClr val="C00000"/>
                          </a:solidFill>
                          <a:effectLst>
                            <a:outerShdw blurRad="38100" dist="38100" dir="2700000" algn="tl">
                              <a:srgbClr val="000000">
                                <a:alpha val="43137"/>
                              </a:srgbClr>
                            </a:outerShdw>
                          </a:effectLst>
                        </a:rPr>
                        <a:t>TOTAL</a:t>
                      </a:r>
                      <a:endParaRPr lang="en-US" sz="1600" b="1" kern="1200" dirty="0">
                        <a:solidFill>
                          <a:srgbClr val="C00000"/>
                        </a:solidFill>
                        <a:effectLst>
                          <a:outerShdw blurRad="38100" dist="38100" dir="2700000" algn="tl">
                            <a:srgbClr val="000000">
                              <a:alpha val="43137"/>
                            </a:srgbClr>
                          </a:outerShdw>
                        </a:effectLst>
                        <a:latin typeface="+mn-lt"/>
                        <a:ea typeface="+mn-ea"/>
                        <a:cs typeface="+mn-cs"/>
                      </a:endParaRPr>
                    </a:p>
                  </a:txBody>
                  <a:tcPr marL="68580" marR="68580" marT="0" marB="0"/>
                </a:tc>
                <a:tc>
                  <a:txBody>
                    <a:bodyPr/>
                    <a:lstStyle/>
                    <a:p>
                      <a:pPr marL="0" marR="0" algn="r">
                        <a:lnSpc>
                          <a:spcPct val="115000"/>
                        </a:lnSpc>
                        <a:spcBef>
                          <a:spcPts val="0"/>
                        </a:spcBef>
                        <a:spcAft>
                          <a:spcPts val="0"/>
                        </a:spcAft>
                      </a:pPr>
                      <a:r>
                        <a:rPr lang="en-US" sz="2000" b="1" dirty="0" smtClean="0">
                          <a:solidFill>
                            <a:srgbClr val="C00000"/>
                          </a:solidFill>
                          <a:effectLst>
                            <a:outerShdw blurRad="38100" dist="38100" dir="2700000" algn="tl">
                              <a:srgbClr val="000000">
                                <a:alpha val="43137"/>
                              </a:srgbClr>
                            </a:outerShdw>
                          </a:effectLst>
                        </a:rPr>
                        <a:t>2,636,651.16</a:t>
                      </a:r>
                      <a:endParaRPr lang="en-US" sz="2000" b="1" dirty="0">
                        <a:solidFill>
                          <a:srgbClr val="C00000"/>
                        </a:solidFill>
                        <a:effectLst>
                          <a:outerShdw blurRad="38100" dist="38100" dir="2700000" algn="tl">
                            <a:srgbClr val="000000">
                              <a:alpha val="43137"/>
                            </a:srgbClr>
                          </a:outerShdw>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2000" b="1" dirty="0" smtClean="0">
                          <a:solidFill>
                            <a:srgbClr val="C00000"/>
                          </a:solidFill>
                          <a:effectLst>
                            <a:outerShdw blurRad="38100" dist="38100" dir="2700000" algn="tl">
                              <a:srgbClr val="000000">
                                <a:alpha val="43137"/>
                              </a:srgbClr>
                            </a:outerShdw>
                          </a:effectLst>
                        </a:rPr>
                        <a:t>3,882,882.74</a:t>
                      </a:r>
                      <a:endParaRPr lang="en-US" sz="2000" b="1" dirty="0">
                        <a:solidFill>
                          <a:srgbClr val="C00000"/>
                        </a:solidFill>
                        <a:effectLst>
                          <a:outerShdw blurRad="38100" dist="38100" dir="2700000" algn="tl">
                            <a:srgbClr val="000000">
                              <a:alpha val="43137"/>
                            </a:srgbClr>
                          </a:outerShdw>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2000" b="1" dirty="0" smtClean="0">
                          <a:solidFill>
                            <a:srgbClr val="C00000"/>
                          </a:solidFill>
                          <a:effectLst>
                            <a:outerShdw blurRad="38100" dist="38100" dir="2700000" algn="tl">
                              <a:srgbClr val="000000">
                                <a:alpha val="43137"/>
                              </a:srgbClr>
                            </a:outerShdw>
                          </a:effectLst>
                        </a:rPr>
                        <a:t>2,571,197.62</a:t>
                      </a:r>
                      <a:endParaRPr lang="en-US" sz="2000" b="1" dirty="0">
                        <a:solidFill>
                          <a:srgbClr val="C00000"/>
                        </a:solidFill>
                        <a:effectLst>
                          <a:outerShdw blurRad="38100" dist="38100" dir="2700000" algn="tl">
                            <a:srgbClr val="000000">
                              <a:alpha val="43137"/>
                            </a:srgbClr>
                          </a:outerShdw>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2000" b="1" dirty="0" smtClean="0">
                          <a:solidFill>
                            <a:srgbClr val="C00000"/>
                          </a:solidFill>
                          <a:effectLst>
                            <a:outerShdw blurRad="38100" dist="38100" dir="2700000" algn="tl">
                              <a:srgbClr val="000000">
                                <a:alpha val="43137"/>
                              </a:srgbClr>
                            </a:outerShdw>
                          </a:effectLst>
                        </a:rPr>
                        <a:t>9,090,731.70</a:t>
                      </a:r>
                      <a:endParaRPr lang="en-US" sz="2000" b="1" dirty="0" smtClean="0">
                        <a:solidFill>
                          <a:srgbClr val="C00000"/>
                        </a:solidFill>
                        <a:effectLst>
                          <a:outerShdw blurRad="38100" dist="38100" dir="2700000" algn="tl">
                            <a:srgbClr val="000000">
                              <a:alpha val="43137"/>
                            </a:srgbClr>
                          </a:outerShdw>
                        </a:effectLst>
                        <a:latin typeface="Calibri"/>
                        <a:ea typeface="Calibri"/>
                        <a:cs typeface="Times New Roman"/>
                      </a:endParaRPr>
                    </a:p>
                  </a:txBody>
                  <a:tcPr marL="68580" marR="68580" marT="0" marB="0"/>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31</a:t>
            </a:fld>
            <a:endParaRPr lang="en-US"/>
          </a:p>
        </p:txBody>
      </p:sp>
    </p:spTree>
    <p:extLst>
      <p:ext uri="{BB962C8B-B14F-4D97-AF65-F5344CB8AC3E}">
        <p14:creationId xmlns:p14="http://schemas.microsoft.com/office/powerpoint/2010/main" val="277675552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291598463"/>
              </p:ext>
            </p:extLst>
          </p:nvPr>
        </p:nvGraphicFramePr>
        <p:xfrm>
          <a:off x="228600" y="381000"/>
          <a:ext cx="8610601" cy="5450860"/>
        </p:xfrm>
        <a:graphic>
          <a:graphicData uri="http://schemas.openxmlformats.org/drawingml/2006/table">
            <a:tbl>
              <a:tblPr firstRow="1" firstCol="1" bandRow="1">
                <a:tableStyleId>{5940675A-B579-460E-94D1-54222C63F5DA}</a:tableStyleId>
              </a:tblPr>
              <a:tblGrid>
                <a:gridCol w="1244711"/>
                <a:gridCol w="1269889"/>
                <a:gridCol w="1066800"/>
                <a:gridCol w="990600"/>
                <a:gridCol w="1026502"/>
                <a:gridCol w="1004033"/>
                <a:gridCol w="1004033"/>
                <a:gridCol w="1004033"/>
              </a:tblGrid>
              <a:tr h="443812">
                <a:tc gridSpan="8">
                  <a:txBody>
                    <a:bodyPr/>
                    <a:lstStyle/>
                    <a:p>
                      <a:pPr marL="0" marR="0" algn="ctr">
                        <a:lnSpc>
                          <a:spcPct val="115000"/>
                        </a:lnSpc>
                        <a:spcBef>
                          <a:spcPts val="0"/>
                        </a:spcBef>
                        <a:spcAft>
                          <a:spcPts val="0"/>
                        </a:spcAft>
                      </a:pPr>
                      <a:r>
                        <a:rPr lang="en-US" sz="2000" dirty="0" smtClean="0">
                          <a:effectLst/>
                        </a:rPr>
                        <a:t> </a:t>
                      </a:r>
                      <a:r>
                        <a:rPr lang="en-US" sz="2000" b="1" dirty="0" smtClean="0">
                          <a:solidFill>
                            <a:srgbClr val="C00000"/>
                          </a:solidFill>
                          <a:effectLst>
                            <a:outerShdw blurRad="38100" dist="38100" dir="2700000" algn="tl">
                              <a:srgbClr val="000000">
                                <a:alpha val="43137"/>
                              </a:srgbClr>
                            </a:outerShdw>
                          </a:effectLst>
                        </a:rPr>
                        <a:t>KEY</a:t>
                      </a:r>
                      <a:r>
                        <a:rPr lang="en-US" sz="2000" b="1" baseline="0" dirty="0" smtClean="0">
                          <a:solidFill>
                            <a:srgbClr val="C00000"/>
                          </a:solidFill>
                          <a:effectLst>
                            <a:outerShdw blurRad="38100" dist="38100" dir="2700000" algn="tl">
                              <a:srgbClr val="000000">
                                <a:alpha val="43137"/>
                              </a:srgbClr>
                            </a:outerShdw>
                          </a:effectLst>
                        </a:rPr>
                        <a:t> PERFORMANCE INFORMATION FOR</a:t>
                      </a:r>
                      <a:r>
                        <a:rPr lang="en-US" sz="2000" b="1" dirty="0" smtClean="0">
                          <a:solidFill>
                            <a:srgbClr val="C00000"/>
                          </a:solidFill>
                          <a:effectLst>
                            <a:outerShdw blurRad="38100" dist="38100" dir="2700000" algn="tl">
                              <a:srgbClr val="000000">
                                <a:alpha val="43137"/>
                              </a:srgbClr>
                            </a:outerShdw>
                          </a:effectLst>
                        </a:rPr>
                        <a:t> BUDGET</a:t>
                      </a:r>
                      <a:r>
                        <a:rPr lang="en-US" sz="2000" b="1" baseline="0" dirty="0" smtClean="0">
                          <a:solidFill>
                            <a:srgbClr val="C00000"/>
                          </a:solidFill>
                          <a:effectLst>
                            <a:outerShdw blurRad="38100" dist="38100" dir="2700000" algn="tl">
                              <a:srgbClr val="000000">
                                <a:alpha val="43137"/>
                              </a:srgbClr>
                            </a:outerShdw>
                          </a:effectLst>
                        </a:rPr>
                        <a:t> </a:t>
                      </a:r>
                      <a:r>
                        <a:rPr lang="en-US" sz="2000" b="1" dirty="0" smtClean="0">
                          <a:solidFill>
                            <a:srgbClr val="C00000"/>
                          </a:solidFill>
                          <a:effectLst>
                            <a:outerShdw blurRad="38100" dist="38100" dir="2700000" algn="tl">
                              <a:srgbClr val="000000">
                                <a:alpha val="43137"/>
                              </a:srgbClr>
                            </a:outerShdw>
                          </a:effectLst>
                        </a:rPr>
                        <a:t>PROGRAMMES</a:t>
                      </a:r>
                    </a:p>
                  </a:txBody>
                  <a:tcPr marL="26056" marR="26056"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45698">
                <a:tc rowSpan="2">
                  <a:txBody>
                    <a:bodyPr/>
                    <a:lstStyle/>
                    <a:p>
                      <a:pPr marL="0" marR="0" algn="ctr">
                        <a:lnSpc>
                          <a:spcPct val="115000"/>
                        </a:lnSpc>
                        <a:spcBef>
                          <a:spcPts val="0"/>
                        </a:spcBef>
                        <a:spcAft>
                          <a:spcPts val="0"/>
                        </a:spcAft>
                      </a:pPr>
                      <a:r>
                        <a:rPr lang="en-GB" sz="2000" dirty="0">
                          <a:effectLst/>
                        </a:rPr>
                        <a:t>Main Outputs</a:t>
                      </a:r>
                      <a:endParaRPr lang="en-US" sz="2000" dirty="0">
                        <a:effectLst/>
                        <a:latin typeface="Calibri"/>
                        <a:ea typeface="Calibri"/>
                        <a:cs typeface="Times New Roman"/>
                      </a:endParaRPr>
                    </a:p>
                  </a:txBody>
                  <a:tcPr marL="26056" marR="26056" marT="0" marB="0" anchor="ctr"/>
                </a:tc>
                <a:tc rowSpan="2">
                  <a:txBody>
                    <a:bodyPr/>
                    <a:lstStyle/>
                    <a:p>
                      <a:pPr marL="0" marR="0" algn="ctr">
                        <a:lnSpc>
                          <a:spcPct val="115000"/>
                        </a:lnSpc>
                        <a:spcBef>
                          <a:spcPts val="0"/>
                        </a:spcBef>
                        <a:spcAft>
                          <a:spcPts val="0"/>
                        </a:spcAft>
                      </a:pPr>
                      <a:r>
                        <a:rPr lang="en-GB" sz="1600" dirty="0">
                          <a:effectLst/>
                        </a:rPr>
                        <a:t>Output Indicator</a:t>
                      </a:r>
                      <a:endParaRPr lang="en-US" sz="1600" dirty="0">
                        <a:effectLst/>
                        <a:latin typeface="+mj-lt"/>
                        <a:ea typeface="Calibri"/>
                        <a:cs typeface="Times New Roman"/>
                      </a:endParaRPr>
                    </a:p>
                  </a:txBody>
                  <a:tcPr marL="26056" marR="26056" marT="0" marB="0" anchor="ctr"/>
                </a:tc>
                <a:tc gridSpan="2">
                  <a:txBody>
                    <a:bodyPr/>
                    <a:lstStyle/>
                    <a:p>
                      <a:pPr marL="0" marR="0" algn="ctr">
                        <a:lnSpc>
                          <a:spcPct val="115000"/>
                        </a:lnSpc>
                        <a:spcBef>
                          <a:spcPts val="0"/>
                        </a:spcBef>
                        <a:spcAft>
                          <a:spcPts val="0"/>
                        </a:spcAft>
                      </a:pPr>
                      <a:r>
                        <a:rPr lang="en-GB" sz="1600" dirty="0">
                          <a:effectLst/>
                        </a:rPr>
                        <a:t>Past Years</a:t>
                      </a:r>
                      <a:endParaRPr lang="en-US" sz="1600" dirty="0">
                        <a:effectLst/>
                        <a:latin typeface="Calibri"/>
                        <a:ea typeface="Calibri"/>
                        <a:cs typeface="Times New Roman"/>
                      </a:endParaRPr>
                    </a:p>
                  </a:txBody>
                  <a:tcPr marL="49369" marR="49369" marT="0" marB="0" anchor="ctr"/>
                </a:tc>
                <a:tc hMerge="1">
                  <a:txBody>
                    <a:bodyPr/>
                    <a:lstStyle/>
                    <a:p>
                      <a:endParaRPr lang="en-US"/>
                    </a:p>
                  </a:txBody>
                  <a:tcPr/>
                </a:tc>
                <a:tc gridSpan="4">
                  <a:txBody>
                    <a:bodyPr/>
                    <a:lstStyle/>
                    <a:p>
                      <a:pPr marL="0" marR="0" algn="ctr">
                        <a:lnSpc>
                          <a:spcPct val="115000"/>
                        </a:lnSpc>
                        <a:spcBef>
                          <a:spcPts val="0"/>
                        </a:spcBef>
                        <a:spcAft>
                          <a:spcPts val="0"/>
                        </a:spcAft>
                      </a:pPr>
                      <a:r>
                        <a:rPr lang="en-GB" sz="1600">
                          <a:effectLst/>
                        </a:rPr>
                        <a:t>Projections</a:t>
                      </a:r>
                      <a:endParaRPr lang="en-US" sz="1600">
                        <a:effectLst/>
                        <a:latin typeface="Calibri"/>
                        <a:ea typeface="Calibri"/>
                        <a:cs typeface="Times New Roman"/>
                      </a:endParaRPr>
                    </a:p>
                  </a:txBody>
                  <a:tcPr marL="49369" marR="49369"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120764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GB" sz="1800" dirty="0" smtClean="0">
                          <a:effectLst/>
                        </a:rPr>
                        <a:t>2017</a:t>
                      </a:r>
                      <a:endParaRPr lang="en-US" sz="1800" dirty="0">
                        <a:effectLst/>
                        <a:latin typeface="+mj-lt"/>
                        <a:ea typeface="Calibri"/>
                        <a:cs typeface="Times New Roman"/>
                      </a:endParaRPr>
                    </a:p>
                  </a:txBody>
                  <a:tcPr marL="49369" marR="49369" marT="0" marB="0" anchor="ctr"/>
                </a:tc>
                <a:tc>
                  <a:txBody>
                    <a:bodyPr/>
                    <a:lstStyle/>
                    <a:p>
                      <a:pPr algn="ctr"/>
                      <a:r>
                        <a:rPr lang="en-US" sz="1800" dirty="0" smtClean="0"/>
                        <a:t>2018</a:t>
                      </a:r>
                      <a:endParaRPr lang="en-US" sz="1800" dirty="0"/>
                    </a:p>
                  </a:txBody>
                  <a:tcPr marL="49369" marR="49369" marT="0" marB="0" anchor="ctr"/>
                </a:tc>
                <a:tc>
                  <a:txBody>
                    <a:bodyPr/>
                    <a:lstStyle/>
                    <a:p>
                      <a:pPr marL="0" marR="0" algn="ctr">
                        <a:lnSpc>
                          <a:spcPct val="115000"/>
                        </a:lnSpc>
                        <a:spcBef>
                          <a:spcPts val="0"/>
                        </a:spcBef>
                        <a:spcAft>
                          <a:spcPts val="0"/>
                        </a:spcAft>
                      </a:pPr>
                      <a:r>
                        <a:rPr lang="en-GB" sz="1800" dirty="0">
                          <a:effectLst/>
                        </a:rPr>
                        <a:t>Indicative Year</a:t>
                      </a:r>
                      <a:endParaRPr lang="en-US" sz="1800" dirty="0">
                        <a:effectLst/>
                      </a:endParaRPr>
                    </a:p>
                    <a:p>
                      <a:pPr marL="0" marR="0" algn="ctr">
                        <a:lnSpc>
                          <a:spcPct val="115000"/>
                        </a:lnSpc>
                        <a:spcBef>
                          <a:spcPts val="0"/>
                        </a:spcBef>
                        <a:spcAft>
                          <a:spcPts val="0"/>
                        </a:spcAft>
                      </a:pPr>
                      <a:r>
                        <a:rPr lang="en-GB" sz="1800" dirty="0" smtClean="0">
                          <a:effectLst/>
                        </a:rPr>
                        <a:t>2019</a:t>
                      </a:r>
                      <a:endParaRPr lang="en-US" sz="1800" dirty="0">
                        <a:effectLst/>
                        <a:latin typeface="+mj-lt"/>
                        <a:ea typeface="Calibri"/>
                        <a:cs typeface="Times New Roman"/>
                      </a:endParaRPr>
                    </a:p>
                  </a:txBody>
                  <a:tcPr marL="26056" marR="26056" marT="0" marB="0" anchor="ctr"/>
                </a:tc>
                <a:tc>
                  <a:txBody>
                    <a:bodyPr/>
                    <a:lstStyle/>
                    <a:p>
                      <a:pPr marL="0" marR="0" algn="ctr">
                        <a:lnSpc>
                          <a:spcPct val="115000"/>
                        </a:lnSpc>
                        <a:spcBef>
                          <a:spcPts val="0"/>
                        </a:spcBef>
                        <a:spcAft>
                          <a:spcPts val="0"/>
                        </a:spcAft>
                      </a:pPr>
                      <a:r>
                        <a:rPr lang="en-GB" sz="1800" dirty="0">
                          <a:effectLst/>
                        </a:rPr>
                        <a:t>Indicative Year</a:t>
                      </a:r>
                      <a:endParaRPr lang="en-US" sz="1800" dirty="0">
                        <a:effectLst/>
                      </a:endParaRPr>
                    </a:p>
                    <a:p>
                      <a:pPr marL="0" marR="0" algn="ctr">
                        <a:lnSpc>
                          <a:spcPct val="115000"/>
                        </a:lnSpc>
                        <a:spcBef>
                          <a:spcPts val="0"/>
                        </a:spcBef>
                        <a:spcAft>
                          <a:spcPts val="0"/>
                        </a:spcAft>
                      </a:pPr>
                      <a:r>
                        <a:rPr lang="en-GB" sz="1800" dirty="0" smtClean="0">
                          <a:effectLst/>
                        </a:rPr>
                        <a:t>2020</a:t>
                      </a:r>
                      <a:endParaRPr lang="en-US" sz="1800" dirty="0">
                        <a:effectLst/>
                        <a:latin typeface="+mj-lt"/>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800" kern="1200" dirty="0" smtClean="0">
                          <a:effectLst/>
                        </a:rPr>
                        <a:t>Indicative Year</a:t>
                      </a:r>
                      <a:endParaRPr lang="en-US" sz="1800" kern="1200" dirty="0" smtClean="0">
                        <a:effectLst/>
                      </a:endParaRPr>
                    </a:p>
                    <a:p>
                      <a:pPr marL="0" marR="0" algn="ctr">
                        <a:lnSpc>
                          <a:spcPct val="115000"/>
                        </a:lnSpc>
                        <a:spcBef>
                          <a:spcPts val="0"/>
                        </a:spcBef>
                        <a:spcAft>
                          <a:spcPts val="0"/>
                        </a:spcAft>
                      </a:pPr>
                      <a:r>
                        <a:rPr lang="en-GB" sz="1800" kern="1200" dirty="0" smtClean="0">
                          <a:effectLst/>
                        </a:rPr>
                        <a:t>2021</a:t>
                      </a:r>
                      <a:endParaRPr lang="en-US" sz="1800" b="0" kern="1200" dirty="0" smtClean="0">
                        <a:solidFill>
                          <a:schemeClr val="dk1"/>
                        </a:solidFill>
                        <a:effectLst/>
                        <a:latin typeface="+mn-lt"/>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800" kern="1200" dirty="0" smtClean="0">
                          <a:effectLst/>
                        </a:rPr>
                        <a:t>Indicative Year</a:t>
                      </a:r>
                      <a:endParaRPr lang="en-US" sz="1800" kern="1200" dirty="0" smtClean="0">
                        <a:effectLst/>
                      </a:endParaRPr>
                    </a:p>
                    <a:p>
                      <a:pPr marL="0" marR="0" algn="ctr">
                        <a:lnSpc>
                          <a:spcPct val="115000"/>
                        </a:lnSpc>
                        <a:spcBef>
                          <a:spcPts val="0"/>
                        </a:spcBef>
                        <a:spcAft>
                          <a:spcPts val="0"/>
                        </a:spcAft>
                      </a:pPr>
                      <a:r>
                        <a:rPr lang="en-GB" sz="1800" kern="1200" dirty="0" smtClean="0">
                          <a:effectLst/>
                        </a:rPr>
                        <a:t>2022</a:t>
                      </a:r>
                      <a:endParaRPr lang="en-US" sz="1800" kern="1200" dirty="0" smtClean="0">
                        <a:effectLst/>
                      </a:endParaRPr>
                    </a:p>
                  </a:txBody>
                  <a:tcPr marL="49369" marR="49369" marT="0" marB="0" anchor="ctr"/>
                </a:tc>
              </a:tr>
              <a:tr h="800588">
                <a:tc>
                  <a:txBody>
                    <a:bodyPr/>
                    <a:lstStyle/>
                    <a:p>
                      <a:pPr marL="0" marR="0">
                        <a:lnSpc>
                          <a:spcPct val="115000"/>
                        </a:lnSpc>
                        <a:spcBef>
                          <a:spcPts val="0"/>
                        </a:spcBef>
                        <a:spcAft>
                          <a:spcPts val="0"/>
                        </a:spcAft>
                      </a:pPr>
                      <a:r>
                        <a:rPr lang="en-US" sz="1600" dirty="0"/>
                        <a:t>Public Education/ </a:t>
                      </a:r>
                      <a:r>
                        <a:rPr lang="en-US" sz="1600" dirty="0" err="1"/>
                        <a:t>Fora</a:t>
                      </a:r>
                      <a:r>
                        <a:rPr lang="en-US" sz="1600" dirty="0"/>
                        <a:t> </a:t>
                      </a:r>
                      <a:endParaRPr lang="en-US" sz="1600" dirty="0">
                        <a:latin typeface="Calibri"/>
                        <a:ea typeface="Calibri"/>
                        <a:cs typeface="Times New Roman"/>
                      </a:endParaRPr>
                    </a:p>
                  </a:txBody>
                  <a:tcPr marL="49139" marR="49139" marT="0" marB="0"/>
                </a:tc>
                <a:tc>
                  <a:txBody>
                    <a:bodyPr/>
                    <a:lstStyle/>
                    <a:p>
                      <a:pPr marL="0" marR="0">
                        <a:lnSpc>
                          <a:spcPct val="100000"/>
                        </a:lnSpc>
                        <a:spcBef>
                          <a:spcPts val="0"/>
                        </a:spcBef>
                        <a:spcAft>
                          <a:spcPts val="0"/>
                        </a:spcAft>
                      </a:pPr>
                      <a:r>
                        <a:rPr lang="en-GB" sz="1600" dirty="0"/>
                        <a:t>No. Public </a:t>
                      </a:r>
                      <a:r>
                        <a:rPr lang="en-GB" sz="1600" dirty="0" err="1"/>
                        <a:t>fora</a:t>
                      </a:r>
                      <a:r>
                        <a:rPr lang="en-GB" sz="1600" dirty="0"/>
                        <a:t> organised</a:t>
                      </a:r>
                      <a:endParaRPr lang="en-US" sz="16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3</a:t>
                      </a:r>
                      <a:endParaRPr lang="en-US" sz="18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4</a:t>
                      </a:r>
                      <a:endParaRPr lang="en-US" sz="18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6</a:t>
                      </a:r>
                      <a:endParaRPr lang="en-US" sz="18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6</a:t>
                      </a:r>
                      <a:endParaRPr lang="en-US" sz="1800" dirty="0">
                        <a:latin typeface="+mj-lt"/>
                        <a:ea typeface="Calibri"/>
                        <a:cs typeface="Times New Roman"/>
                      </a:endParaRPr>
                    </a:p>
                  </a:txBody>
                  <a:tcPr marL="49139" marR="49139" marT="0" marB="0"/>
                </a:tc>
                <a:tc>
                  <a:txBody>
                    <a:bodyPr/>
                    <a:lstStyle/>
                    <a:p>
                      <a:pPr algn="ctr"/>
                      <a:r>
                        <a:rPr lang="en-US" sz="1800" dirty="0" smtClean="0"/>
                        <a:t>6</a:t>
                      </a:r>
                      <a:endParaRPr lang="en-US" sz="1800" dirty="0"/>
                    </a:p>
                  </a:txBody>
                  <a:tcPr marL="49139" marR="49139" marT="0" marB="0"/>
                </a:tc>
                <a:tc>
                  <a:txBody>
                    <a:bodyPr/>
                    <a:lstStyle/>
                    <a:p>
                      <a:pPr algn="ctr"/>
                      <a:r>
                        <a:rPr lang="en-US" sz="1800" dirty="0" smtClean="0"/>
                        <a:t>6</a:t>
                      </a:r>
                      <a:endParaRPr lang="en-US" sz="1800" dirty="0"/>
                    </a:p>
                  </a:txBody>
                  <a:tcPr marL="49139" marR="49139" marT="0" marB="0"/>
                </a:tc>
              </a:tr>
              <a:tr h="1071777">
                <a:tc>
                  <a:txBody>
                    <a:bodyPr/>
                    <a:lstStyle/>
                    <a:p>
                      <a:pPr marL="0" marR="0">
                        <a:lnSpc>
                          <a:spcPct val="115000"/>
                        </a:lnSpc>
                        <a:spcBef>
                          <a:spcPts val="0"/>
                        </a:spcBef>
                        <a:spcAft>
                          <a:spcPts val="0"/>
                        </a:spcAft>
                      </a:pPr>
                      <a:r>
                        <a:rPr lang="en-US" sz="1600" dirty="0" smtClean="0"/>
                        <a:t>Monitoring</a:t>
                      </a:r>
                      <a:r>
                        <a:rPr lang="en-US" sz="1600" baseline="0" dirty="0" smtClean="0"/>
                        <a:t> of development Projects</a:t>
                      </a:r>
                      <a:endParaRPr lang="en-US" sz="1600" dirty="0">
                        <a:latin typeface="Calibri"/>
                        <a:ea typeface="Calibri"/>
                        <a:cs typeface="Times New Roman"/>
                      </a:endParaRPr>
                    </a:p>
                  </a:txBody>
                  <a:tcPr marL="49139" marR="49139" marT="0" marB="0"/>
                </a:tc>
                <a:tc>
                  <a:txBody>
                    <a:bodyPr/>
                    <a:lstStyle/>
                    <a:p>
                      <a:pPr marL="0" marR="0">
                        <a:lnSpc>
                          <a:spcPct val="100000"/>
                        </a:lnSpc>
                        <a:spcBef>
                          <a:spcPts val="0"/>
                        </a:spcBef>
                        <a:spcAft>
                          <a:spcPts val="0"/>
                        </a:spcAft>
                      </a:pPr>
                      <a:r>
                        <a:rPr lang="en-US" sz="1600" dirty="0"/>
                        <a:t>No. of Monitoring Activities </a:t>
                      </a:r>
                      <a:r>
                        <a:rPr lang="en-US" sz="1600" dirty="0" smtClean="0"/>
                        <a:t>undertaken </a:t>
                      </a:r>
                      <a:endParaRPr lang="en-US" sz="16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6</a:t>
                      </a:r>
                      <a:endParaRPr lang="en-US" sz="18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latin typeface="+mn-lt"/>
                          <a:ea typeface="+mn-ea"/>
                          <a:cs typeface="+mn-cs"/>
                        </a:rPr>
                        <a:t>7</a:t>
                      </a:r>
                      <a:endParaRPr lang="en-US" sz="18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12</a:t>
                      </a:r>
                      <a:endParaRPr lang="en-US" sz="18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12</a:t>
                      </a:r>
                      <a:endParaRPr lang="en-US" sz="1800" dirty="0">
                        <a:latin typeface="+mj-lt"/>
                        <a:ea typeface="Calibri"/>
                        <a:cs typeface="Times New Roman"/>
                      </a:endParaRPr>
                    </a:p>
                  </a:txBody>
                  <a:tcPr marL="49139" marR="49139" marT="0" marB="0"/>
                </a:tc>
                <a:tc>
                  <a:txBody>
                    <a:bodyPr/>
                    <a:lstStyle/>
                    <a:p>
                      <a:pPr algn="ctr"/>
                      <a:r>
                        <a:rPr lang="en-US" sz="1800" dirty="0" smtClean="0"/>
                        <a:t>12</a:t>
                      </a:r>
                      <a:endParaRPr lang="en-US" sz="1800" dirty="0"/>
                    </a:p>
                  </a:txBody>
                  <a:tcPr marL="49139" marR="49139" marT="0" marB="0"/>
                </a:tc>
                <a:tc>
                  <a:txBody>
                    <a:bodyPr/>
                    <a:lstStyle/>
                    <a:p>
                      <a:pPr algn="ctr"/>
                      <a:r>
                        <a:rPr lang="en-US" sz="1800" dirty="0" smtClean="0"/>
                        <a:t>12</a:t>
                      </a:r>
                      <a:endParaRPr lang="en-US" sz="1800" dirty="0"/>
                    </a:p>
                  </a:txBody>
                  <a:tcPr marL="49139" marR="49139" marT="0" marB="0"/>
                </a:tc>
              </a:tr>
              <a:tr h="1540680">
                <a:tc>
                  <a:txBody>
                    <a:bodyPr/>
                    <a:lstStyle/>
                    <a:p>
                      <a:pPr>
                        <a:lnSpc>
                          <a:spcPct val="115000"/>
                        </a:lnSpc>
                        <a:spcAft>
                          <a:spcPts val="0"/>
                        </a:spcAft>
                      </a:pPr>
                      <a:r>
                        <a:rPr lang="en-GB" sz="1400" dirty="0">
                          <a:effectLst/>
                        </a:rPr>
                        <a:t>Composite Budget prepared based on Composite Annual Action Plan</a:t>
                      </a:r>
                      <a:endParaRPr lang="en-GB" sz="1400" dirty="0">
                        <a:effectLst/>
                        <a:latin typeface="Calibri"/>
                        <a:ea typeface="Calibri"/>
                        <a:cs typeface="Times New Roman"/>
                      </a:endParaRPr>
                    </a:p>
                  </a:txBody>
                  <a:tcPr marL="36195" marR="36195" marT="0" marB="0"/>
                </a:tc>
                <a:tc>
                  <a:txBody>
                    <a:bodyPr/>
                    <a:lstStyle/>
                    <a:p>
                      <a:pPr>
                        <a:lnSpc>
                          <a:spcPct val="115000"/>
                        </a:lnSpc>
                        <a:spcAft>
                          <a:spcPts val="0"/>
                        </a:spcAft>
                      </a:pPr>
                      <a:r>
                        <a:rPr lang="en-GB" sz="1600" dirty="0">
                          <a:effectLst/>
                        </a:rPr>
                        <a:t>Composite Budget approved by General Assembly by</a:t>
                      </a:r>
                      <a:endParaRPr lang="en-GB" sz="1600" dirty="0">
                        <a:effectLst/>
                        <a:latin typeface="+mj-lt"/>
                        <a:ea typeface="Calibri"/>
                        <a:cs typeface="Times New Roman"/>
                      </a:endParaRPr>
                    </a:p>
                  </a:txBody>
                  <a:tcPr marL="36195" marR="36195" marT="0" marB="0"/>
                </a:tc>
                <a:tc>
                  <a:txBody>
                    <a:bodyPr/>
                    <a:lstStyle/>
                    <a:p>
                      <a:pPr algn="ctr">
                        <a:lnSpc>
                          <a:spcPct val="115000"/>
                        </a:lnSpc>
                        <a:spcAft>
                          <a:spcPts val="0"/>
                        </a:spcAft>
                      </a:pPr>
                      <a:r>
                        <a:rPr lang="en-GB" sz="1600" dirty="0">
                          <a:effectLst/>
                        </a:rPr>
                        <a:t> </a:t>
                      </a:r>
                    </a:p>
                    <a:p>
                      <a:pPr algn="ctr">
                        <a:lnSpc>
                          <a:spcPct val="115000"/>
                        </a:lnSpc>
                        <a:spcAft>
                          <a:spcPts val="0"/>
                        </a:spcAft>
                      </a:pPr>
                      <a:r>
                        <a:rPr lang="en-GB" sz="1600" dirty="0">
                          <a:effectLst/>
                        </a:rPr>
                        <a:t>31</a:t>
                      </a:r>
                      <a:r>
                        <a:rPr lang="en-GB" sz="1600" baseline="30000" dirty="0">
                          <a:effectLst/>
                        </a:rPr>
                        <a:t>st</a:t>
                      </a:r>
                      <a:r>
                        <a:rPr lang="en-GB" sz="1600" dirty="0">
                          <a:effectLst/>
                        </a:rPr>
                        <a:t>   October</a:t>
                      </a:r>
                      <a:endParaRPr lang="en-GB" sz="1600" dirty="0">
                        <a:effectLst/>
                        <a:latin typeface="+mj-lt"/>
                        <a:ea typeface="Calibri"/>
                        <a:cs typeface="Times New Roman"/>
                      </a:endParaRPr>
                    </a:p>
                  </a:txBody>
                  <a:tcPr marL="36195" marR="36195" marT="0" marB="0"/>
                </a:tc>
                <a:tc>
                  <a:txBody>
                    <a:bodyPr/>
                    <a:lstStyle/>
                    <a:p>
                      <a:pPr algn="ctr">
                        <a:lnSpc>
                          <a:spcPct val="115000"/>
                        </a:lnSpc>
                        <a:spcAft>
                          <a:spcPts val="0"/>
                        </a:spcAft>
                      </a:pPr>
                      <a:r>
                        <a:rPr lang="en-GB" sz="1600" dirty="0">
                          <a:effectLst/>
                        </a:rPr>
                        <a:t> </a:t>
                      </a:r>
                    </a:p>
                    <a:p>
                      <a:pPr algn="ctr">
                        <a:lnSpc>
                          <a:spcPct val="115000"/>
                        </a:lnSpc>
                        <a:spcAft>
                          <a:spcPts val="0"/>
                        </a:spcAft>
                      </a:pPr>
                      <a:r>
                        <a:rPr lang="en-GB" sz="1600" dirty="0" smtClean="0">
                          <a:effectLst/>
                        </a:rPr>
                        <a:t>30</a:t>
                      </a:r>
                      <a:r>
                        <a:rPr lang="en-GB" sz="1600" baseline="30000" dirty="0" smtClean="0">
                          <a:effectLst/>
                        </a:rPr>
                        <a:t>th</a:t>
                      </a:r>
                      <a:r>
                        <a:rPr lang="en-GB" sz="1600" dirty="0" smtClean="0">
                          <a:effectLst/>
                        </a:rPr>
                        <a:t>  September</a:t>
                      </a:r>
                      <a:endParaRPr lang="en-GB" sz="1600" dirty="0">
                        <a:effectLst/>
                        <a:latin typeface="+mj-lt"/>
                        <a:ea typeface="Calibri"/>
                        <a:cs typeface="Times New Roman"/>
                      </a:endParaRPr>
                    </a:p>
                  </a:txBody>
                  <a:tcPr marL="36195" marR="36195" marT="0" marB="0"/>
                </a:tc>
                <a:tc>
                  <a:txBody>
                    <a:bodyPr/>
                    <a:lstStyle/>
                    <a:p>
                      <a:pPr algn="ctr">
                        <a:lnSpc>
                          <a:spcPct val="115000"/>
                        </a:lnSpc>
                        <a:spcAft>
                          <a:spcPts val="0"/>
                        </a:spcAft>
                      </a:pPr>
                      <a:r>
                        <a:rPr lang="en-GB" sz="1600" dirty="0" smtClean="0">
                          <a:effectLst/>
                        </a:rPr>
                        <a:t>30</a:t>
                      </a:r>
                      <a:r>
                        <a:rPr lang="en-GB" sz="1600" baseline="30000" dirty="0" smtClean="0">
                          <a:effectLst/>
                        </a:rPr>
                        <a:t>th</a:t>
                      </a:r>
                      <a:r>
                        <a:rPr lang="en-GB" sz="1600" dirty="0" smtClean="0">
                          <a:effectLst/>
                        </a:rPr>
                        <a:t>  September</a:t>
                      </a:r>
                      <a:endParaRPr lang="en-GB" sz="1600" dirty="0">
                        <a:effectLst/>
                        <a:latin typeface="+mj-lt"/>
                        <a:ea typeface="Calibri"/>
                        <a:cs typeface="Times New Roman"/>
                      </a:endParaRPr>
                    </a:p>
                  </a:txBody>
                  <a:tcPr marL="36195" marR="36195" marT="0" marB="0"/>
                </a:tc>
                <a:tc>
                  <a:txBody>
                    <a:bodyPr/>
                    <a:lstStyle/>
                    <a:p>
                      <a:pPr algn="ctr">
                        <a:lnSpc>
                          <a:spcPct val="115000"/>
                        </a:lnSpc>
                        <a:spcAft>
                          <a:spcPts val="0"/>
                        </a:spcAft>
                      </a:pPr>
                      <a:r>
                        <a:rPr lang="en-GB" sz="1600" dirty="0" smtClean="0">
                          <a:effectLst/>
                        </a:rPr>
                        <a:t>30</a:t>
                      </a:r>
                      <a:r>
                        <a:rPr lang="en-GB" sz="1600" baseline="30000" dirty="0" smtClean="0">
                          <a:effectLst/>
                        </a:rPr>
                        <a:t>th</a:t>
                      </a:r>
                      <a:r>
                        <a:rPr lang="en-GB" sz="1600" dirty="0" smtClean="0">
                          <a:effectLst/>
                        </a:rPr>
                        <a:t>  September</a:t>
                      </a:r>
                      <a:endParaRPr lang="en-GB" sz="1600" dirty="0">
                        <a:effectLst/>
                        <a:latin typeface="+mj-lt"/>
                        <a:ea typeface="Calibri"/>
                        <a:cs typeface="Times New Roman"/>
                      </a:endParaRPr>
                    </a:p>
                  </a:txBody>
                  <a:tcPr marL="36195" marR="36195" marT="0" marB="0"/>
                </a:tc>
                <a:tc>
                  <a:txBody>
                    <a:bodyPr/>
                    <a:lstStyle/>
                    <a:p>
                      <a:pPr algn="ctr">
                        <a:lnSpc>
                          <a:spcPct val="115000"/>
                        </a:lnSpc>
                        <a:spcAft>
                          <a:spcPts val="0"/>
                        </a:spcAft>
                      </a:pPr>
                      <a:r>
                        <a:rPr lang="en-GB" sz="1600" dirty="0" smtClean="0">
                          <a:effectLst/>
                        </a:rPr>
                        <a:t>30</a:t>
                      </a:r>
                      <a:r>
                        <a:rPr lang="en-GB" sz="1600" baseline="30000" dirty="0" smtClean="0">
                          <a:effectLst/>
                        </a:rPr>
                        <a:t>th</a:t>
                      </a:r>
                      <a:r>
                        <a:rPr lang="en-GB" sz="1600" dirty="0" smtClean="0">
                          <a:effectLst/>
                        </a:rPr>
                        <a:t>  September</a:t>
                      </a:r>
                      <a:endParaRPr lang="en-GB" sz="1600" dirty="0">
                        <a:effectLst/>
                        <a:latin typeface="+mj-lt"/>
                        <a:ea typeface="Calibri"/>
                        <a:cs typeface="Times New Roman"/>
                      </a:endParaRPr>
                    </a:p>
                  </a:txBody>
                  <a:tcPr marL="36195" marR="36195"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600" kern="1200" dirty="0" smtClean="0">
                          <a:effectLst/>
                        </a:rPr>
                        <a:t>30</a:t>
                      </a:r>
                      <a:r>
                        <a:rPr lang="en-GB" sz="1600" kern="1200" baseline="30000" dirty="0" smtClean="0">
                          <a:effectLst/>
                        </a:rPr>
                        <a:t>th</a:t>
                      </a:r>
                      <a:r>
                        <a:rPr lang="en-GB" sz="1600" kern="1200" dirty="0" smtClean="0">
                          <a:effectLst/>
                        </a:rPr>
                        <a:t>  September</a:t>
                      </a:r>
                    </a:p>
                    <a:p>
                      <a:pPr algn="ctr">
                        <a:lnSpc>
                          <a:spcPct val="115000"/>
                        </a:lnSpc>
                        <a:spcAft>
                          <a:spcPts val="0"/>
                        </a:spcAft>
                      </a:pPr>
                      <a:endParaRPr lang="en-GB" sz="1600" dirty="0">
                        <a:effectLst/>
                        <a:latin typeface="+mj-lt"/>
                        <a:ea typeface="Calibri"/>
                        <a:cs typeface="Times New Roman"/>
                      </a:endParaRPr>
                    </a:p>
                  </a:txBody>
                  <a:tcPr marL="36195" marR="36195" marT="0"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32</a:t>
            </a:fld>
            <a:endParaRPr lang="en-US"/>
          </a:p>
        </p:txBody>
      </p:sp>
    </p:spTree>
    <p:extLst>
      <p:ext uri="{BB962C8B-B14F-4D97-AF65-F5344CB8AC3E}">
        <p14:creationId xmlns:p14="http://schemas.microsoft.com/office/powerpoint/2010/main" val="230389009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753332621"/>
              </p:ext>
            </p:extLst>
          </p:nvPr>
        </p:nvGraphicFramePr>
        <p:xfrm>
          <a:off x="304799" y="125095"/>
          <a:ext cx="8686802" cy="6106740"/>
        </p:xfrm>
        <a:graphic>
          <a:graphicData uri="http://schemas.openxmlformats.org/drawingml/2006/table">
            <a:tbl>
              <a:tblPr firstRow="1" firstCol="1" bandRow="1">
                <a:tableStyleId>{5940675A-B579-460E-94D1-54222C63F5DA}</a:tableStyleId>
              </a:tblPr>
              <a:tblGrid>
                <a:gridCol w="1269608"/>
                <a:gridCol w="1695148"/>
                <a:gridCol w="576785"/>
                <a:gridCol w="801859"/>
                <a:gridCol w="935501"/>
                <a:gridCol w="1135967"/>
                <a:gridCol w="1135967"/>
                <a:gridCol w="1135967"/>
              </a:tblGrid>
              <a:tr h="452142">
                <a:tc gridSpan="8">
                  <a:txBody>
                    <a:bodyPr/>
                    <a:lstStyle/>
                    <a:p>
                      <a:pPr marL="0" marR="0" algn="ctr">
                        <a:lnSpc>
                          <a:spcPct val="115000"/>
                        </a:lnSpc>
                        <a:spcBef>
                          <a:spcPts val="0"/>
                        </a:spcBef>
                        <a:spcAft>
                          <a:spcPts val="0"/>
                        </a:spcAft>
                      </a:pPr>
                      <a:r>
                        <a:rPr lang="en-US" sz="2000" dirty="0" smtClean="0">
                          <a:effectLst/>
                        </a:rPr>
                        <a:t> </a:t>
                      </a:r>
                      <a:r>
                        <a:rPr lang="en-US" sz="2000" b="1" dirty="0" smtClean="0">
                          <a:solidFill>
                            <a:srgbClr val="C00000"/>
                          </a:solidFill>
                          <a:effectLst>
                            <a:outerShdw blurRad="38100" dist="38100" dir="2700000" algn="tl">
                              <a:srgbClr val="000000">
                                <a:alpha val="43137"/>
                              </a:srgbClr>
                            </a:outerShdw>
                          </a:effectLst>
                        </a:rPr>
                        <a:t>KEY</a:t>
                      </a:r>
                      <a:r>
                        <a:rPr lang="en-US" sz="2000" b="1" baseline="0" dirty="0" smtClean="0">
                          <a:solidFill>
                            <a:srgbClr val="C00000"/>
                          </a:solidFill>
                          <a:effectLst>
                            <a:outerShdw blurRad="38100" dist="38100" dir="2700000" algn="tl">
                              <a:srgbClr val="000000">
                                <a:alpha val="43137"/>
                              </a:srgbClr>
                            </a:outerShdw>
                          </a:effectLst>
                        </a:rPr>
                        <a:t> PERFORMANCE INFORMATION FOR</a:t>
                      </a:r>
                      <a:r>
                        <a:rPr lang="en-US" sz="2000" b="1" dirty="0" smtClean="0">
                          <a:solidFill>
                            <a:srgbClr val="C00000"/>
                          </a:solidFill>
                          <a:effectLst>
                            <a:outerShdw blurRad="38100" dist="38100" dir="2700000" algn="tl">
                              <a:srgbClr val="000000">
                                <a:alpha val="43137"/>
                              </a:srgbClr>
                            </a:outerShdw>
                          </a:effectLst>
                        </a:rPr>
                        <a:t> BUDGET</a:t>
                      </a:r>
                      <a:r>
                        <a:rPr lang="en-US" sz="2000" b="1" baseline="0" dirty="0" smtClean="0">
                          <a:solidFill>
                            <a:srgbClr val="C00000"/>
                          </a:solidFill>
                          <a:effectLst>
                            <a:outerShdw blurRad="38100" dist="38100" dir="2700000" algn="tl">
                              <a:srgbClr val="000000">
                                <a:alpha val="43137"/>
                              </a:srgbClr>
                            </a:outerShdw>
                          </a:effectLst>
                        </a:rPr>
                        <a:t> </a:t>
                      </a:r>
                      <a:r>
                        <a:rPr lang="en-US" sz="2000" b="1" dirty="0" smtClean="0">
                          <a:solidFill>
                            <a:srgbClr val="C00000"/>
                          </a:solidFill>
                          <a:effectLst>
                            <a:outerShdw blurRad="38100" dist="38100" dir="2700000" algn="tl">
                              <a:srgbClr val="000000">
                                <a:alpha val="43137"/>
                              </a:srgbClr>
                            </a:outerShdw>
                          </a:effectLst>
                        </a:rPr>
                        <a:t>PROGRAMMES</a:t>
                      </a:r>
                    </a:p>
                  </a:txBody>
                  <a:tcPr marL="26056" marR="26056"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61685">
                <a:tc rowSpan="2">
                  <a:txBody>
                    <a:bodyPr/>
                    <a:lstStyle/>
                    <a:p>
                      <a:pPr marL="0" marR="0" algn="ctr">
                        <a:lnSpc>
                          <a:spcPct val="115000"/>
                        </a:lnSpc>
                        <a:spcBef>
                          <a:spcPts val="0"/>
                        </a:spcBef>
                        <a:spcAft>
                          <a:spcPts val="0"/>
                        </a:spcAft>
                      </a:pPr>
                      <a:r>
                        <a:rPr lang="en-GB" sz="1500" dirty="0">
                          <a:effectLst/>
                        </a:rPr>
                        <a:t>Main Outputs</a:t>
                      </a:r>
                      <a:endParaRPr lang="en-US" sz="1500" dirty="0">
                        <a:effectLst/>
                        <a:latin typeface="Calibri"/>
                        <a:ea typeface="Calibri"/>
                        <a:cs typeface="Times New Roman"/>
                      </a:endParaRPr>
                    </a:p>
                  </a:txBody>
                  <a:tcPr marL="26056" marR="26056" marT="0" marB="0" anchor="ctr"/>
                </a:tc>
                <a:tc rowSpan="2">
                  <a:txBody>
                    <a:bodyPr/>
                    <a:lstStyle/>
                    <a:p>
                      <a:pPr marL="0" marR="0" algn="ctr">
                        <a:lnSpc>
                          <a:spcPct val="115000"/>
                        </a:lnSpc>
                        <a:spcBef>
                          <a:spcPts val="0"/>
                        </a:spcBef>
                        <a:spcAft>
                          <a:spcPts val="0"/>
                        </a:spcAft>
                      </a:pPr>
                      <a:r>
                        <a:rPr lang="en-GB" sz="1500" dirty="0">
                          <a:effectLst/>
                        </a:rPr>
                        <a:t>Output Indicator</a:t>
                      </a:r>
                      <a:endParaRPr lang="en-US" sz="1500" dirty="0">
                        <a:effectLst/>
                        <a:latin typeface="Calibri"/>
                        <a:ea typeface="Calibri"/>
                        <a:cs typeface="Times New Roman"/>
                      </a:endParaRPr>
                    </a:p>
                  </a:txBody>
                  <a:tcPr marL="26056" marR="26056" marT="0" marB="0" anchor="ctr"/>
                </a:tc>
                <a:tc gridSpan="2">
                  <a:txBody>
                    <a:bodyPr/>
                    <a:lstStyle/>
                    <a:p>
                      <a:pPr marL="0" marR="0" algn="ctr">
                        <a:lnSpc>
                          <a:spcPct val="115000"/>
                        </a:lnSpc>
                        <a:spcBef>
                          <a:spcPts val="0"/>
                        </a:spcBef>
                        <a:spcAft>
                          <a:spcPts val="0"/>
                        </a:spcAft>
                      </a:pPr>
                      <a:r>
                        <a:rPr lang="en-GB" sz="1600" dirty="0">
                          <a:effectLst/>
                        </a:rPr>
                        <a:t>Past Years</a:t>
                      </a:r>
                      <a:endParaRPr lang="en-US" sz="1600" dirty="0">
                        <a:effectLst/>
                        <a:latin typeface="Calibri"/>
                        <a:ea typeface="Calibri"/>
                        <a:cs typeface="Times New Roman"/>
                      </a:endParaRPr>
                    </a:p>
                  </a:txBody>
                  <a:tcPr marL="49369" marR="49369" marT="0" marB="0" anchor="ctr"/>
                </a:tc>
                <a:tc hMerge="1">
                  <a:txBody>
                    <a:bodyPr/>
                    <a:lstStyle/>
                    <a:p>
                      <a:endParaRPr lang="en-US"/>
                    </a:p>
                  </a:txBody>
                  <a:tcPr/>
                </a:tc>
                <a:tc gridSpan="4">
                  <a:txBody>
                    <a:bodyPr/>
                    <a:lstStyle/>
                    <a:p>
                      <a:pPr marL="0" marR="0" algn="ctr">
                        <a:lnSpc>
                          <a:spcPct val="115000"/>
                        </a:lnSpc>
                        <a:spcBef>
                          <a:spcPts val="0"/>
                        </a:spcBef>
                        <a:spcAft>
                          <a:spcPts val="0"/>
                        </a:spcAft>
                      </a:pPr>
                      <a:r>
                        <a:rPr lang="en-GB" sz="1600" dirty="0">
                          <a:effectLst/>
                        </a:rPr>
                        <a:t>Projections</a:t>
                      </a:r>
                      <a:endParaRPr lang="en-US" sz="1600" dirty="0">
                        <a:effectLst/>
                        <a:latin typeface="Calibri"/>
                        <a:ea typeface="Calibri"/>
                        <a:cs typeface="Times New Roman"/>
                      </a:endParaRPr>
                    </a:p>
                  </a:txBody>
                  <a:tcPr marL="49369" marR="49369"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1027679">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GB" sz="1500" dirty="0" smtClean="0">
                          <a:effectLst/>
                        </a:rPr>
                        <a:t>2017</a:t>
                      </a:r>
                      <a:endParaRPr lang="en-US" sz="1500"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500" dirty="0" smtClean="0">
                          <a:effectLst/>
                        </a:rPr>
                        <a:t>2018</a:t>
                      </a:r>
                      <a:endParaRPr lang="en-US" sz="1500"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500" dirty="0">
                          <a:effectLst/>
                        </a:rPr>
                        <a:t>Indicative Year</a:t>
                      </a:r>
                      <a:endParaRPr lang="en-US" sz="1500" dirty="0">
                        <a:effectLst/>
                      </a:endParaRPr>
                    </a:p>
                    <a:p>
                      <a:pPr marL="0" marR="0" algn="ctr">
                        <a:lnSpc>
                          <a:spcPct val="115000"/>
                        </a:lnSpc>
                        <a:spcBef>
                          <a:spcPts val="0"/>
                        </a:spcBef>
                        <a:spcAft>
                          <a:spcPts val="0"/>
                        </a:spcAft>
                      </a:pPr>
                      <a:r>
                        <a:rPr lang="en-GB" sz="1500" dirty="0" smtClean="0">
                          <a:effectLst/>
                        </a:rPr>
                        <a:t>2019</a:t>
                      </a:r>
                      <a:endParaRPr lang="en-US" sz="1500" dirty="0">
                        <a:effectLst/>
                        <a:latin typeface="Calibri"/>
                        <a:ea typeface="Calibri"/>
                        <a:cs typeface="Times New Roman"/>
                      </a:endParaRPr>
                    </a:p>
                  </a:txBody>
                  <a:tcPr marL="26056" marR="26056" marT="0" marB="0" anchor="ctr"/>
                </a:tc>
                <a:tc>
                  <a:txBody>
                    <a:bodyPr/>
                    <a:lstStyle/>
                    <a:p>
                      <a:pPr marL="0" marR="0" algn="ctr">
                        <a:lnSpc>
                          <a:spcPct val="115000"/>
                        </a:lnSpc>
                        <a:spcBef>
                          <a:spcPts val="0"/>
                        </a:spcBef>
                        <a:spcAft>
                          <a:spcPts val="0"/>
                        </a:spcAft>
                      </a:pPr>
                      <a:r>
                        <a:rPr lang="en-GB" sz="1500" dirty="0">
                          <a:effectLst/>
                        </a:rPr>
                        <a:t>Indicative Year</a:t>
                      </a:r>
                      <a:endParaRPr lang="en-US" sz="1500" dirty="0">
                        <a:effectLst/>
                      </a:endParaRPr>
                    </a:p>
                    <a:p>
                      <a:pPr marL="0" marR="0" algn="ctr">
                        <a:lnSpc>
                          <a:spcPct val="115000"/>
                        </a:lnSpc>
                        <a:spcBef>
                          <a:spcPts val="0"/>
                        </a:spcBef>
                        <a:spcAft>
                          <a:spcPts val="0"/>
                        </a:spcAft>
                      </a:pPr>
                      <a:r>
                        <a:rPr lang="en-GB" sz="1500" dirty="0" smtClean="0">
                          <a:effectLst/>
                        </a:rPr>
                        <a:t>2020</a:t>
                      </a:r>
                      <a:endParaRPr lang="en-US" sz="1500" dirty="0">
                        <a:effectLst/>
                        <a:latin typeface="Calibri"/>
                        <a:ea typeface="Calibri"/>
                        <a:cs typeface="Times New Roman"/>
                      </a:endParaRPr>
                    </a:p>
                  </a:txBody>
                  <a:tcPr marL="49369" marR="49369"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500" dirty="0" smtClean="0">
                          <a:effectLst/>
                        </a:rPr>
                        <a:t>Indicative Year</a:t>
                      </a:r>
                      <a:endParaRPr lang="en-US" sz="1500" dirty="0" smtClean="0">
                        <a:effectLst/>
                      </a:endParaRPr>
                    </a:p>
                    <a:p>
                      <a:r>
                        <a:rPr lang="en-US" sz="1500" dirty="0" smtClean="0"/>
                        <a:t>2021</a:t>
                      </a:r>
                      <a:endParaRPr lang="en-US" sz="1500" dirty="0"/>
                    </a:p>
                  </a:txBody>
                  <a:tcPr marL="49369" marR="49369"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500" dirty="0" smtClean="0">
                          <a:effectLst/>
                        </a:rPr>
                        <a:t>Indicative Year</a:t>
                      </a:r>
                      <a:endParaRPr lang="en-US" sz="1500" dirty="0" smtClean="0">
                        <a:effectLst/>
                      </a:endParaRPr>
                    </a:p>
                    <a:p>
                      <a:r>
                        <a:rPr lang="en-US" sz="1500" dirty="0" smtClean="0"/>
                        <a:t>2022</a:t>
                      </a:r>
                    </a:p>
                    <a:p>
                      <a:endParaRPr lang="en-US" sz="1500" dirty="0"/>
                    </a:p>
                  </a:txBody>
                  <a:tcPr marL="49369" marR="49369" marT="0" marB="0" anchor="ctr"/>
                </a:tc>
              </a:tr>
              <a:tr h="749313">
                <a:tc rowSpan="3">
                  <a:txBody>
                    <a:bodyPr/>
                    <a:lstStyle/>
                    <a:p>
                      <a:pPr marL="0" marR="0">
                        <a:lnSpc>
                          <a:spcPct val="115000"/>
                        </a:lnSpc>
                        <a:spcBef>
                          <a:spcPts val="0"/>
                        </a:spcBef>
                        <a:spcAft>
                          <a:spcPts val="0"/>
                        </a:spcAft>
                      </a:pPr>
                      <a:r>
                        <a:rPr lang="en-US" sz="1500" dirty="0"/>
                        <a:t>Procurement and Maintenance of Office Equipment</a:t>
                      </a:r>
                      <a:endParaRPr lang="en-US" sz="1500" dirty="0">
                        <a:latin typeface="Calibri"/>
                        <a:ea typeface="Calibri"/>
                        <a:cs typeface="Times New Roman"/>
                      </a:endParaRPr>
                    </a:p>
                  </a:txBody>
                  <a:tcPr marL="49139" marR="49139" marT="0" marB="0"/>
                </a:tc>
                <a:tc>
                  <a:txBody>
                    <a:bodyPr/>
                    <a:lstStyle/>
                    <a:p>
                      <a:pPr marL="0" marR="0">
                        <a:lnSpc>
                          <a:spcPct val="115000"/>
                        </a:lnSpc>
                        <a:spcBef>
                          <a:spcPts val="0"/>
                        </a:spcBef>
                        <a:spcAft>
                          <a:spcPts val="0"/>
                        </a:spcAft>
                      </a:pPr>
                      <a:r>
                        <a:rPr lang="en-US" sz="1500" dirty="0"/>
                        <a:t>No. of Office </a:t>
                      </a:r>
                      <a:r>
                        <a:rPr lang="en-US" sz="1500" dirty="0" smtClean="0"/>
                        <a:t>Computers</a:t>
                      </a:r>
                      <a:r>
                        <a:rPr lang="en-US" sz="1500" baseline="0" dirty="0" smtClean="0"/>
                        <a:t> procured</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6</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5</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4</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4</a:t>
                      </a:r>
                      <a:endParaRPr lang="en-US" sz="1500" dirty="0">
                        <a:latin typeface="+mj-lt"/>
                        <a:ea typeface="Calibri"/>
                        <a:cs typeface="Times New Roman"/>
                      </a:endParaRPr>
                    </a:p>
                  </a:txBody>
                  <a:tcPr marL="49139" marR="49139" marT="0" marB="0"/>
                </a:tc>
                <a:tc>
                  <a:txBody>
                    <a:bodyPr/>
                    <a:lstStyle/>
                    <a:p>
                      <a:pPr algn="ctr"/>
                      <a:r>
                        <a:rPr lang="en-US" sz="1500" dirty="0" smtClean="0"/>
                        <a:t>4</a:t>
                      </a:r>
                      <a:endParaRPr lang="en-US" sz="1500" dirty="0"/>
                    </a:p>
                  </a:txBody>
                  <a:tcPr marL="49139" marR="49139" marT="0" marB="0"/>
                </a:tc>
                <a:tc>
                  <a:txBody>
                    <a:bodyPr/>
                    <a:lstStyle/>
                    <a:p>
                      <a:pPr algn="ctr"/>
                      <a:r>
                        <a:rPr lang="en-US" sz="1500" dirty="0" smtClean="0"/>
                        <a:t>4</a:t>
                      </a:r>
                      <a:endParaRPr lang="en-US" sz="1500" dirty="0"/>
                    </a:p>
                  </a:txBody>
                  <a:tcPr marL="49139" marR="49139" marT="0" marB="0"/>
                </a:tc>
              </a:tr>
              <a:tr h="749313">
                <a:tc vMerge="1">
                  <a:txBody>
                    <a:bodyPr/>
                    <a:lstStyle/>
                    <a:p>
                      <a:endParaRPr lang="en-US"/>
                    </a:p>
                  </a:txBody>
                  <a:tcPr/>
                </a:tc>
                <a:tc>
                  <a:txBody>
                    <a:bodyPr/>
                    <a:lstStyle/>
                    <a:p>
                      <a:pPr marL="0" marR="0">
                        <a:lnSpc>
                          <a:spcPct val="115000"/>
                        </a:lnSpc>
                        <a:spcBef>
                          <a:spcPts val="0"/>
                        </a:spcBef>
                        <a:spcAft>
                          <a:spcPts val="0"/>
                        </a:spcAft>
                      </a:pPr>
                      <a:r>
                        <a:rPr lang="en-US" sz="1500" dirty="0"/>
                        <a:t>No. of Office Furniture maintained</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22</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50</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55</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55</a:t>
                      </a:r>
                      <a:endParaRPr lang="en-US" sz="1500" dirty="0">
                        <a:latin typeface="+mj-lt"/>
                        <a:ea typeface="Calibri"/>
                        <a:cs typeface="Times New Roman"/>
                      </a:endParaRPr>
                    </a:p>
                  </a:txBody>
                  <a:tcPr marL="49139" marR="49139" marT="0" marB="0"/>
                </a:tc>
                <a:tc>
                  <a:txBody>
                    <a:bodyPr/>
                    <a:lstStyle/>
                    <a:p>
                      <a:pPr algn="ctr"/>
                      <a:r>
                        <a:rPr lang="en-US" sz="1500" dirty="0" smtClean="0"/>
                        <a:t>55</a:t>
                      </a:r>
                      <a:endParaRPr lang="en-US" sz="1500" dirty="0"/>
                    </a:p>
                  </a:txBody>
                  <a:tcPr marL="49139" marR="49139" marT="0" marB="0"/>
                </a:tc>
                <a:tc>
                  <a:txBody>
                    <a:bodyPr/>
                    <a:lstStyle/>
                    <a:p>
                      <a:pPr algn="ctr"/>
                      <a:r>
                        <a:rPr lang="en-US" sz="1500" dirty="0" smtClean="0"/>
                        <a:t>55</a:t>
                      </a:r>
                      <a:endParaRPr lang="en-US" sz="1500" dirty="0"/>
                    </a:p>
                  </a:txBody>
                  <a:tcPr marL="49139" marR="49139" marT="0" marB="0"/>
                </a:tc>
              </a:tr>
              <a:tr h="494541">
                <a:tc vMerge="1">
                  <a:txBody>
                    <a:bodyPr/>
                    <a:lstStyle/>
                    <a:p>
                      <a:endParaRPr lang="en-US"/>
                    </a:p>
                  </a:txBody>
                  <a:tcPr/>
                </a:tc>
                <a:tc>
                  <a:txBody>
                    <a:bodyPr/>
                    <a:lstStyle/>
                    <a:p>
                      <a:pPr marL="0" marR="0">
                        <a:lnSpc>
                          <a:spcPct val="115000"/>
                        </a:lnSpc>
                        <a:spcBef>
                          <a:spcPts val="0"/>
                        </a:spcBef>
                        <a:spcAft>
                          <a:spcPts val="0"/>
                        </a:spcAft>
                      </a:pPr>
                      <a:r>
                        <a:rPr lang="en-US" sz="1500" dirty="0"/>
                        <a:t>No. of vehicles procured</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0</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0</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1</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1</a:t>
                      </a:r>
                      <a:endParaRPr lang="en-US" sz="1500" dirty="0">
                        <a:latin typeface="+mj-lt"/>
                        <a:ea typeface="Calibri"/>
                        <a:cs typeface="Times New Roman"/>
                      </a:endParaRPr>
                    </a:p>
                  </a:txBody>
                  <a:tcPr marL="49139" marR="49139" marT="0" marB="0"/>
                </a:tc>
                <a:tc>
                  <a:txBody>
                    <a:bodyPr/>
                    <a:lstStyle/>
                    <a:p>
                      <a:pPr algn="ctr"/>
                      <a:r>
                        <a:rPr lang="en-US" sz="1500" dirty="0" smtClean="0"/>
                        <a:t>0</a:t>
                      </a:r>
                      <a:endParaRPr lang="en-US" sz="1500" dirty="0"/>
                    </a:p>
                  </a:txBody>
                  <a:tcPr marL="49139" marR="49139" marT="0" marB="0"/>
                </a:tc>
                <a:tc>
                  <a:txBody>
                    <a:bodyPr/>
                    <a:lstStyle/>
                    <a:p>
                      <a:pPr algn="ctr"/>
                      <a:r>
                        <a:rPr lang="en-US" sz="1500" dirty="0" smtClean="0"/>
                        <a:t>0</a:t>
                      </a:r>
                      <a:endParaRPr lang="en-US" sz="1500" dirty="0"/>
                    </a:p>
                  </a:txBody>
                  <a:tcPr marL="49139" marR="49139" marT="0" marB="0"/>
                </a:tc>
              </a:tr>
              <a:tr h="742162">
                <a:tc rowSpan="2">
                  <a:txBody>
                    <a:bodyPr/>
                    <a:lstStyle/>
                    <a:p>
                      <a:pPr marL="0" marR="0">
                        <a:lnSpc>
                          <a:spcPct val="115000"/>
                        </a:lnSpc>
                        <a:spcBef>
                          <a:spcPts val="0"/>
                        </a:spcBef>
                        <a:spcAft>
                          <a:spcPts val="0"/>
                        </a:spcAft>
                      </a:pPr>
                      <a:r>
                        <a:rPr lang="en-US" sz="1500" dirty="0"/>
                        <a:t>Staff capacity building </a:t>
                      </a:r>
                      <a:r>
                        <a:rPr lang="en-US" sz="1500" dirty="0" smtClean="0"/>
                        <a:t>a</a:t>
                      </a:r>
                      <a:endParaRPr lang="en-US" sz="1500" dirty="0">
                        <a:latin typeface="Calibri"/>
                        <a:ea typeface="Calibri"/>
                        <a:cs typeface="Times New Roman"/>
                      </a:endParaRPr>
                    </a:p>
                  </a:txBody>
                  <a:tcPr marL="49139" marR="49139" marT="0" marB="0"/>
                </a:tc>
                <a:tc>
                  <a:txBody>
                    <a:bodyPr/>
                    <a:lstStyle/>
                    <a:p>
                      <a:pPr marL="0" marR="0" algn="just">
                        <a:lnSpc>
                          <a:spcPct val="115000"/>
                        </a:lnSpc>
                        <a:spcBef>
                          <a:spcPts val="0"/>
                        </a:spcBef>
                        <a:spcAft>
                          <a:spcPts val="0"/>
                        </a:spcAft>
                      </a:pPr>
                      <a:r>
                        <a:rPr lang="en-US" sz="1500" dirty="0"/>
                        <a:t>No. of Local Training </a:t>
                      </a:r>
                      <a:r>
                        <a:rPr lang="en-US" sz="1500" dirty="0" err="1"/>
                        <a:t>programmes</a:t>
                      </a:r>
                      <a:r>
                        <a:rPr lang="en-US" sz="1500" dirty="0"/>
                        <a:t> organized</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5</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4</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4</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4</a:t>
                      </a:r>
                      <a:endParaRPr lang="en-US" sz="1500" dirty="0">
                        <a:latin typeface="+mj-lt"/>
                        <a:ea typeface="Calibri"/>
                        <a:cs typeface="Times New Roman"/>
                      </a:endParaRPr>
                    </a:p>
                  </a:txBody>
                  <a:tcPr marL="49139" marR="49139" marT="0" marB="0"/>
                </a:tc>
                <a:tc>
                  <a:txBody>
                    <a:bodyPr/>
                    <a:lstStyle/>
                    <a:p>
                      <a:pPr algn="ctr"/>
                      <a:r>
                        <a:rPr lang="en-US" sz="1500" dirty="0" smtClean="0"/>
                        <a:t>4</a:t>
                      </a:r>
                      <a:endParaRPr lang="en-US" sz="1500" dirty="0"/>
                    </a:p>
                  </a:txBody>
                  <a:tcPr marL="49139" marR="49139" marT="0" marB="0"/>
                </a:tc>
                <a:tc>
                  <a:txBody>
                    <a:bodyPr/>
                    <a:lstStyle/>
                    <a:p>
                      <a:pPr algn="ctr"/>
                      <a:r>
                        <a:rPr lang="en-US" sz="1500" dirty="0" smtClean="0"/>
                        <a:t>4</a:t>
                      </a:r>
                      <a:endParaRPr lang="en-US" sz="1500" dirty="0"/>
                    </a:p>
                  </a:txBody>
                  <a:tcPr marL="49139" marR="49139" marT="0" marB="0"/>
                </a:tc>
              </a:tr>
              <a:tr h="527151">
                <a:tc vMerge="1">
                  <a:txBody>
                    <a:bodyPr/>
                    <a:lstStyle/>
                    <a:p>
                      <a:endParaRPr lang="en-GB"/>
                    </a:p>
                  </a:txBody>
                  <a:tcPr/>
                </a:tc>
                <a:tc>
                  <a:txBody>
                    <a:bodyPr/>
                    <a:lstStyle/>
                    <a:p>
                      <a:pPr marL="0" marR="0">
                        <a:lnSpc>
                          <a:spcPct val="115000"/>
                        </a:lnSpc>
                        <a:spcBef>
                          <a:spcPts val="0"/>
                        </a:spcBef>
                        <a:spcAft>
                          <a:spcPts val="0"/>
                        </a:spcAft>
                      </a:pPr>
                      <a:r>
                        <a:rPr lang="en-US" sz="1500" dirty="0" smtClean="0"/>
                        <a:t>No. staff</a:t>
                      </a:r>
                      <a:r>
                        <a:rPr lang="en-US" sz="1500" baseline="0" dirty="0" smtClean="0"/>
                        <a:t> supported for external training</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4</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4</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4</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4</a:t>
                      </a:r>
                      <a:endParaRPr lang="en-US" sz="1500" dirty="0">
                        <a:latin typeface="+mj-lt"/>
                        <a:ea typeface="Calibri"/>
                        <a:cs typeface="Times New Roman"/>
                      </a:endParaRPr>
                    </a:p>
                  </a:txBody>
                  <a:tcPr marL="49139" marR="49139" marT="0" marB="0"/>
                </a:tc>
                <a:tc>
                  <a:txBody>
                    <a:bodyPr/>
                    <a:lstStyle/>
                    <a:p>
                      <a:pPr algn="ctr"/>
                      <a:r>
                        <a:rPr lang="en-US" sz="1500" dirty="0" smtClean="0"/>
                        <a:t>4</a:t>
                      </a:r>
                      <a:endParaRPr lang="en-US" sz="1500" dirty="0"/>
                    </a:p>
                  </a:txBody>
                  <a:tcPr marL="49139" marR="49139" marT="0" marB="0"/>
                </a:tc>
                <a:tc>
                  <a:txBody>
                    <a:bodyPr/>
                    <a:lstStyle/>
                    <a:p>
                      <a:pPr algn="ctr"/>
                      <a:r>
                        <a:rPr lang="en-US" sz="1500" dirty="0" smtClean="0"/>
                        <a:t>4</a:t>
                      </a:r>
                      <a:endParaRPr lang="en-US" sz="1500" dirty="0"/>
                    </a:p>
                  </a:txBody>
                  <a:tcPr marL="49139" marR="49139" marT="0" marB="0"/>
                </a:tc>
              </a:tr>
              <a:tr h="966919">
                <a:tc>
                  <a:txBody>
                    <a:bodyPr/>
                    <a:lstStyle/>
                    <a:p>
                      <a:pPr>
                        <a:lnSpc>
                          <a:spcPct val="115000"/>
                        </a:lnSpc>
                        <a:spcAft>
                          <a:spcPts val="0"/>
                        </a:spcAft>
                      </a:pPr>
                      <a:r>
                        <a:rPr lang="en-GB" sz="1500" dirty="0">
                          <a:effectLst/>
                        </a:rPr>
                        <a:t>Annual Appraisal of </a:t>
                      </a:r>
                      <a:r>
                        <a:rPr lang="en-GB" sz="1500" dirty="0" smtClean="0">
                          <a:effectLst/>
                        </a:rPr>
                        <a:t>staff</a:t>
                      </a:r>
                      <a:endParaRPr lang="en-GB" sz="1500" dirty="0">
                        <a:effectLst/>
                      </a:endParaRPr>
                    </a:p>
                  </a:txBody>
                  <a:tcPr marL="36195" marR="36195" marT="0" marB="0"/>
                </a:tc>
                <a:tc>
                  <a:txBody>
                    <a:bodyPr/>
                    <a:lstStyle/>
                    <a:p>
                      <a:pPr>
                        <a:lnSpc>
                          <a:spcPct val="115000"/>
                        </a:lnSpc>
                        <a:spcAft>
                          <a:spcPts val="0"/>
                        </a:spcAft>
                      </a:pPr>
                      <a:r>
                        <a:rPr lang="en-GB" sz="1500" dirty="0" smtClean="0">
                          <a:effectLst/>
                        </a:rPr>
                        <a:t>Number of staff Appraisal conducted</a:t>
                      </a:r>
                      <a:endParaRPr lang="en-GB" sz="1500" dirty="0">
                        <a:effectLst/>
                        <a:latin typeface="+mj-lt"/>
                        <a:ea typeface="Calibri"/>
                        <a:cs typeface="Times New Roman"/>
                      </a:endParaRPr>
                    </a:p>
                  </a:txBody>
                  <a:tcPr marL="36195" marR="36195" marT="0" marB="0"/>
                </a:tc>
                <a:tc>
                  <a:txBody>
                    <a:bodyPr/>
                    <a:lstStyle/>
                    <a:p>
                      <a:pPr marL="0" marR="0" algn="ctr">
                        <a:lnSpc>
                          <a:spcPct val="115000"/>
                        </a:lnSpc>
                        <a:spcBef>
                          <a:spcPts val="0"/>
                        </a:spcBef>
                        <a:spcAft>
                          <a:spcPts val="0"/>
                        </a:spcAft>
                      </a:pPr>
                      <a:r>
                        <a:rPr lang="en-US" sz="1500" dirty="0" smtClean="0"/>
                        <a:t>165</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165</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168</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500" dirty="0" smtClean="0"/>
                        <a:t>168</a:t>
                      </a:r>
                      <a:endParaRPr lang="en-US" sz="1500" dirty="0">
                        <a:latin typeface="+mj-lt"/>
                        <a:ea typeface="Calibri"/>
                        <a:cs typeface="Times New Roman"/>
                      </a:endParaRPr>
                    </a:p>
                  </a:txBody>
                  <a:tcPr marL="49139" marR="49139" marT="0" marB="0"/>
                </a:tc>
                <a:tc>
                  <a:txBody>
                    <a:bodyPr/>
                    <a:lstStyle/>
                    <a:p>
                      <a:pPr algn="ctr"/>
                      <a:r>
                        <a:rPr lang="en-US" sz="1500" dirty="0" smtClean="0"/>
                        <a:t>168</a:t>
                      </a:r>
                      <a:endParaRPr lang="en-US" sz="1500" dirty="0"/>
                    </a:p>
                  </a:txBody>
                  <a:tcPr marL="49139" marR="49139" marT="0" marB="0"/>
                </a:tc>
                <a:tc>
                  <a:txBody>
                    <a:bodyPr/>
                    <a:lstStyle/>
                    <a:p>
                      <a:pPr algn="ctr"/>
                      <a:r>
                        <a:rPr lang="en-US" sz="1500" dirty="0" smtClean="0"/>
                        <a:t>168</a:t>
                      </a:r>
                      <a:endParaRPr lang="en-US" sz="1500" dirty="0"/>
                    </a:p>
                  </a:txBody>
                  <a:tcPr marL="49139" marR="49139" marT="0"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33</a:t>
            </a:fld>
            <a:endParaRPr lang="en-US"/>
          </a:p>
        </p:txBody>
      </p:sp>
    </p:spTree>
    <p:extLst>
      <p:ext uri="{BB962C8B-B14F-4D97-AF65-F5344CB8AC3E}">
        <p14:creationId xmlns:p14="http://schemas.microsoft.com/office/powerpoint/2010/main" val="357226685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205199767"/>
              </p:ext>
            </p:extLst>
          </p:nvPr>
        </p:nvGraphicFramePr>
        <p:xfrm>
          <a:off x="228600" y="609600"/>
          <a:ext cx="8686795" cy="5511460"/>
        </p:xfrm>
        <a:graphic>
          <a:graphicData uri="http://schemas.openxmlformats.org/drawingml/2006/table">
            <a:tbl>
              <a:tblPr firstRow="1" firstCol="1" bandRow="1">
                <a:tableStyleId>{5940675A-B579-460E-94D1-54222C63F5DA}</a:tableStyleId>
              </a:tblPr>
              <a:tblGrid>
                <a:gridCol w="1411604"/>
                <a:gridCol w="1482917"/>
                <a:gridCol w="918110"/>
                <a:gridCol w="918110"/>
                <a:gridCol w="917300"/>
                <a:gridCol w="1012918"/>
                <a:gridCol w="1012918"/>
                <a:gridCol w="1012918"/>
              </a:tblGrid>
              <a:tr h="598531">
                <a:tc gridSpan="8">
                  <a:txBody>
                    <a:bodyPr/>
                    <a:lstStyle/>
                    <a:p>
                      <a:pPr marL="0" marR="0" algn="ctr">
                        <a:lnSpc>
                          <a:spcPct val="115000"/>
                        </a:lnSpc>
                        <a:spcBef>
                          <a:spcPts val="0"/>
                        </a:spcBef>
                        <a:spcAft>
                          <a:spcPts val="0"/>
                        </a:spcAft>
                      </a:pPr>
                      <a:r>
                        <a:rPr lang="en-US" sz="2000" b="1" dirty="0" smtClean="0">
                          <a:solidFill>
                            <a:srgbClr val="C00000"/>
                          </a:solidFill>
                          <a:effectLst>
                            <a:outerShdw blurRad="38100" dist="38100" dir="2700000" algn="tl">
                              <a:srgbClr val="000000">
                                <a:alpha val="43137"/>
                              </a:srgbClr>
                            </a:outerShdw>
                          </a:effectLst>
                        </a:rPr>
                        <a:t> KEY</a:t>
                      </a:r>
                      <a:r>
                        <a:rPr lang="en-US" sz="2000" b="1" baseline="0" dirty="0" smtClean="0">
                          <a:solidFill>
                            <a:srgbClr val="C00000"/>
                          </a:solidFill>
                          <a:effectLst>
                            <a:outerShdw blurRad="38100" dist="38100" dir="2700000" algn="tl">
                              <a:srgbClr val="000000">
                                <a:alpha val="43137"/>
                              </a:srgbClr>
                            </a:outerShdw>
                          </a:effectLst>
                        </a:rPr>
                        <a:t> PERFORMANCE INFORMATION FOR</a:t>
                      </a:r>
                      <a:r>
                        <a:rPr lang="en-US" sz="2000" b="1" dirty="0" smtClean="0">
                          <a:solidFill>
                            <a:srgbClr val="C00000"/>
                          </a:solidFill>
                          <a:effectLst>
                            <a:outerShdw blurRad="38100" dist="38100" dir="2700000" algn="tl">
                              <a:srgbClr val="000000">
                                <a:alpha val="43137"/>
                              </a:srgbClr>
                            </a:outerShdw>
                          </a:effectLst>
                        </a:rPr>
                        <a:t> BUDGET</a:t>
                      </a:r>
                      <a:r>
                        <a:rPr lang="en-US" sz="2000" b="1" baseline="0" dirty="0" smtClean="0">
                          <a:solidFill>
                            <a:srgbClr val="C00000"/>
                          </a:solidFill>
                          <a:effectLst>
                            <a:outerShdw blurRad="38100" dist="38100" dir="2700000" algn="tl">
                              <a:srgbClr val="000000">
                                <a:alpha val="43137"/>
                              </a:srgbClr>
                            </a:outerShdw>
                          </a:effectLst>
                        </a:rPr>
                        <a:t> </a:t>
                      </a:r>
                      <a:r>
                        <a:rPr lang="en-US" sz="2000" b="1" dirty="0" smtClean="0">
                          <a:solidFill>
                            <a:srgbClr val="C00000"/>
                          </a:solidFill>
                          <a:effectLst>
                            <a:outerShdw blurRad="38100" dist="38100" dir="2700000" algn="tl">
                              <a:srgbClr val="000000">
                                <a:alpha val="43137"/>
                              </a:srgbClr>
                            </a:outerShdw>
                          </a:effectLst>
                        </a:rPr>
                        <a:t>PROGRAMMES</a:t>
                      </a:r>
                    </a:p>
                  </a:txBody>
                  <a:tcPr marL="26056" marR="26056"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20993">
                <a:tc rowSpan="2">
                  <a:txBody>
                    <a:bodyPr/>
                    <a:lstStyle/>
                    <a:p>
                      <a:pPr marL="0" marR="0" algn="ctr">
                        <a:lnSpc>
                          <a:spcPct val="115000"/>
                        </a:lnSpc>
                        <a:spcBef>
                          <a:spcPts val="0"/>
                        </a:spcBef>
                        <a:spcAft>
                          <a:spcPts val="0"/>
                        </a:spcAft>
                      </a:pPr>
                      <a:r>
                        <a:rPr lang="en-GB" sz="1600" dirty="0">
                          <a:effectLst/>
                        </a:rPr>
                        <a:t>Main Outputs</a:t>
                      </a:r>
                      <a:endParaRPr lang="en-US" sz="1600" dirty="0">
                        <a:effectLst/>
                        <a:latin typeface="Calibri"/>
                        <a:ea typeface="Calibri"/>
                        <a:cs typeface="Times New Roman"/>
                      </a:endParaRPr>
                    </a:p>
                  </a:txBody>
                  <a:tcPr marL="26056" marR="26056" marT="0" marB="0" anchor="ctr"/>
                </a:tc>
                <a:tc rowSpan="2">
                  <a:txBody>
                    <a:bodyPr/>
                    <a:lstStyle/>
                    <a:p>
                      <a:pPr marL="0" marR="0" algn="ctr">
                        <a:lnSpc>
                          <a:spcPct val="115000"/>
                        </a:lnSpc>
                        <a:spcBef>
                          <a:spcPts val="0"/>
                        </a:spcBef>
                        <a:spcAft>
                          <a:spcPts val="0"/>
                        </a:spcAft>
                      </a:pPr>
                      <a:r>
                        <a:rPr lang="en-GB" sz="1600" dirty="0">
                          <a:effectLst/>
                        </a:rPr>
                        <a:t>Output Indicator</a:t>
                      </a:r>
                      <a:endParaRPr lang="en-US" sz="1600" dirty="0">
                        <a:effectLst/>
                        <a:latin typeface="Calibri"/>
                        <a:ea typeface="Calibri"/>
                        <a:cs typeface="Times New Roman"/>
                      </a:endParaRPr>
                    </a:p>
                  </a:txBody>
                  <a:tcPr marL="26056" marR="26056" marT="0" marB="0" anchor="ctr"/>
                </a:tc>
                <a:tc gridSpan="2">
                  <a:txBody>
                    <a:bodyPr/>
                    <a:lstStyle/>
                    <a:p>
                      <a:pPr marL="0" marR="0" algn="ctr">
                        <a:lnSpc>
                          <a:spcPct val="115000"/>
                        </a:lnSpc>
                        <a:spcBef>
                          <a:spcPts val="0"/>
                        </a:spcBef>
                        <a:spcAft>
                          <a:spcPts val="0"/>
                        </a:spcAft>
                      </a:pPr>
                      <a:r>
                        <a:rPr lang="en-GB" sz="1600" dirty="0">
                          <a:effectLst/>
                        </a:rPr>
                        <a:t>Past Years</a:t>
                      </a:r>
                      <a:endParaRPr lang="en-US" sz="1600" dirty="0">
                        <a:effectLst/>
                        <a:latin typeface="Calibri"/>
                        <a:ea typeface="Calibri"/>
                        <a:cs typeface="Times New Roman"/>
                      </a:endParaRPr>
                    </a:p>
                  </a:txBody>
                  <a:tcPr marL="49369" marR="49369" marT="0" marB="0" anchor="ctr"/>
                </a:tc>
                <a:tc hMerge="1">
                  <a:txBody>
                    <a:bodyPr/>
                    <a:lstStyle/>
                    <a:p>
                      <a:endParaRPr lang="en-US"/>
                    </a:p>
                  </a:txBody>
                  <a:tcPr/>
                </a:tc>
                <a:tc gridSpan="4">
                  <a:txBody>
                    <a:bodyPr/>
                    <a:lstStyle/>
                    <a:p>
                      <a:pPr marL="0" marR="0" algn="ctr">
                        <a:lnSpc>
                          <a:spcPct val="115000"/>
                        </a:lnSpc>
                        <a:spcBef>
                          <a:spcPts val="0"/>
                        </a:spcBef>
                        <a:spcAft>
                          <a:spcPts val="0"/>
                        </a:spcAft>
                      </a:pPr>
                      <a:r>
                        <a:rPr lang="en-GB" sz="1600" dirty="0">
                          <a:effectLst/>
                        </a:rPr>
                        <a:t>Projections</a:t>
                      </a:r>
                      <a:endParaRPr lang="en-US" sz="1600" dirty="0">
                        <a:effectLst/>
                        <a:latin typeface="Calibri"/>
                        <a:ea typeface="Calibri"/>
                        <a:cs typeface="Times New Roman"/>
                      </a:endParaRPr>
                    </a:p>
                  </a:txBody>
                  <a:tcPr marL="49369" marR="49369"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1263908">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GB" sz="1600" dirty="0" smtClean="0">
                          <a:effectLst/>
                        </a:rPr>
                        <a:t>2017</a:t>
                      </a:r>
                      <a:endParaRPr lang="en-US" sz="1600"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600" dirty="0" smtClean="0">
                          <a:effectLst/>
                        </a:rPr>
                        <a:t>2018</a:t>
                      </a:r>
                      <a:endParaRPr lang="en-US" sz="1600"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600" dirty="0">
                          <a:effectLst/>
                        </a:rPr>
                        <a:t>Indicative Year</a:t>
                      </a:r>
                      <a:endParaRPr lang="en-US" sz="1600" dirty="0">
                        <a:effectLst/>
                      </a:endParaRPr>
                    </a:p>
                    <a:p>
                      <a:pPr marL="0" marR="0" algn="ctr">
                        <a:lnSpc>
                          <a:spcPct val="115000"/>
                        </a:lnSpc>
                        <a:spcBef>
                          <a:spcPts val="0"/>
                        </a:spcBef>
                        <a:spcAft>
                          <a:spcPts val="0"/>
                        </a:spcAft>
                      </a:pPr>
                      <a:r>
                        <a:rPr lang="en-GB" sz="1600" dirty="0" smtClean="0">
                          <a:effectLst/>
                        </a:rPr>
                        <a:t>2019</a:t>
                      </a:r>
                      <a:endParaRPr lang="en-US" sz="1600" dirty="0">
                        <a:effectLst/>
                        <a:latin typeface="Calibri"/>
                        <a:ea typeface="Calibri"/>
                        <a:cs typeface="Times New Roman"/>
                      </a:endParaRPr>
                    </a:p>
                  </a:txBody>
                  <a:tcPr marL="26056" marR="26056" marT="0" marB="0" anchor="ctr"/>
                </a:tc>
                <a:tc>
                  <a:txBody>
                    <a:bodyPr/>
                    <a:lstStyle/>
                    <a:p>
                      <a:pPr marL="0" marR="0" algn="ctr">
                        <a:lnSpc>
                          <a:spcPct val="115000"/>
                        </a:lnSpc>
                        <a:spcBef>
                          <a:spcPts val="0"/>
                        </a:spcBef>
                        <a:spcAft>
                          <a:spcPts val="0"/>
                        </a:spcAft>
                      </a:pPr>
                      <a:r>
                        <a:rPr lang="en-GB" sz="1600" dirty="0">
                          <a:effectLst/>
                        </a:rPr>
                        <a:t>Indicative Year</a:t>
                      </a:r>
                      <a:endParaRPr lang="en-US" sz="1600" dirty="0">
                        <a:effectLst/>
                      </a:endParaRPr>
                    </a:p>
                    <a:p>
                      <a:pPr marL="0" marR="0" algn="ctr">
                        <a:lnSpc>
                          <a:spcPct val="115000"/>
                        </a:lnSpc>
                        <a:spcBef>
                          <a:spcPts val="0"/>
                        </a:spcBef>
                        <a:spcAft>
                          <a:spcPts val="0"/>
                        </a:spcAft>
                      </a:pPr>
                      <a:r>
                        <a:rPr lang="en-GB" sz="1600" dirty="0" smtClean="0">
                          <a:effectLst/>
                        </a:rPr>
                        <a:t>2020</a:t>
                      </a:r>
                      <a:endParaRPr lang="en-US" sz="1600" dirty="0">
                        <a:effectLst/>
                        <a:latin typeface="Calibri"/>
                        <a:ea typeface="Calibri"/>
                        <a:cs typeface="Times New Roman"/>
                      </a:endParaRPr>
                    </a:p>
                  </a:txBody>
                  <a:tcPr marL="49369" marR="49369" marT="0" marB="0" anchor="ctr"/>
                </a:tc>
                <a:tc>
                  <a:txBody>
                    <a:bodyPr/>
                    <a:lstStyle/>
                    <a:p>
                      <a:r>
                        <a:rPr lang="en-US" sz="1600" dirty="0" smtClean="0"/>
                        <a:t>Indicative year</a:t>
                      </a:r>
                    </a:p>
                    <a:p>
                      <a:r>
                        <a:rPr lang="en-US" sz="1600" dirty="0" smtClean="0"/>
                        <a:t>2021</a:t>
                      </a:r>
                      <a:endParaRPr lang="en-US" sz="1600" dirty="0"/>
                    </a:p>
                  </a:txBody>
                  <a:tcPr marL="49369" marR="49369" marT="0" marB="0" anchor="ctr"/>
                </a:tc>
                <a:tc>
                  <a:txBody>
                    <a:bodyPr/>
                    <a:lstStyle/>
                    <a:p>
                      <a:r>
                        <a:rPr lang="en-US" sz="1600" dirty="0" smtClean="0"/>
                        <a:t>Indicative year</a:t>
                      </a:r>
                    </a:p>
                    <a:p>
                      <a:r>
                        <a:rPr lang="en-US" sz="1600" dirty="0" smtClean="0"/>
                        <a:t>2022</a:t>
                      </a:r>
                    </a:p>
                    <a:p>
                      <a:endParaRPr lang="en-US" sz="1600" dirty="0"/>
                    </a:p>
                  </a:txBody>
                  <a:tcPr marL="49369" marR="49369" marT="0" marB="0" anchor="ctr"/>
                </a:tc>
              </a:tr>
              <a:tr h="1253338">
                <a:tc>
                  <a:txBody>
                    <a:bodyPr/>
                    <a:lstStyle/>
                    <a:p>
                      <a:pPr marL="0" marR="0">
                        <a:lnSpc>
                          <a:spcPct val="115000"/>
                        </a:lnSpc>
                        <a:spcBef>
                          <a:spcPts val="0"/>
                        </a:spcBef>
                        <a:spcAft>
                          <a:spcPts val="0"/>
                        </a:spcAft>
                      </a:pPr>
                      <a:r>
                        <a:rPr lang="en-US" sz="1600" dirty="0"/>
                        <a:t>Expansion and Renovation of educational infrastructure</a:t>
                      </a:r>
                      <a:endParaRPr lang="en-US" sz="1600" dirty="0">
                        <a:latin typeface="Calibri"/>
                        <a:ea typeface="Calibri"/>
                        <a:cs typeface="Times New Roman"/>
                      </a:endParaRPr>
                    </a:p>
                  </a:txBody>
                  <a:tcPr marL="49139" marR="49139" marT="0" marB="0"/>
                </a:tc>
                <a:tc>
                  <a:txBody>
                    <a:bodyPr/>
                    <a:lstStyle/>
                    <a:p>
                      <a:pPr marL="0" marR="0">
                        <a:lnSpc>
                          <a:spcPct val="115000"/>
                        </a:lnSpc>
                        <a:spcBef>
                          <a:spcPts val="0"/>
                        </a:spcBef>
                        <a:spcAft>
                          <a:spcPts val="0"/>
                        </a:spcAft>
                      </a:pPr>
                      <a:r>
                        <a:rPr lang="en-US" sz="1600" dirty="0"/>
                        <a:t>No of classroom blocks constructed</a:t>
                      </a:r>
                      <a:endParaRPr lang="en-US" sz="16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3</a:t>
                      </a:r>
                      <a:endParaRPr lang="en-US" sz="18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5</a:t>
                      </a:r>
                      <a:endParaRPr lang="en-US" sz="18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5</a:t>
                      </a:r>
                      <a:endParaRPr lang="en-US" sz="18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5</a:t>
                      </a:r>
                      <a:endParaRPr lang="en-US" sz="1800" dirty="0">
                        <a:latin typeface="Calibri"/>
                        <a:ea typeface="Calibri"/>
                        <a:cs typeface="Times New Roman"/>
                      </a:endParaRPr>
                    </a:p>
                  </a:txBody>
                  <a:tcPr marL="49139" marR="49139" marT="0" marB="0"/>
                </a:tc>
                <a:tc>
                  <a:txBody>
                    <a:bodyPr/>
                    <a:lstStyle/>
                    <a:p>
                      <a:r>
                        <a:rPr lang="en-US" sz="1800" dirty="0" smtClean="0"/>
                        <a:t>5</a:t>
                      </a:r>
                      <a:endParaRPr lang="en-US" sz="1800" dirty="0"/>
                    </a:p>
                  </a:txBody>
                  <a:tcPr marL="49139" marR="49139" marT="0" marB="0"/>
                </a:tc>
                <a:tc>
                  <a:txBody>
                    <a:bodyPr/>
                    <a:lstStyle/>
                    <a:p>
                      <a:r>
                        <a:rPr lang="en-US" sz="1800" dirty="0" smtClean="0"/>
                        <a:t>5</a:t>
                      </a:r>
                      <a:endParaRPr lang="en-US" sz="1800" dirty="0"/>
                    </a:p>
                  </a:txBody>
                  <a:tcPr marL="49139" marR="49139" marT="0" marB="0"/>
                </a:tc>
              </a:tr>
              <a:tr h="1211430">
                <a:tc>
                  <a:txBody>
                    <a:bodyPr/>
                    <a:lstStyle/>
                    <a:p>
                      <a:pPr marL="0" marR="0">
                        <a:lnSpc>
                          <a:spcPct val="115000"/>
                        </a:lnSpc>
                        <a:spcBef>
                          <a:spcPts val="0"/>
                        </a:spcBef>
                        <a:spcAft>
                          <a:spcPts val="0"/>
                        </a:spcAft>
                      </a:pPr>
                      <a:r>
                        <a:rPr lang="en-US" sz="1600" dirty="0"/>
                        <a:t>Financial </a:t>
                      </a:r>
                      <a:r>
                        <a:rPr lang="en-US" sz="1600" dirty="0" smtClean="0"/>
                        <a:t>assistance</a:t>
                      </a:r>
                      <a:r>
                        <a:rPr lang="en-US" sz="1600" baseline="0" dirty="0" smtClean="0"/>
                        <a:t> to needy but brilliant student</a:t>
                      </a:r>
                      <a:endParaRPr lang="en-US" sz="1600" dirty="0">
                        <a:latin typeface="Calibri"/>
                        <a:ea typeface="Calibri"/>
                        <a:cs typeface="Times New Roman"/>
                      </a:endParaRPr>
                    </a:p>
                  </a:txBody>
                  <a:tcPr marL="49139" marR="49139" marT="0" marB="0"/>
                </a:tc>
                <a:tc>
                  <a:txBody>
                    <a:bodyPr/>
                    <a:lstStyle/>
                    <a:p>
                      <a:pPr marL="0" marR="0">
                        <a:lnSpc>
                          <a:spcPct val="115000"/>
                        </a:lnSpc>
                        <a:spcBef>
                          <a:spcPts val="0"/>
                        </a:spcBef>
                        <a:spcAft>
                          <a:spcPts val="0"/>
                        </a:spcAft>
                      </a:pPr>
                      <a:r>
                        <a:rPr lang="en-US" sz="1600" dirty="0" smtClean="0"/>
                        <a:t>No</a:t>
                      </a:r>
                      <a:r>
                        <a:rPr lang="en-US" sz="1600" baseline="0" dirty="0" smtClean="0"/>
                        <a:t> of students assisted</a:t>
                      </a:r>
                      <a:endParaRPr lang="en-US" sz="16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20</a:t>
                      </a:r>
                      <a:endParaRPr lang="en-US" sz="18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35</a:t>
                      </a:r>
                      <a:endParaRPr lang="en-US" sz="18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25</a:t>
                      </a:r>
                      <a:endParaRPr lang="en-US" sz="18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25</a:t>
                      </a:r>
                      <a:endParaRPr lang="en-US" sz="1800" dirty="0">
                        <a:latin typeface="Calibri"/>
                        <a:ea typeface="Calibri"/>
                        <a:cs typeface="Times New Roman"/>
                      </a:endParaRPr>
                    </a:p>
                  </a:txBody>
                  <a:tcPr marL="49139" marR="49139" marT="0" marB="0"/>
                </a:tc>
                <a:tc>
                  <a:txBody>
                    <a:bodyPr/>
                    <a:lstStyle/>
                    <a:p>
                      <a:r>
                        <a:rPr lang="en-US" sz="1800" dirty="0" smtClean="0"/>
                        <a:t>30</a:t>
                      </a:r>
                      <a:endParaRPr lang="en-US" sz="1800" dirty="0"/>
                    </a:p>
                  </a:txBody>
                  <a:tcPr marL="49139" marR="49139" marT="0" marB="0"/>
                </a:tc>
                <a:tc>
                  <a:txBody>
                    <a:bodyPr/>
                    <a:lstStyle/>
                    <a:p>
                      <a:r>
                        <a:rPr lang="en-US" sz="1800" dirty="0" smtClean="0"/>
                        <a:t>50</a:t>
                      </a:r>
                      <a:endParaRPr lang="en-US" sz="1800" dirty="0"/>
                    </a:p>
                  </a:txBody>
                  <a:tcPr marL="49139" marR="49139" marT="0" marB="0"/>
                </a:tc>
              </a:tr>
              <a:tr h="863260">
                <a:tc>
                  <a:txBody>
                    <a:bodyPr/>
                    <a:lstStyle/>
                    <a:p>
                      <a:pPr marL="0" marR="0">
                        <a:lnSpc>
                          <a:spcPct val="115000"/>
                        </a:lnSpc>
                        <a:spcBef>
                          <a:spcPts val="0"/>
                        </a:spcBef>
                        <a:spcAft>
                          <a:spcPts val="0"/>
                        </a:spcAft>
                      </a:pPr>
                      <a:r>
                        <a:rPr lang="en-US" sz="1600" dirty="0"/>
                        <a:t>Expansion of Health facilities</a:t>
                      </a:r>
                      <a:endParaRPr lang="en-US" sz="1600" dirty="0">
                        <a:latin typeface="Calibri"/>
                        <a:ea typeface="Calibri"/>
                        <a:cs typeface="Times New Roman"/>
                      </a:endParaRPr>
                    </a:p>
                  </a:txBody>
                  <a:tcPr marL="49139" marR="49139" marT="0" marB="0"/>
                </a:tc>
                <a:tc>
                  <a:txBody>
                    <a:bodyPr/>
                    <a:lstStyle/>
                    <a:p>
                      <a:pPr marL="0" marR="0">
                        <a:lnSpc>
                          <a:spcPct val="115000"/>
                        </a:lnSpc>
                        <a:spcBef>
                          <a:spcPts val="0"/>
                        </a:spcBef>
                        <a:spcAft>
                          <a:spcPts val="0"/>
                        </a:spcAft>
                      </a:pPr>
                      <a:r>
                        <a:rPr lang="en-US" sz="1400" dirty="0"/>
                        <a:t>No. of health facilities constructed</a:t>
                      </a:r>
                      <a:endParaRPr lang="en-US" sz="16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2</a:t>
                      </a:r>
                      <a:endParaRPr lang="en-US" sz="18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2</a:t>
                      </a:r>
                      <a:endParaRPr lang="en-US" sz="18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1</a:t>
                      </a:r>
                      <a:endParaRPr lang="en-US" sz="18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2</a:t>
                      </a:r>
                      <a:endParaRPr lang="en-US" sz="1800" dirty="0">
                        <a:latin typeface="Calibri"/>
                        <a:ea typeface="Calibri"/>
                        <a:cs typeface="Times New Roman"/>
                      </a:endParaRPr>
                    </a:p>
                  </a:txBody>
                  <a:tcPr marL="49139" marR="49139" marT="0" marB="0"/>
                </a:tc>
                <a:tc>
                  <a:txBody>
                    <a:bodyPr/>
                    <a:lstStyle/>
                    <a:p>
                      <a:r>
                        <a:rPr lang="en-US" sz="1800" dirty="0" smtClean="0"/>
                        <a:t>2</a:t>
                      </a:r>
                      <a:endParaRPr lang="en-US" sz="1800" dirty="0"/>
                    </a:p>
                  </a:txBody>
                  <a:tcPr marL="49139" marR="49139" marT="0" marB="0"/>
                </a:tc>
                <a:tc>
                  <a:txBody>
                    <a:bodyPr/>
                    <a:lstStyle/>
                    <a:p>
                      <a:r>
                        <a:rPr lang="en-US" sz="1800" dirty="0" smtClean="0"/>
                        <a:t>2</a:t>
                      </a:r>
                      <a:endParaRPr lang="en-US" sz="1800" dirty="0"/>
                    </a:p>
                  </a:txBody>
                  <a:tcPr marL="49139" marR="49139" marT="0"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34</a:t>
            </a:fld>
            <a:endParaRPr lang="en-US"/>
          </a:p>
        </p:txBody>
      </p:sp>
    </p:spTree>
    <p:extLst>
      <p:ext uri="{BB962C8B-B14F-4D97-AF65-F5344CB8AC3E}">
        <p14:creationId xmlns:p14="http://schemas.microsoft.com/office/powerpoint/2010/main" val="91515117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066273704"/>
              </p:ext>
            </p:extLst>
          </p:nvPr>
        </p:nvGraphicFramePr>
        <p:xfrm>
          <a:off x="381003" y="380998"/>
          <a:ext cx="8610598" cy="6142092"/>
        </p:xfrm>
        <a:graphic>
          <a:graphicData uri="http://schemas.openxmlformats.org/drawingml/2006/table">
            <a:tbl>
              <a:tblPr firstRow="1" firstCol="1" bandRow="1">
                <a:tableStyleId>{5940675A-B579-460E-94D1-54222C63F5DA}</a:tableStyleId>
              </a:tblPr>
              <a:tblGrid>
                <a:gridCol w="1399222"/>
                <a:gridCol w="1469909"/>
                <a:gridCol w="910057"/>
                <a:gridCol w="910057"/>
                <a:gridCol w="909254"/>
                <a:gridCol w="1004033"/>
                <a:gridCol w="1004033"/>
                <a:gridCol w="1004033"/>
              </a:tblGrid>
              <a:tr h="533402">
                <a:tc gridSpan="8">
                  <a:txBody>
                    <a:bodyPr/>
                    <a:lstStyle/>
                    <a:p>
                      <a:pPr marL="0" marR="0" algn="ctr">
                        <a:lnSpc>
                          <a:spcPct val="115000"/>
                        </a:lnSpc>
                        <a:spcBef>
                          <a:spcPts val="0"/>
                        </a:spcBef>
                        <a:spcAft>
                          <a:spcPts val="0"/>
                        </a:spcAft>
                      </a:pPr>
                      <a:r>
                        <a:rPr lang="en-US" sz="2000" dirty="0" smtClean="0">
                          <a:effectLst/>
                        </a:rPr>
                        <a:t> </a:t>
                      </a:r>
                      <a:r>
                        <a:rPr lang="en-US" sz="2000" b="1" dirty="0" smtClean="0">
                          <a:solidFill>
                            <a:srgbClr val="C00000"/>
                          </a:solidFill>
                          <a:effectLst>
                            <a:outerShdw blurRad="38100" dist="38100" dir="2700000" algn="tl">
                              <a:srgbClr val="000000">
                                <a:alpha val="43137"/>
                              </a:srgbClr>
                            </a:outerShdw>
                          </a:effectLst>
                        </a:rPr>
                        <a:t>KEY</a:t>
                      </a:r>
                      <a:r>
                        <a:rPr lang="en-US" sz="2000" b="1" baseline="0" dirty="0" smtClean="0">
                          <a:solidFill>
                            <a:srgbClr val="C00000"/>
                          </a:solidFill>
                          <a:effectLst>
                            <a:outerShdw blurRad="38100" dist="38100" dir="2700000" algn="tl">
                              <a:srgbClr val="000000">
                                <a:alpha val="43137"/>
                              </a:srgbClr>
                            </a:outerShdw>
                          </a:effectLst>
                        </a:rPr>
                        <a:t> PERFORMANCE INFORMATION FOR</a:t>
                      </a:r>
                      <a:r>
                        <a:rPr lang="en-US" sz="2000" b="1" dirty="0" smtClean="0">
                          <a:solidFill>
                            <a:srgbClr val="C00000"/>
                          </a:solidFill>
                          <a:effectLst>
                            <a:outerShdw blurRad="38100" dist="38100" dir="2700000" algn="tl">
                              <a:srgbClr val="000000">
                                <a:alpha val="43137"/>
                              </a:srgbClr>
                            </a:outerShdw>
                          </a:effectLst>
                        </a:rPr>
                        <a:t> BUDGET</a:t>
                      </a:r>
                      <a:r>
                        <a:rPr lang="en-US" sz="2000" b="1" baseline="0" dirty="0" smtClean="0">
                          <a:solidFill>
                            <a:srgbClr val="C00000"/>
                          </a:solidFill>
                          <a:effectLst>
                            <a:outerShdw blurRad="38100" dist="38100" dir="2700000" algn="tl">
                              <a:srgbClr val="000000">
                                <a:alpha val="43137"/>
                              </a:srgbClr>
                            </a:outerShdw>
                          </a:effectLst>
                        </a:rPr>
                        <a:t> </a:t>
                      </a:r>
                      <a:r>
                        <a:rPr lang="en-US" sz="2000" b="1" dirty="0" smtClean="0">
                          <a:solidFill>
                            <a:srgbClr val="C00000"/>
                          </a:solidFill>
                          <a:effectLst>
                            <a:outerShdw blurRad="38100" dist="38100" dir="2700000" algn="tl">
                              <a:srgbClr val="000000">
                                <a:alpha val="43137"/>
                              </a:srgbClr>
                            </a:outerShdw>
                          </a:effectLst>
                        </a:rPr>
                        <a:t>PROGRAMMES</a:t>
                      </a:r>
                    </a:p>
                  </a:txBody>
                  <a:tcPr marL="26056" marR="26056"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12808">
                <a:tc rowSpan="2">
                  <a:txBody>
                    <a:bodyPr/>
                    <a:lstStyle/>
                    <a:p>
                      <a:pPr marL="0" marR="0" algn="ctr">
                        <a:lnSpc>
                          <a:spcPct val="115000"/>
                        </a:lnSpc>
                        <a:spcBef>
                          <a:spcPts val="0"/>
                        </a:spcBef>
                        <a:spcAft>
                          <a:spcPts val="0"/>
                        </a:spcAft>
                      </a:pPr>
                      <a:r>
                        <a:rPr lang="en-GB" sz="1600" dirty="0">
                          <a:effectLst/>
                        </a:rPr>
                        <a:t>Main Outputs</a:t>
                      </a:r>
                      <a:endParaRPr lang="en-US" sz="1600" dirty="0">
                        <a:effectLst/>
                        <a:latin typeface="Calibri"/>
                        <a:ea typeface="Calibri"/>
                        <a:cs typeface="Times New Roman"/>
                      </a:endParaRPr>
                    </a:p>
                  </a:txBody>
                  <a:tcPr marL="26056" marR="26056" marT="0" marB="0" anchor="ctr"/>
                </a:tc>
                <a:tc rowSpan="2">
                  <a:txBody>
                    <a:bodyPr/>
                    <a:lstStyle/>
                    <a:p>
                      <a:pPr marL="0" marR="0" algn="ctr">
                        <a:lnSpc>
                          <a:spcPct val="115000"/>
                        </a:lnSpc>
                        <a:spcBef>
                          <a:spcPts val="0"/>
                        </a:spcBef>
                        <a:spcAft>
                          <a:spcPts val="0"/>
                        </a:spcAft>
                      </a:pPr>
                      <a:endParaRPr lang="en-GB" sz="1800" dirty="0">
                        <a:effectLst/>
                        <a:latin typeface="+mj-lt"/>
                      </a:endParaRPr>
                    </a:p>
                  </a:txBody>
                  <a:tcPr marL="26056" marR="26056" marT="0" marB="0" anchor="ctr"/>
                </a:tc>
                <a:tc gridSpan="2">
                  <a:txBody>
                    <a:bodyPr/>
                    <a:lstStyle/>
                    <a:p>
                      <a:pPr marL="0" marR="0" algn="ctr">
                        <a:lnSpc>
                          <a:spcPct val="115000"/>
                        </a:lnSpc>
                        <a:spcBef>
                          <a:spcPts val="0"/>
                        </a:spcBef>
                        <a:spcAft>
                          <a:spcPts val="0"/>
                        </a:spcAft>
                      </a:pPr>
                      <a:r>
                        <a:rPr lang="en-GB" sz="1600" dirty="0">
                          <a:effectLst/>
                        </a:rPr>
                        <a:t>Past Years</a:t>
                      </a:r>
                      <a:endParaRPr lang="en-US" sz="1600" dirty="0">
                        <a:effectLst/>
                        <a:latin typeface="Calibri"/>
                        <a:ea typeface="Calibri"/>
                        <a:cs typeface="Times New Roman"/>
                      </a:endParaRPr>
                    </a:p>
                  </a:txBody>
                  <a:tcPr marL="49369" marR="49369" marT="0" marB="0" anchor="ctr"/>
                </a:tc>
                <a:tc hMerge="1">
                  <a:txBody>
                    <a:bodyPr/>
                    <a:lstStyle/>
                    <a:p>
                      <a:endParaRPr lang="en-US"/>
                    </a:p>
                  </a:txBody>
                  <a:tcPr/>
                </a:tc>
                <a:tc gridSpan="4">
                  <a:txBody>
                    <a:bodyPr/>
                    <a:lstStyle/>
                    <a:p>
                      <a:pPr marL="0" marR="0" algn="ctr">
                        <a:lnSpc>
                          <a:spcPct val="115000"/>
                        </a:lnSpc>
                        <a:spcBef>
                          <a:spcPts val="0"/>
                        </a:spcBef>
                        <a:spcAft>
                          <a:spcPts val="0"/>
                        </a:spcAft>
                      </a:pPr>
                      <a:r>
                        <a:rPr lang="en-GB" sz="1600">
                          <a:effectLst/>
                        </a:rPr>
                        <a:t>Projections</a:t>
                      </a:r>
                      <a:endParaRPr lang="en-US" sz="1600">
                        <a:effectLst/>
                        <a:latin typeface="Calibri"/>
                        <a:ea typeface="Calibri"/>
                        <a:cs typeface="Times New Roman"/>
                      </a:endParaRPr>
                    </a:p>
                  </a:txBody>
                  <a:tcPr marL="49369" marR="49369"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1231680">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GB" sz="1800" dirty="0" smtClean="0">
                          <a:effectLst/>
                        </a:rPr>
                        <a:t>2017</a:t>
                      </a:r>
                      <a:endParaRPr lang="en-US" sz="1800" dirty="0">
                        <a:effectLst/>
                        <a:latin typeface="+mj-lt"/>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800" dirty="0" smtClean="0">
                          <a:effectLst/>
                        </a:rPr>
                        <a:t>2018</a:t>
                      </a:r>
                      <a:endParaRPr lang="en-US" sz="1800" dirty="0">
                        <a:effectLst/>
                        <a:latin typeface="+mj-lt"/>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800" dirty="0">
                          <a:effectLst/>
                        </a:rPr>
                        <a:t>Indicative Year</a:t>
                      </a:r>
                      <a:endParaRPr lang="en-US" sz="1800" dirty="0">
                        <a:effectLst/>
                      </a:endParaRPr>
                    </a:p>
                    <a:p>
                      <a:pPr marL="0" marR="0" algn="ctr">
                        <a:lnSpc>
                          <a:spcPct val="115000"/>
                        </a:lnSpc>
                        <a:spcBef>
                          <a:spcPts val="0"/>
                        </a:spcBef>
                        <a:spcAft>
                          <a:spcPts val="0"/>
                        </a:spcAft>
                      </a:pPr>
                      <a:r>
                        <a:rPr lang="en-GB" sz="1800" dirty="0" smtClean="0">
                          <a:effectLst/>
                        </a:rPr>
                        <a:t>2019</a:t>
                      </a:r>
                      <a:endParaRPr lang="en-US" sz="1800" dirty="0">
                        <a:effectLst/>
                        <a:latin typeface="+mj-lt"/>
                        <a:ea typeface="Calibri"/>
                        <a:cs typeface="Times New Roman"/>
                      </a:endParaRPr>
                    </a:p>
                  </a:txBody>
                  <a:tcPr marL="26056" marR="26056" marT="0" marB="0" anchor="ctr"/>
                </a:tc>
                <a:tc>
                  <a:txBody>
                    <a:bodyPr/>
                    <a:lstStyle/>
                    <a:p>
                      <a:pPr marL="0" marR="0" algn="ctr">
                        <a:lnSpc>
                          <a:spcPct val="115000"/>
                        </a:lnSpc>
                        <a:spcBef>
                          <a:spcPts val="0"/>
                        </a:spcBef>
                        <a:spcAft>
                          <a:spcPts val="0"/>
                        </a:spcAft>
                      </a:pPr>
                      <a:r>
                        <a:rPr lang="en-GB" sz="1800" dirty="0">
                          <a:effectLst/>
                        </a:rPr>
                        <a:t>Indicative Year</a:t>
                      </a:r>
                      <a:endParaRPr lang="en-US" sz="1800" dirty="0">
                        <a:effectLst/>
                      </a:endParaRPr>
                    </a:p>
                    <a:p>
                      <a:pPr marL="0" marR="0" algn="ctr">
                        <a:lnSpc>
                          <a:spcPct val="115000"/>
                        </a:lnSpc>
                        <a:spcBef>
                          <a:spcPts val="0"/>
                        </a:spcBef>
                        <a:spcAft>
                          <a:spcPts val="0"/>
                        </a:spcAft>
                      </a:pPr>
                      <a:r>
                        <a:rPr lang="en-GB" sz="1800" dirty="0" smtClean="0">
                          <a:effectLst/>
                        </a:rPr>
                        <a:t>2020</a:t>
                      </a:r>
                      <a:endParaRPr lang="en-US" sz="1800" dirty="0">
                        <a:effectLst/>
                        <a:latin typeface="+mj-lt"/>
                        <a:ea typeface="Calibri"/>
                        <a:cs typeface="Times New Roman"/>
                      </a:endParaRPr>
                    </a:p>
                  </a:txBody>
                  <a:tcPr marL="49369" marR="49369" marT="0" marB="0" anchor="ctr"/>
                </a:tc>
                <a:tc>
                  <a:txBody>
                    <a:bodyPr/>
                    <a:lstStyle/>
                    <a:p>
                      <a:r>
                        <a:rPr lang="en-US" dirty="0" smtClean="0"/>
                        <a:t>Indicative Year 2021</a:t>
                      </a:r>
                      <a:endParaRPr lang="en-US" dirty="0"/>
                    </a:p>
                  </a:txBody>
                  <a:tcPr marL="49369" marR="49369"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Indicative Year 2022</a:t>
                      </a:r>
                    </a:p>
                    <a:p>
                      <a:endParaRPr lang="en-US" dirty="0"/>
                    </a:p>
                  </a:txBody>
                  <a:tcPr marL="49369" marR="49369" marT="0" marB="0" anchor="ctr"/>
                </a:tc>
              </a:tr>
              <a:tr h="1221379">
                <a:tc>
                  <a:txBody>
                    <a:bodyPr/>
                    <a:lstStyle/>
                    <a:p>
                      <a:pPr marL="0" marR="0">
                        <a:lnSpc>
                          <a:spcPct val="115000"/>
                        </a:lnSpc>
                        <a:spcBef>
                          <a:spcPts val="0"/>
                        </a:spcBef>
                        <a:spcAft>
                          <a:spcPts val="0"/>
                        </a:spcAft>
                      </a:pPr>
                      <a:r>
                        <a:rPr lang="en-US" sz="1500" dirty="0"/>
                        <a:t>Maintenance of Public Buildings</a:t>
                      </a:r>
                      <a:endParaRPr lang="en-US" sz="1500" dirty="0">
                        <a:latin typeface="Calibri"/>
                        <a:ea typeface="Calibri"/>
                        <a:cs typeface="Times New Roman"/>
                      </a:endParaRPr>
                    </a:p>
                  </a:txBody>
                  <a:tcPr marL="49139" marR="49139" marT="0" marB="0"/>
                </a:tc>
                <a:tc>
                  <a:txBody>
                    <a:bodyPr/>
                    <a:lstStyle/>
                    <a:p>
                      <a:pPr marL="0" marR="0">
                        <a:lnSpc>
                          <a:spcPct val="115000"/>
                        </a:lnSpc>
                        <a:spcBef>
                          <a:spcPts val="0"/>
                        </a:spcBef>
                        <a:spcAft>
                          <a:spcPts val="0"/>
                        </a:spcAft>
                      </a:pPr>
                      <a:r>
                        <a:rPr lang="en-US" sz="1600" dirty="0" smtClean="0"/>
                        <a:t>No </a:t>
                      </a:r>
                      <a:r>
                        <a:rPr lang="en-US" sz="1600" baseline="0" dirty="0" smtClean="0"/>
                        <a:t>of Staff  </a:t>
                      </a:r>
                      <a:r>
                        <a:rPr lang="en-US" sz="1600" dirty="0" smtClean="0"/>
                        <a:t>Bungalows</a:t>
                      </a:r>
                      <a:r>
                        <a:rPr lang="en-US" sz="1600" baseline="0" dirty="0" smtClean="0"/>
                        <a:t> Renovated</a:t>
                      </a:r>
                      <a:endParaRPr lang="en-US" sz="1600" dirty="0">
                        <a:latin typeface="+mj-lt"/>
                        <a:ea typeface="Calibri"/>
                        <a:cs typeface="Times New Roman"/>
                      </a:endParaRPr>
                    </a:p>
                  </a:txBody>
                  <a:tcPr marL="49139" marR="49139" marT="0" marB="0"/>
                </a:tc>
                <a:tc>
                  <a:txBody>
                    <a:bodyPr/>
                    <a:lstStyle/>
                    <a:p>
                      <a:pPr marL="0" marR="0">
                        <a:lnSpc>
                          <a:spcPct val="115000"/>
                        </a:lnSpc>
                        <a:spcBef>
                          <a:spcPts val="0"/>
                        </a:spcBef>
                        <a:spcAft>
                          <a:spcPts val="0"/>
                        </a:spcAft>
                      </a:pPr>
                      <a:r>
                        <a:rPr lang="en-US" sz="1800" dirty="0" smtClean="0"/>
                        <a:t>5</a:t>
                      </a:r>
                      <a:endParaRPr lang="en-US" sz="1800" dirty="0">
                        <a:latin typeface="+mj-lt"/>
                        <a:ea typeface="Calibri"/>
                        <a:cs typeface="Times New Roman"/>
                      </a:endParaRPr>
                    </a:p>
                  </a:txBody>
                  <a:tcPr marL="49139" marR="49139" marT="0" marB="0" anchor="ctr"/>
                </a:tc>
                <a:tc>
                  <a:txBody>
                    <a:bodyPr/>
                    <a:lstStyle/>
                    <a:p>
                      <a:pPr marL="0" marR="0">
                        <a:lnSpc>
                          <a:spcPct val="115000"/>
                        </a:lnSpc>
                        <a:spcBef>
                          <a:spcPts val="0"/>
                        </a:spcBef>
                        <a:spcAft>
                          <a:spcPts val="0"/>
                        </a:spcAft>
                      </a:pPr>
                      <a:r>
                        <a:rPr lang="en-US" sz="1800" dirty="0" smtClean="0"/>
                        <a:t>5</a:t>
                      </a:r>
                      <a:endParaRPr lang="en-US" sz="1800" dirty="0">
                        <a:latin typeface="+mj-lt"/>
                        <a:ea typeface="Calibri"/>
                        <a:cs typeface="Times New Roman"/>
                      </a:endParaRPr>
                    </a:p>
                  </a:txBody>
                  <a:tcPr marL="49139" marR="49139" marT="0" marB="0" anchor="ctr"/>
                </a:tc>
                <a:tc>
                  <a:txBody>
                    <a:bodyPr/>
                    <a:lstStyle/>
                    <a:p>
                      <a:pPr marL="0" marR="0">
                        <a:lnSpc>
                          <a:spcPct val="115000"/>
                        </a:lnSpc>
                        <a:spcBef>
                          <a:spcPts val="0"/>
                        </a:spcBef>
                        <a:spcAft>
                          <a:spcPts val="0"/>
                        </a:spcAft>
                      </a:pPr>
                      <a:r>
                        <a:rPr lang="en-US" sz="1800" dirty="0" smtClean="0"/>
                        <a:t>10</a:t>
                      </a:r>
                      <a:endParaRPr lang="en-US" sz="1800" dirty="0">
                        <a:latin typeface="+mj-lt"/>
                        <a:ea typeface="Calibri"/>
                        <a:cs typeface="Times New Roman"/>
                      </a:endParaRPr>
                    </a:p>
                  </a:txBody>
                  <a:tcPr marL="49139" marR="49139" marT="0" marB="0" anchor="ctr"/>
                </a:tc>
                <a:tc>
                  <a:txBody>
                    <a:bodyPr/>
                    <a:lstStyle/>
                    <a:p>
                      <a:pPr marL="0" marR="0">
                        <a:lnSpc>
                          <a:spcPct val="115000"/>
                        </a:lnSpc>
                        <a:spcBef>
                          <a:spcPts val="0"/>
                        </a:spcBef>
                        <a:spcAft>
                          <a:spcPts val="0"/>
                        </a:spcAft>
                      </a:pPr>
                      <a:r>
                        <a:rPr lang="en-US" sz="1800" dirty="0" smtClean="0"/>
                        <a:t>5</a:t>
                      </a:r>
                      <a:endParaRPr lang="en-US" sz="1800" dirty="0">
                        <a:latin typeface="+mj-lt"/>
                        <a:ea typeface="Calibri"/>
                        <a:cs typeface="Times New Roman"/>
                      </a:endParaRPr>
                    </a:p>
                  </a:txBody>
                  <a:tcPr marL="49139" marR="49139" marT="0" marB="0" anchor="ctr"/>
                </a:tc>
                <a:tc>
                  <a:txBody>
                    <a:bodyPr/>
                    <a:lstStyle/>
                    <a:p>
                      <a:r>
                        <a:rPr lang="en-US" sz="1800" dirty="0" smtClean="0"/>
                        <a:t>5</a:t>
                      </a:r>
                      <a:endParaRPr lang="en-US" sz="1800" dirty="0"/>
                    </a:p>
                  </a:txBody>
                  <a:tcPr marL="49139" marR="49139" marT="0" marB="0" anchor="ctr"/>
                </a:tc>
                <a:tc>
                  <a:txBody>
                    <a:bodyPr/>
                    <a:lstStyle/>
                    <a:p>
                      <a:r>
                        <a:rPr lang="en-US" sz="1800" smtClean="0"/>
                        <a:t>5</a:t>
                      </a:r>
                      <a:endParaRPr lang="en-US" sz="1800" dirty="0"/>
                    </a:p>
                  </a:txBody>
                  <a:tcPr marL="49139" marR="49139" marT="0" marB="0" anchor="ctr"/>
                </a:tc>
              </a:tr>
              <a:tr h="879911">
                <a:tc>
                  <a:txBody>
                    <a:bodyPr/>
                    <a:lstStyle/>
                    <a:p>
                      <a:pPr marL="0" marR="0">
                        <a:lnSpc>
                          <a:spcPct val="115000"/>
                        </a:lnSpc>
                        <a:spcBef>
                          <a:spcPts val="0"/>
                        </a:spcBef>
                        <a:spcAft>
                          <a:spcPts val="0"/>
                        </a:spcAft>
                      </a:pPr>
                      <a:r>
                        <a:rPr lang="en-US" sz="1500" dirty="0"/>
                        <a:t>Rehabilitation  of roads</a:t>
                      </a:r>
                      <a:endParaRPr lang="en-US" sz="1500" dirty="0">
                        <a:latin typeface="Calibri"/>
                        <a:ea typeface="Calibri"/>
                        <a:cs typeface="Times New Roman"/>
                      </a:endParaRPr>
                    </a:p>
                  </a:txBody>
                  <a:tcPr marL="49139" marR="49139" marT="0" marB="0"/>
                </a:tc>
                <a:tc>
                  <a:txBody>
                    <a:bodyPr/>
                    <a:lstStyle/>
                    <a:p>
                      <a:pPr marL="0" marR="0">
                        <a:lnSpc>
                          <a:spcPct val="115000"/>
                        </a:lnSpc>
                        <a:spcBef>
                          <a:spcPts val="0"/>
                        </a:spcBef>
                        <a:spcAft>
                          <a:spcPts val="0"/>
                        </a:spcAft>
                      </a:pPr>
                      <a:r>
                        <a:rPr lang="en-US" sz="1600" dirty="0"/>
                        <a:t>Km of roads rehabilitated</a:t>
                      </a:r>
                      <a:endParaRPr lang="en-US" sz="1600" dirty="0">
                        <a:latin typeface="+mj-lt"/>
                        <a:ea typeface="Calibri"/>
                        <a:cs typeface="Times New Roman"/>
                      </a:endParaRPr>
                    </a:p>
                  </a:txBody>
                  <a:tcPr marL="49139" marR="49139" marT="0" marB="0"/>
                </a:tc>
                <a:tc>
                  <a:txBody>
                    <a:bodyPr/>
                    <a:lstStyle/>
                    <a:p>
                      <a:pPr marL="0" marR="0">
                        <a:lnSpc>
                          <a:spcPct val="115000"/>
                        </a:lnSpc>
                        <a:spcBef>
                          <a:spcPts val="0"/>
                        </a:spcBef>
                        <a:spcAft>
                          <a:spcPts val="0"/>
                        </a:spcAft>
                      </a:pPr>
                      <a:r>
                        <a:rPr lang="en-US" sz="1800" dirty="0" smtClean="0"/>
                        <a:t>2.5KM</a:t>
                      </a:r>
                      <a:endParaRPr lang="en-US" sz="1800" dirty="0">
                        <a:latin typeface="+mj-lt"/>
                        <a:ea typeface="Calibri"/>
                        <a:cs typeface="Times New Roman"/>
                      </a:endParaRPr>
                    </a:p>
                  </a:txBody>
                  <a:tcPr marL="49139" marR="49139" marT="0" marB="0" anchor="ctr"/>
                </a:tc>
                <a:tc>
                  <a:txBody>
                    <a:bodyPr/>
                    <a:lstStyle/>
                    <a:p>
                      <a:pPr marL="0" marR="0">
                        <a:lnSpc>
                          <a:spcPct val="115000"/>
                        </a:lnSpc>
                        <a:spcBef>
                          <a:spcPts val="0"/>
                        </a:spcBef>
                        <a:spcAft>
                          <a:spcPts val="0"/>
                        </a:spcAft>
                      </a:pPr>
                      <a:r>
                        <a:rPr lang="en-US" sz="1800" dirty="0" smtClean="0"/>
                        <a:t>3KM</a:t>
                      </a:r>
                      <a:endParaRPr lang="en-US" sz="1800" dirty="0">
                        <a:latin typeface="+mj-lt"/>
                        <a:ea typeface="Calibri"/>
                        <a:cs typeface="Times New Roman"/>
                      </a:endParaRPr>
                    </a:p>
                  </a:txBody>
                  <a:tcPr marL="49139" marR="49139" marT="0" marB="0" anchor="ctr"/>
                </a:tc>
                <a:tc>
                  <a:txBody>
                    <a:bodyPr/>
                    <a:lstStyle/>
                    <a:p>
                      <a:pPr marL="0" marR="0">
                        <a:lnSpc>
                          <a:spcPct val="115000"/>
                        </a:lnSpc>
                        <a:spcBef>
                          <a:spcPts val="0"/>
                        </a:spcBef>
                        <a:spcAft>
                          <a:spcPts val="0"/>
                        </a:spcAft>
                      </a:pPr>
                      <a:r>
                        <a:rPr lang="en-US" sz="1800" dirty="0" smtClean="0"/>
                        <a:t>2KM</a:t>
                      </a:r>
                      <a:endParaRPr lang="en-US" sz="1800" dirty="0">
                        <a:latin typeface="+mj-lt"/>
                        <a:ea typeface="Calibri"/>
                        <a:cs typeface="Times New Roman"/>
                      </a:endParaRPr>
                    </a:p>
                  </a:txBody>
                  <a:tcPr marL="49139" marR="49139" marT="0" marB="0" anchor="ctr"/>
                </a:tc>
                <a:tc>
                  <a:txBody>
                    <a:bodyPr/>
                    <a:lstStyle/>
                    <a:p>
                      <a:pPr marL="0" marR="0">
                        <a:lnSpc>
                          <a:spcPct val="115000"/>
                        </a:lnSpc>
                        <a:spcBef>
                          <a:spcPts val="0"/>
                        </a:spcBef>
                        <a:spcAft>
                          <a:spcPts val="0"/>
                        </a:spcAft>
                      </a:pPr>
                      <a:r>
                        <a:rPr lang="en-US" sz="1800" dirty="0" smtClean="0"/>
                        <a:t>2KM</a:t>
                      </a:r>
                      <a:endParaRPr lang="en-US" sz="1800" dirty="0">
                        <a:latin typeface="+mj-lt"/>
                        <a:ea typeface="Calibri"/>
                        <a:cs typeface="Times New Roman"/>
                      </a:endParaRPr>
                    </a:p>
                  </a:txBody>
                  <a:tcPr marL="49139" marR="49139" marT="0" marB="0" anchor="ctr"/>
                </a:tc>
                <a:tc>
                  <a:txBody>
                    <a:bodyPr/>
                    <a:lstStyle/>
                    <a:p>
                      <a:pPr marL="0" marR="0">
                        <a:lnSpc>
                          <a:spcPct val="115000"/>
                        </a:lnSpc>
                        <a:spcBef>
                          <a:spcPts val="0"/>
                        </a:spcBef>
                        <a:spcAft>
                          <a:spcPts val="0"/>
                        </a:spcAft>
                      </a:pPr>
                      <a:r>
                        <a:rPr lang="en-US" sz="1800" dirty="0" smtClean="0"/>
                        <a:t>2KM</a:t>
                      </a:r>
                      <a:endParaRPr lang="en-US" sz="1800" dirty="0">
                        <a:latin typeface="+mj-lt"/>
                        <a:ea typeface="Calibri"/>
                        <a:cs typeface="Times New Roman"/>
                      </a:endParaRPr>
                    </a:p>
                  </a:txBody>
                  <a:tcPr marL="49139" marR="49139" marT="0" marB="0" anchor="ctr"/>
                </a:tc>
                <a:tc>
                  <a:txBody>
                    <a:bodyPr/>
                    <a:lstStyle/>
                    <a:p>
                      <a:pPr marL="0" marR="0">
                        <a:lnSpc>
                          <a:spcPct val="115000"/>
                        </a:lnSpc>
                        <a:spcBef>
                          <a:spcPts val="0"/>
                        </a:spcBef>
                        <a:spcAft>
                          <a:spcPts val="0"/>
                        </a:spcAft>
                      </a:pPr>
                      <a:r>
                        <a:rPr lang="en-US" sz="1800" dirty="0" smtClean="0"/>
                        <a:t>2KM</a:t>
                      </a:r>
                      <a:endParaRPr lang="en-US" sz="1800" dirty="0">
                        <a:latin typeface="+mj-lt"/>
                        <a:ea typeface="Calibri"/>
                        <a:cs typeface="Times New Roman"/>
                      </a:endParaRPr>
                    </a:p>
                  </a:txBody>
                  <a:tcPr marL="49139" marR="49139" marT="0" marB="0" anchor="ctr"/>
                </a:tc>
              </a:tr>
              <a:tr h="801530">
                <a:tc>
                  <a:txBody>
                    <a:bodyPr/>
                    <a:lstStyle/>
                    <a:p>
                      <a:pPr marL="0" marR="0">
                        <a:lnSpc>
                          <a:spcPct val="115000"/>
                        </a:lnSpc>
                        <a:spcBef>
                          <a:spcPts val="0"/>
                        </a:spcBef>
                        <a:spcAft>
                          <a:spcPts val="0"/>
                        </a:spcAft>
                      </a:pPr>
                      <a:r>
                        <a:rPr lang="en-US" sz="1500" dirty="0"/>
                        <a:t>Increase access to potable water</a:t>
                      </a:r>
                      <a:endParaRPr lang="en-US" sz="1500" dirty="0">
                        <a:latin typeface="Calibri"/>
                        <a:ea typeface="Calibri"/>
                        <a:cs typeface="Times New Roman"/>
                      </a:endParaRPr>
                    </a:p>
                  </a:txBody>
                  <a:tcPr marL="49139" marR="49139" marT="0" marB="0"/>
                </a:tc>
                <a:tc>
                  <a:txBody>
                    <a:bodyPr/>
                    <a:lstStyle/>
                    <a:p>
                      <a:pPr marL="0" marR="0">
                        <a:lnSpc>
                          <a:spcPct val="115000"/>
                        </a:lnSpc>
                        <a:spcBef>
                          <a:spcPts val="0"/>
                        </a:spcBef>
                        <a:spcAft>
                          <a:spcPts val="0"/>
                        </a:spcAft>
                      </a:pPr>
                      <a:r>
                        <a:rPr lang="en-US" sz="1600" dirty="0"/>
                        <a:t>No. of boreholes drilled and mechanized</a:t>
                      </a:r>
                      <a:endParaRPr lang="en-US" sz="1600" dirty="0">
                        <a:latin typeface="+mj-lt"/>
                        <a:ea typeface="Calibri"/>
                        <a:cs typeface="Times New Roman"/>
                      </a:endParaRPr>
                    </a:p>
                  </a:txBody>
                  <a:tcPr marL="49139" marR="49139" marT="0" marB="0"/>
                </a:tc>
                <a:tc>
                  <a:txBody>
                    <a:bodyPr/>
                    <a:lstStyle/>
                    <a:p>
                      <a:pPr marL="0" marR="0">
                        <a:lnSpc>
                          <a:spcPct val="115000"/>
                        </a:lnSpc>
                        <a:spcBef>
                          <a:spcPts val="0"/>
                        </a:spcBef>
                        <a:spcAft>
                          <a:spcPts val="0"/>
                        </a:spcAft>
                      </a:pPr>
                      <a:r>
                        <a:rPr lang="en-US" sz="1800" dirty="0" smtClean="0"/>
                        <a:t>1</a:t>
                      </a:r>
                      <a:endParaRPr lang="en-US" sz="1800" b="0" dirty="0">
                        <a:latin typeface="+mj-lt"/>
                        <a:ea typeface="Calibri"/>
                        <a:cs typeface="Times New Roman"/>
                      </a:endParaRPr>
                    </a:p>
                  </a:txBody>
                  <a:tcPr marL="49139" marR="49139" marT="0" marB="0" anchor="ctr"/>
                </a:tc>
                <a:tc>
                  <a:txBody>
                    <a:bodyPr/>
                    <a:lstStyle/>
                    <a:p>
                      <a:pPr marL="0" marR="0">
                        <a:lnSpc>
                          <a:spcPct val="115000"/>
                        </a:lnSpc>
                        <a:spcBef>
                          <a:spcPts val="0"/>
                        </a:spcBef>
                        <a:spcAft>
                          <a:spcPts val="0"/>
                        </a:spcAft>
                      </a:pPr>
                      <a:r>
                        <a:rPr lang="en-US" sz="1800" dirty="0" smtClean="0"/>
                        <a:t>1</a:t>
                      </a:r>
                      <a:endParaRPr lang="en-US" sz="1800" b="0" dirty="0">
                        <a:latin typeface="+mj-lt"/>
                        <a:ea typeface="Calibri"/>
                        <a:cs typeface="Times New Roman"/>
                      </a:endParaRPr>
                    </a:p>
                  </a:txBody>
                  <a:tcPr marL="49139" marR="49139" marT="0" marB="0" anchor="ctr"/>
                </a:tc>
                <a:tc>
                  <a:txBody>
                    <a:bodyPr/>
                    <a:lstStyle/>
                    <a:p>
                      <a:pPr marL="0" marR="0">
                        <a:lnSpc>
                          <a:spcPct val="115000"/>
                        </a:lnSpc>
                        <a:spcBef>
                          <a:spcPts val="0"/>
                        </a:spcBef>
                        <a:spcAft>
                          <a:spcPts val="0"/>
                        </a:spcAft>
                      </a:pPr>
                      <a:r>
                        <a:rPr lang="en-US" sz="1800" dirty="0" smtClean="0"/>
                        <a:t>4</a:t>
                      </a:r>
                      <a:endParaRPr lang="en-US" sz="1800" b="0" dirty="0">
                        <a:latin typeface="+mj-lt"/>
                        <a:ea typeface="Calibri"/>
                        <a:cs typeface="Times New Roman"/>
                      </a:endParaRPr>
                    </a:p>
                  </a:txBody>
                  <a:tcPr marL="49139" marR="49139" marT="0" marB="0" anchor="ctr"/>
                </a:tc>
                <a:tc>
                  <a:txBody>
                    <a:bodyPr/>
                    <a:lstStyle/>
                    <a:p>
                      <a:pPr marL="0" marR="0">
                        <a:lnSpc>
                          <a:spcPct val="115000"/>
                        </a:lnSpc>
                        <a:spcBef>
                          <a:spcPts val="0"/>
                        </a:spcBef>
                        <a:spcAft>
                          <a:spcPts val="0"/>
                        </a:spcAft>
                      </a:pPr>
                      <a:r>
                        <a:rPr lang="en-US" sz="1800" dirty="0" smtClean="0"/>
                        <a:t>1</a:t>
                      </a:r>
                      <a:endParaRPr lang="en-US" sz="1800" b="0" dirty="0">
                        <a:latin typeface="+mj-lt"/>
                        <a:ea typeface="Calibri"/>
                        <a:cs typeface="Times New Roman"/>
                      </a:endParaRPr>
                    </a:p>
                  </a:txBody>
                  <a:tcPr marL="49139" marR="49139" marT="0" marB="0" anchor="ctr"/>
                </a:tc>
                <a:tc>
                  <a:txBody>
                    <a:bodyPr/>
                    <a:lstStyle/>
                    <a:p>
                      <a:r>
                        <a:rPr lang="en-US" sz="1800" dirty="0" smtClean="0"/>
                        <a:t>2</a:t>
                      </a:r>
                      <a:endParaRPr lang="en-US" sz="1800" dirty="0"/>
                    </a:p>
                  </a:txBody>
                  <a:tcPr marL="49139" marR="49139" marT="0" marB="0" anchor="ctr"/>
                </a:tc>
                <a:tc>
                  <a:txBody>
                    <a:bodyPr/>
                    <a:lstStyle/>
                    <a:p>
                      <a:r>
                        <a:rPr lang="en-US" sz="1800" dirty="0" smtClean="0"/>
                        <a:t>1</a:t>
                      </a:r>
                      <a:endParaRPr lang="en-US" sz="1800" dirty="0"/>
                    </a:p>
                  </a:txBody>
                  <a:tcPr marL="49139" marR="49139" marT="0" marB="0" anchor="ctr"/>
                </a:tc>
              </a:tr>
              <a:tr h="801530">
                <a:tc>
                  <a:txBody>
                    <a:bodyPr/>
                    <a:lstStyle/>
                    <a:p>
                      <a:pPr marL="0" marR="0">
                        <a:lnSpc>
                          <a:spcPct val="115000"/>
                        </a:lnSpc>
                        <a:spcBef>
                          <a:spcPts val="0"/>
                        </a:spcBef>
                        <a:spcAft>
                          <a:spcPts val="0"/>
                        </a:spcAft>
                      </a:pPr>
                      <a:r>
                        <a:rPr lang="en-US" sz="1500"/>
                        <a:t>Expansion of electricity access</a:t>
                      </a:r>
                      <a:endParaRPr lang="en-US" sz="1500">
                        <a:latin typeface="Calibri"/>
                        <a:ea typeface="Calibri"/>
                        <a:cs typeface="Times New Roman"/>
                      </a:endParaRPr>
                    </a:p>
                  </a:txBody>
                  <a:tcPr marL="49139" marR="49139" marT="0" marB="0"/>
                </a:tc>
                <a:tc>
                  <a:txBody>
                    <a:bodyPr/>
                    <a:lstStyle/>
                    <a:p>
                      <a:pPr marL="0" marR="0">
                        <a:lnSpc>
                          <a:spcPct val="115000"/>
                        </a:lnSpc>
                        <a:spcBef>
                          <a:spcPts val="0"/>
                        </a:spcBef>
                        <a:spcAft>
                          <a:spcPts val="0"/>
                        </a:spcAft>
                      </a:pPr>
                      <a:r>
                        <a:rPr lang="en-US" sz="1600" dirty="0"/>
                        <a:t>No. of electricity poles procured and distributed</a:t>
                      </a:r>
                      <a:endParaRPr lang="en-US" sz="1600" dirty="0">
                        <a:latin typeface="+mj-lt"/>
                        <a:ea typeface="Calibri"/>
                        <a:cs typeface="Times New Roman"/>
                      </a:endParaRPr>
                    </a:p>
                  </a:txBody>
                  <a:tcPr marL="49139" marR="49139" marT="0" marB="0"/>
                </a:tc>
                <a:tc>
                  <a:txBody>
                    <a:bodyPr/>
                    <a:lstStyle/>
                    <a:p>
                      <a:pPr marL="0" marR="0">
                        <a:lnSpc>
                          <a:spcPct val="115000"/>
                        </a:lnSpc>
                        <a:spcBef>
                          <a:spcPts val="0"/>
                        </a:spcBef>
                        <a:spcAft>
                          <a:spcPts val="0"/>
                        </a:spcAft>
                      </a:pPr>
                      <a:r>
                        <a:rPr lang="en-US" sz="1800" dirty="0" smtClean="0"/>
                        <a:t>80</a:t>
                      </a:r>
                      <a:endParaRPr lang="en-US" sz="1800" dirty="0">
                        <a:latin typeface="+mj-lt"/>
                        <a:ea typeface="Calibri"/>
                        <a:cs typeface="Times New Roman"/>
                      </a:endParaRPr>
                    </a:p>
                  </a:txBody>
                  <a:tcPr marL="49139" marR="49139" marT="0" marB="0"/>
                </a:tc>
                <a:tc>
                  <a:txBody>
                    <a:bodyPr/>
                    <a:lstStyle/>
                    <a:p>
                      <a:pPr marL="0" marR="0">
                        <a:lnSpc>
                          <a:spcPct val="115000"/>
                        </a:lnSpc>
                        <a:spcBef>
                          <a:spcPts val="0"/>
                        </a:spcBef>
                        <a:spcAft>
                          <a:spcPts val="0"/>
                        </a:spcAft>
                      </a:pPr>
                      <a:r>
                        <a:rPr lang="en-US" sz="1800" dirty="0" smtClean="0"/>
                        <a:t>0</a:t>
                      </a:r>
                      <a:endParaRPr lang="en-US" sz="1800" dirty="0">
                        <a:latin typeface="+mj-lt"/>
                        <a:ea typeface="Calibri"/>
                        <a:cs typeface="Times New Roman"/>
                      </a:endParaRPr>
                    </a:p>
                  </a:txBody>
                  <a:tcPr marL="49139" marR="49139" marT="0" marB="0"/>
                </a:tc>
                <a:tc>
                  <a:txBody>
                    <a:bodyPr/>
                    <a:lstStyle/>
                    <a:p>
                      <a:pPr marL="0" marR="0">
                        <a:lnSpc>
                          <a:spcPct val="115000"/>
                        </a:lnSpc>
                        <a:spcBef>
                          <a:spcPts val="0"/>
                        </a:spcBef>
                        <a:spcAft>
                          <a:spcPts val="0"/>
                        </a:spcAft>
                      </a:pPr>
                      <a:r>
                        <a:rPr lang="en-US" sz="1800" dirty="0" smtClean="0"/>
                        <a:t>120</a:t>
                      </a:r>
                      <a:endParaRPr lang="en-US" sz="1800" dirty="0">
                        <a:latin typeface="+mj-lt"/>
                        <a:ea typeface="Calibri"/>
                        <a:cs typeface="Times New Roman"/>
                      </a:endParaRPr>
                    </a:p>
                  </a:txBody>
                  <a:tcPr marL="49139" marR="49139" marT="0" marB="0"/>
                </a:tc>
                <a:tc>
                  <a:txBody>
                    <a:bodyPr/>
                    <a:lstStyle/>
                    <a:p>
                      <a:pPr marL="0" marR="0">
                        <a:lnSpc>
                          <a:spcPct val="115000"/>
                        </a:lnSpc>
                        <a:spcBef>
                          <a:spcPts val="0"/>
                        </a:spcBef>
                        <a:spcAft>
                          <a:spcPts val="0"/>
                        </a:spcAft>
                      </a:pPr>
                      <a:r>
                        <a:rPr lang="en-US" sz="1800" dirty="0" smtClean="0"/>
                        <a:t>120</a:t>
                      </a:r>
                      <a:endParaRPr lang="en-US" sz="1800" dirty="0">
                        <a:latin typeface="+mj-lt"/>
                        <a:ea typeface="Calibri"/>
                        <a:cs typeface="Times New Roman"/>
                      </a:endParaRPr>
                    </a:p>
                  </a:txBody>
                  <a:tcPr marL="49139" marR="49139" marT="0" marB="0"/>
                </a:tc>
                <a:tc>
                  <a:txBody>
                    <a:bodyPr/>
                    <a:lstStyle/>
                    <a:p>
                      <a:r>
                        <a:rPr lang="en-US" sz="1800" dirty="0" smtClean="0"/>
                        <a:t>150</a:t>
                      </a:r>
                      <a:endParaRPr lang="en-US" sz="1800" dirty="0"/>
                    </a:p>
                  </a:txBody>
                  <a:tcPr marL="49139" marR="49139" marT="0" marB="0"/>
                </a:tc>
                <a:tc>
                  <a:txBody>
                    <a:bodyPr/>
                    <a:lstStyle/>
                    <a:p>
                      <a:r>
                        <a:rPr lang="en-US" sz="1800" dirty="0" smtClean="0"/>
                        <a:t>180</a:t>
                      </a:r>
                      <a:endParaRPr lang="en-US" sz="1800" dirty="0"/>
                    </a:p>
                  </a:txBody>
                  <a:tcPr marL="49139" marR="49139" marT="0"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35</a:t>
            </a:fld>
            <a:endParaRPr lang="en-US"/>
          </a:p>
        </p:txBody>
      </p:sp>
    </p:spTree>
    <p:extLst>
      <p:ext uri="{BB962C8B-B14F-4D97-AF65-F5344CB8AC3E}">
        <p14:creationId xmlns:p14="http://schemas.microsoft.com/office/powerpoint/2010/main" val="245032802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53421218"/>
              </p:ext>
            </p:extLst>
          </p:nvPr>
        </p:nvGraphicFramePr>
        <p:xfrm>
          <a:off x="533400" y="457201"/>
          <a:ext cx="8382000" cy="4781125"/>
        </p:xfrm>
        <a:graphic>
          <a:graphicData uri="http://schemas.openxmlformats.org/drawingml/2006/table">
            <a:tbl>
              <a:tblPr firstRow="1" firstCol="1" bandRow="1">
                <a:tableStyleId>{5940675A-B579-460E-94D1-54222C63F5DA}</a:tableStyleId>
              </a:tblPr>
              <a:tblGrid>
                <a:gridCol w="1362074"/>
                <a:gridCol w="1430886"/>
                <a:gridCol w="885896"/>
                <a:gridCol w="885896"/>
                <a:gridCol w="885114"/>
                <a:gridCol w="977378"/>
                <a:gridCol w="977378"/>
                <a:gridCol w="977378"/>
              </a:tblGrid>
              <a:tr h="639958">
                <a:tc gridSpan="8">
                  <a:txBody>
                    <a:bodyPr/>
                    <a:lstStyle/>
                    <a:p>
                      <a:pPr marL="0" marR="0" algn="ctr">
                        <a:lnSpc>
                          <a:spcPct val="115000"/>
                        </a:lnSpc>
                        <a:spcBef>
                          <a:spcPts val="0"/>
                        </a:spcBef>
                        <a:spcAft>
                          <a:spcPts val="0"/>
                        </a:spcAft>
                      </a:pPr>
                      <a:r>
                        <a:rPr lang="en-US" sz="1600" dirty="0" smtClean="0">
                          <a:effectLst/>
                        </a:rPr>
                        <a:t> </a:t>
                      </a:r>
                      <a:r>
                        <a:rPr lang="en-US" sz="1600" b="1" dirty="0" smtClean="0">
                          <a:solidFill>
                            <a:srgbClr val="C00000"/>
                          </a:solidFill>
                          <a:effectLst>
                            <a:outerShdw blurRad="38100" dist="38100" dir="2700000" algn="tl">
                              <a:srgbClr val="000000">
                                <a:alpha val="43137"/>
                              </a:srgbClr>
                            </a:outerShdw>
                          </a:effectLst>
                        </a:rPr>
                        <a:t>KEY</a:t>
                      </a:r>
                      <a:r>
                        <a:rPr lang="en-US" sz="1600" b="1" baseline="0" dirty="0" smtClean="0">
                          <a:solidFill>
                            <a:srgbClr val="C00000"/>
                          </a:solidFill>
                          <a:effectLst>
                            <a:outerShdw blurRad="38100" dist="38100" dir="2700000" algn="tl">
                              <a:srgbClr val="000000">
                                <a:alpha val="43137"/>
                              </a:srgbClr>
                            </a:outerShdw>
                          </a:effectLst>
                        </a:rPr>
                        <a:t> PERFORMANCE INFORMATION FOR</a:t>
                      </a:r>
                      <a:r>
                        <a:rPr lang="en-US" sz="1600" b="1" dirty="0" smtClean="0">
                          <a:solidFill>
                            <a:srgbClr val="C00000"/>
                          </a:solidFill>
                          <a:effectLst>
                            <a:outerShdw blurRad="38100" dist="38100" dir="2700000" algn="tl">
                              <a:srgbClr val="000000">
                                <a:alpha val="43137"/>
                              </a:srgbClr>
                            </a:outerShdw>
                          </a:effectLst>
                        </a:rPr>
                        <a:t> BUDGET</a:t>
                      </a:r>
                      <a:r>
                        <a:rPr lang="en-US" sz="1600" b="1" baseline="0" dirty="0" smtClean="0">
                          <a:solidFill>
                            <a:srgbClr val="C00000"/>
                          </a:solidFill>
                          <a:effectLst>
                            <a:outerShdw blurRad="38100" dist="38100" dir="2700000" algn="tl">
                              <a:srgbClr val="000000">
                                <a:alpha val="43137"/>
                              </a:srgbClr>
                            </a:outerShdw>
                          </a:effectLst>
                        </a:rPr>
                        <a:t> </a:t>
                      </a:r>
                      <a:r>
                        <a:rPr lang="en-US" sz="1600" b="1" dirty="0" smtClean="0">
                          <a:solidFill>
                            <a:srgbClr val="C00000"/>
                          </a:solidFill>
                          <a:effectLst>
                            <a:outerShdw blurRad="38100" dist="38100" dir="2700000" algn="tl">
                              <a:srgbClr val="000000">
                                <a:alpha val="43137"/>
                              </a:srgbClr>
                            </a:outerShdw>
                          </a:effectLst>
                        </a:rPr>
                        <a:t>PROGRAMMES</a:t>
                      </a:r>
                    </a:p>
                  </a:txBody>
                  <a:tcPr marL="26056" marR="26056"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04839">
                <a:tc rowSpan="2">
                  <a:txBody>
                    <a:bodyPr/>
                    <a:lstStyle/>
                    <a:p>
                      <a:pPr marL="0" marR="0" algn="ctr">
                        <a:lnSpc>
                          <a:spcPct val="115000"/>
                        </a:lnSpc>
                        <a:spcBef>
                          <a:spcPts val="0"/>
                        </a:spcBef>
                        <a:spcAft>
                          <a:spcPts val="0"/>
                        </a:spcAft>
                      </a:pPr>
                      <a:r>
                        <a:rPr lang="en-GB" sz="1600" dirty="0">
                          <a:effectLst/>
                        </a:rPr>
                        <a:t>Main Outputs</a:t>
                      </a:r>
                      <a:endParaRPr lang="en-US" sz="1600" dirty="0">
                        <a:effectLst/>
                        <a:latin typeface="Calibri"/>
                        <a:ea typeface="Calibri"/>
                        <a:cs typeface="Times New Roman"/>
                      </a:endParaRPr>
                    </a:p>
                  </a:txBody>
                  <a:tcPr marL="26056" marR="26056" marT="0" marB="0" anchor="ctr"/>
                </a:tc>
                <a:tc rowSpan="2">
                  <a:txBody>
                    <a:bodyPr/>
                    <a:lstStyle/>
                    <a:p>
                      <a:pPr marL="0" marR="0" algn="ctr">
                        <a:lnSpc>
                          <a:spcPct val="115000"/>
                        </a:lnSpc>
                        <a:spcBef>
                          <a:spcPts val="0"/>
                        </a:spcBef>
                        <a:spcAft>
                          <a:spcPts val="0"/>
                        </a:spcAft>
                      </a:pPr>
                      <a:r>
                        <a:rPr lang="en-GB" sz="1600" dirty="0">
                          <a:effectLst/>
                        </a:rPr>
                        <a:t>Output Indicator</a:t>
                      </a:r>
                      <a:endParaRPr lang="en-US" sz="1600" dirty="0">
                        <a:effectLst/>
                        <a:latin typeface="Calibri"/>
                        <a:ea typeface="Calibri"/>
                        <a:cs typeface="Times New Roman"/>
                      </a:endParaRPr>
                    </a:p>
                  </a:txBody>
                  <a:tcPr marL="26056" marR="26056" marT="0" marB="0" anchor="ctr"/>
                </a:tc>
                <a:tc gridSpan="2">
                  <a:txBody>
                    <a:bodyPr/>
                    <a:lstStyle/>
                    <a:p>
                      <a:pPr marL="0" marR="0" algn="ctr">
                        <a:lnSpc>
                          <a:spcPct val="115000"/>
                        </a:lnSpc>
                        <a:spcBef>
                          <a:spcPts val="0"/>
                        </a:spcBef>
                        <a:spcAft>
                          <a:spcPts val="0"/>
                        </a:spcAft>
                      </a:pPr>
                      <a:r>
                        <a:rPr lang="en-GB" sz="1600" dirty="0">
                          <a:effectLst/>
                        </a:rPr>
                        <a:t>Past Years</a:t>
                      </a:r>
                      <a:endParaRPr lang="en-US" sz="1600" dirty="0">
                        <a:effectLst/>
                        <a:latin typeface="Calibri"/>
                        <a:ea typeface="Calibri"/>
                        <a:cs typeface="Times New Roman"/>
                      </a:endParaRPr>
                    </a:p>
                  </a:txBody>
                  <a:tcPr marL="49369" marR="49369" marT="0" marB="0" anchor="ctr"/>
                </a:tc>
                <a:tc hMerge="1">
                  <a:txBody>
                    <a:bodyPr/>
                    <a:lstStyle/>
                    <a:p>
                      <a:endParaRPr lang="en-US"/>
                    </a:p>
                  </a:txBody>
                  <a:tcPr/>
                </a:tc>
                <a:tc gridSpan="4">
                  <a:txBody>
                    <a:bodyPr/>
                    <a:lstStyle/>
                    <a:p>
                      <a:pPr marL="0" marR="0" algn="ctr">
                        <a:lnSpc>
                          <a:spcPct val="115000"/>
                        </a:lnSpc>
                        <a:spcBef>
                          <a:spcPts val="0"/>
                        </a:spcBef>
                        <a:spcAft>
                          <a:spcPts val="0"/>
                        </a:spcAft>
                      </a:pPr>
                      <a:r>
                        <a:rPr lang="en-GB" sz="1600">
                          <a:effectLst/>
                        </a:rPr>
                        <a:t>Projections</a:t>
                      </a:r>
                      <a:endParaRPr lang="en-US" sz="1600">
                        <a:effectLst/>
                        <a:latin typeface="Calibri"/>
                        <a:ea typeface="Calibri"/>
                        <a:cs typeface="Times New Roman"/>
                      </a:endParaRPr>
                    </a:p>
                  </a:txBody>
                  <a:tcPr marL="49369" marR="49369"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1248348">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GB" sz="1600" dirty="0" smtClean="0">
                          <a:effectLst/>
                        </a:rPr>
                        <a:t>2017</a:t>
                      </a:r>
                      <a:endParaRPr lang="en-US" sz="1600" dirty="0">
                        <a:effectLst/>
                        <a:latin typeface="Calibri"/>
                        <a:ea typeface="Calibri"/>
                        <a:cs typeface="Times New Roman"/>
                      </a:endParaRPr>
                    </a:p>
                  </a:txBody>
                  <a:tcPr marL="26056" marR="26056" marT="0" marB="0" anchor="ctr"/>
                </a:tc>
                <a:tc>
                  <a:txBody>
                    <a:bodyPr/>
                    <a:lstStyle/>
                    <a:p>
                      <a:pPr marL="0" marR="0" algn="ctr">
                        <a:lnSpc>
                          <a:spcPct val="115000"/>
                        </a:lnSpc>
                        <a:spcBef>
                          <a:spcPts val="0"/>
                        </a:spcBef>
                        <a:spcAft>
                          <a:spcPts val="0"/>
                        </a:spcAft>
                      </a:pPr>
                      <a:r>
                        <a:rPr lang="en-GB" sz="1600" dirty="0" smtClean="0">
                          <a:effectLst/>
                        </a:rPr>
                        <a:t>2018</a:t>
                      </a:r>
                      <a:endParaRPr lang="en-US" sz="1600"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600" dirty="0">
                          <a:effectLst/>
                        </a:rPr>
                        <a:t>Budget Year</a:t>
                      </a:r>
                      <a:endParaRPr lang="en-US" sz="1600" dirty="0">
                        <a:effectLst/>
                      </a:endParaRPr>
                    </a:p>
                    <a:p>
                      <a:pPr marL="0" marR="0" algn="ctr">
                        <a:lnSpc>
                          <a:spcPct val="115000"/>
                        </a:lnSpc>
                        <a:spcBef>
                          <a:spcPts val="0"/>
                        </a:spcBef>
                        <a:spcAft>
                          <a:spcPts val="0"/>
                        </a:spcAft>
                      </a:pPr>
                      <a:r>
                        <a:rPr lang="en-GB" sz="1600" dirty="0" smtClean="0">
                          <a:effectLst/>
                        </a:rPr>
                        <a:t>2019</a:t>
                      </a:r>
                      <a:endParaRPr lang="en-US" sz="1600"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600" dirty="0">
                          <a:effectLst/>
                        </a:rPr>
                        <a:t>Indicative Year</a:t>
                      </a:r>
                      <a:endParaRPr lang="en-US" sz="1600" dirty="0">
                        <a:effectLst/>
                      </a:endParaRPr>
                    </a:p>
                    <a:p>
                      <a:pPr marL="0" marR="0" algn="ctr">
                        <a:lnSpc>
                          <a:spcPct val="115000"/>
                        </a:lnSpc>
                        <a:spcBef>
                          <a:spcPts val="0"/>
                        </a:spcBef>
                        <a:spcAft>
                          <a:spcPts val="0"/>
                        </a:spcAft>
                      </a:pPr>
                      <a:r>
                        <a:rPr lang="en-GB" sz="1600" dirty="0" smtClean="0">
                          <a:effectLst/>
                        </a:rPr>
                        <a:t>2020</a:t>
                      </a:r>
                      <a:endParaRPr lang="en-US" sz="1600" dirty="0">
                        <a:effectLst/>
                        <a:latin typeface="Calibri"/>
                        <a:ea typeface="Calibri"/>
                        <a:cs typeface="Times New Roman"/>
                      </a:endParaRPr>
                    </a:p>
                  </a:txBody>
                  <a:tcPr marL="26056" marR="26056" marT="0" marB="0" anchor="ctr"/>
                </a:tc>
                <a:tc>
                  <a:txBody>
                    <a:bodyPr/>
                    <a:lstStyle/>
                    <a:p>
                      <a:pPr marL="0" marR="0" algn="ctr">
                        <a:lnSpc>
                          <a:spcPct val="115000"/>
                        </a:lnSpc>
                        <a:spcBef>
                          <a:spcPts val="0"/>
                        </a:spcBef>
                        <a:spcAft>
                          <a:spcPts val="0"/>
                        </a:spcAft>
                      </a:pPr>
                      <a:r>
                        <a:rPr lang="en-GB" sz="1600" dirty="0">
                          <a:effectLst/>
                        </a:rPr>
                        <a:t>Indicative Year</a:t>
                      </a:r>
                      <a:endParaRPr lang="en-US" sz="1600" dirty="0">
                        <a:effectLst/>
                      </a:endParaRPr>
                    </a:p>
                    <a:p>
                      <a:pPr marL="0" marR="0" algn="ctr">
                        <a:lnSpc>
                          <a:spcPct val="115000"/>
                        </a:lnSpc>
                        <a:spcBef>
                          <a:spcPts val="0"/>
                        </a:spcBef>
                        <a:spcAft>
                          <a:spcPts val="0"/>
                        </a:spcAft>
                      </a:pPr>
                      <a:r>
                        <a:rPr lang="en-GB" sz="1600" dirty="0" smtClean="0">
                          <a:effectLst/>
                        </a:rPr>
                        <a:t>2021</a:t>
                      </a:r>
                      <a:endParaRPr lang="en-US" sz="1600"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600" dirty="0" smtClean="0">
                          <a:effectLst/>
                        </a:rPr>
                        <a:t>Indicative Year</a:t>
                      </a:r>
                      <a:endParaRPr lang="en-US" sz="1600" dirty="0" smtClean="0">
                        <a:effectLst/>
                      </a:endParaRPr>
                    </a:p>
                    <a:p>
                      <a:pPr marL="0" marR="0" algn="ctr">
                        <a:lnSpc>
                          <a:spcPct val="115000"/>
                        </a:lnSpc>
                        <a:spcBef>
                          <a:spcPts val="0"/>
                        </a:spcBef>
                        <a:spcAft>
                          <a:spcPts val="0"/>
                        </a:spcAft>
                      </a:pPr>
                      <a:r>
                        <a:rPr lang="en-GB" sz="1600" dirty="0" smtClean="0">
                          <a:effectLst/>
                        </a:rPr>
                        <a:t>2022</a:t>
                      </a:r>
                      <a:endParaRPr lang="en-US" sz="1600" dirty="0" smtClean="0">
                        <a:effectLst/>
                      </a:endParaRPr>
                    </a:p>
                    <a:p>
                      <a:endParaRPr lang="en-US" sz="1600" dirty="0"/>
                    </a:p>
                  </a:txBody>
                  <a:tcPr marL="49369" marR="49369" marT="0" marB="0" anchor="ctr"/>
                </a:tc>
              </a:tr>
              <a:tr h="907254">
                <a:tc rowSpan="2">
                  <a:txBody>
                    <a:bodyPr/>
                    <a:lstStyle/>
                    <a:p>
                      <a:pPr marL="0" marR="0">
                        <a:lnSpc>
                          <a:spcPct val="115000"/>
                        </a:lnSpc>
                        <a:spcBef>
                          <a:spcPts val="0"/>
                        </a:spcBef>
                        <a:spcAft>
                          <a:spcPts val="0"/>
                        </a:spcAft>
                      </a:pPr>
                      <a:endParaRPr lang="en-US" sz="1600" dirty="0" smtClean="0"/>
                    </a:p>
                    <a:p>
                      <a:pPr marL="0" marR="0">
                        <a:lnSpc>
                          <a:spcPct val="115000"/>
                        </a:lnSpc>
                        <a:spcBef>
                          <a:spcPts val="0"/>
                        </a:spcBef>
                        <a:spcAft>
                          <a:spcPts val="0"/>
                        </a:spcAft>
                      </a:pPr>
                      <a:r>
                        <a:rPr lang="en-US" sz="1600" dirty="0" smtClean="0"/>
                        <a:t>Construction </a:t>
                      </a:r>
                      <a:r>
                        <a:rPr lang="en-US" sz="1600" dirty="0"/>
                        <a:t>and Maintenance of Market </a:t>
                      </a:r>
                      <a:endParaRPr lang="en-US" sz="1600" dirty="0">
                        <a:latin typeface="Calibri"/>
                        <a:ea typeface="Calibri"/>
                        <a:cs typeface="Times New Roman"/>
                      </a:endParaRPr>
                    </a:p>
                  </a:txBody>
                  <a:tcPr marL="49139" marR="49139" marT="0" marB="0"/>
                </a:tc>
                <a:tc>
                  <a:txBody>
                    <a:bodyPr/>
                    <a:lstStyle/>
                    <a:p>
                      <a:pPr marL="0" marR="0">
                        <a:lnSpc>
                          <a:spcPct val="115000"/>
                        </a:lnSpc>
                        <a:spcBef>
                          <a:spcPts val="0"/>
                        </a:spcBef>
                        <a:spcAft>
                          <a:spcPts val="0"/>
                        </a:spcAft>
                      </a:pPr>
                      <a:r>
                        <a:rPr lang="en-US" sz="1600" dirty="0"/>
                        <a:t>No. of </a:t>
                      </a:r>
                      <a:r>
                        <a:rPr lang="en-US" sz="1600" dirty="0" smtClean="0"/>
                        <a:t>Market</a:t>
                      </a:r>
                      <a:r>
                        <a:rPr lang="en-US" sz="1600" baseline="0" dirty="0" smtClean="0"/>
                        <a:t> </a:t>
                      </a:r>
                      <a:r>
                        <a:rPr lang="en-US" sz="1600" dirty="0" smtClean="0"/>
                        <a:t>  </a:t>
                      </a:r>
                      <a:r>
                        <a:rPr lang="en-US" sz="1600" dirty="0"/>
                        <a:t>constructed</a:t>
                      </a:r>
                      <a:endParaRPr lang="en-US" sz="16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600" dirty="0" smtClean="0"/>
                        <a:t>0</a:t>
                      </a:r>
                      <a:endParaRPr lang="en-US" sz="16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1600" dirty="0" smtClean="0"/>
                        <a:t>1</a:t>
                      </a:r>
                      <a:endParaRPr lang="en-US" sz="16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1600" dirty="0" smtClean="0"/>
                        <a:t>1</a:t>
                      </a:r>
                      <a:endParaRPr lang="en-US" sz="16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1600" dirty="0" smtClean="0"/>
                        <a:t>1</a:t>
                      </a:r>
                      <a:endParaRPr lang="en-US" sz="16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1600" dirty="0" smtClean="0"/>
                        <a:t>1</a:t>
                      </a:r>
                      <a:endParaRPr lang="en-US" sz="1600" dirty="0">
                        <a:latin typeface="Calibri"/>
                        <a:ea typeface="Calibri"/>
                        <a:cs typeface="Times New Roman"/>
                      </a:endParaRPr>
                    </a:p>
                  </a:txBody>
                  <a:tcPr marL="49139" marR="49139" marT="0" marB="0" anchor="ctr"/>
                </a:tc>
                <a:tc>
                  <a:txBody>
                    <a:bodyPr/>
                    <a:lstStyle/>
                    <a:p>
                      <a:r>
                        <a:rPr lang="en-US" sz="1600" dirty="0" smtClean="0"/>
                        <a:t>0</a:t>
                      </a:r>
                      <a:endParaRPr lang="en-US" sz="1600" dirty="0"/>
                    </a:p>
                  </a:txBody>
                  <a:tcPr marL="49139" marR="49139" marT="0" marB="0" anchor="ctr"/>
                </a:tc>
              </a:tr>
              <a:tr h="1580726">
                <a:tc vMerge="1">
                  <a:txBody>
                    <a:bodyPr/>
                    <a:lstStyle/>
                    <a:p>
                      <a:endParaRPr lang="en-US"/>
                    </a:p>
                  </a:txBody>
                  <a:tcPr/>
                </a:tc>
                <a:tc>
                  <a:txBody>
                    <a:bodyPr/>
                    <a:lstStyle/>
                    <a:p>
                      <a:pPr marL="0" marR="0">
                        <a:lnSpc>
                          <a:spcPct val="115000"/>
                        </a:lnSpc>
                        <a:spcBef>
                          <a:spcPts val="0"/>
                        </a:spcBef>
                        <a:spcAft>
                          <a:spcPts val="0"/>
                        </a:spcAft>
                      </a:pPr>
                      <a:r>
                        <a:rPr lang="en-US" sz="1600" dirty="0"/>
                        <a:t>No. of </a:t>
                      </a:r>
                      <a:r>
                        <a:rPr lang="en-US" sz="1600" dirty="0" smtClean="0"/>
                        <a:t>Markets  </a:t>
                      </a:r>
                      <a:r>
                        <a:rPr lang="en-US" sz="1600" dirty="0"/>
                        <a:t>rehabilitated</a:t>
                      </a:r>
                      <a:endParaRPr lang="en-US" sz="16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600" dirty="0" smtClean="0"/>
                        <a:t>1</a:t>
                      </a:r>
                      <a:endParaRPr lang="en-US" sz="16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1600" dirty="0" smtClean="0"/>
                        <a:t>1</a:t>
                      </a:r>
                      <a:endParaRPr lang="en-US" sz="16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1600" dirty="0" smtClean="0"/>
                        <a:t>1</a:t>
                      </a:r>
                      <a:endParaRPr lang="en-US" sz="16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1600" dirty="0" smtClean="0"/>
                        <a:t>1</a:t>
                      </a:r>
                      <a:endParaRPr lang="en-US" sz="16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1600" dirty="0" smtClean="0"/>
                        <a:t>1</a:t>
                      </a:r>
                      <a:endParaRPr lang="en-US" sz="1600" dirty="0">
                        <a:latin typeface="Calibri"/>
                        <a:ea typeface="Calibri"/>
                        <a:cs typeface="Times New Roman"/>
                      </a:endParaRPr>
                    </a:p>
                  </a:txBody>
                  <a:tcPr marL="49139" marR="49139" marT="0" marB="0" anchor="ctr"/>
                </a:tc>
                <a:tc>
                  <a:txBody>
                    <a:bodyPr/>
                    <a:lstStyle/>
                    <a:p>
                      <a:r>
                        <a:rPr lang="en-US" sz="1600" dirty="0" smtClean="0"/>
                        <a:t>2</a:t>
                      </a:r>
                      <a:endParaRPr lang="en-US" sz="1600" dirty="0"/>
                    </a:p>
                  </a:txBody>
                  <a:tcPr marL="49139" marR="49139" marT="0" marB="0" anchor="ct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36</a:t>
            </a:fld>
            <a:endParaRPr lang="en-US"/>
          </a:p>
        </p:txBody>
      </p:sp>
    </p:spTree>
    <p:extLst>
      <p:ext uri="{BB962C8B-B14F-4D97-AF65-F5344CB8AC3E}">
        <p14:creationId xmlns:p14="http://schemas.microsoft.com/office/powerpoint/2010/main" val="277828891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767001588"/>
              </p:ext>
            </p:extLst>
          </p:nvPr>
        </p:nvGraphicFramePr>
        <p:xfrm>
          <a:off x="533400" y="627647"/>
          <a:ext cx="8229601" cy="4267543"/>
        </p:xfrm>
        <a:graphic>
          <a:graphicData uri="http://schemas.openxmlformats.org/drawingml/2006/table">
            <a:tbl>
              <a:tblPr firstRow="1" firstCol="1" bandRow="1">
                <a:tableStyleId>{5940675A-B579-460E-94D1-54222C63F5DA}</a:tableStyleId>
              </a:tblPr>
              <a:tblGrid>
                <a:gridCol w="1337310"/>
                <a:gridCol w="1404870"/>
                <a:gridCol w="869789"/>
                <a:gridCol w="869789"/>
                <a:gridCol w="869022"/>
                <a:gridCol w="959607"/>
                <a:gridCol w="959607"/>
                <a:gridCol w="959607"/>
              </a:tblGrid>
              <a:tr h="515353">
                <a:tc gridSpan="8">
                  <a:txBody>
                    <a:bodyPr/>
                    <a:lstStyle/>
                    <a:p>
                      <a:pPr marL="0" marR="0" algn="ctr">
                        <a:lnSpc>
                          <a:spcPct val="115000"/>
                        </a:lnSpc>
                        <a:spcBef>
                          <a:spcPts val="0"/>
                        </a:spcBef>
                        <a:spcAft>
                          <a:spcPts val="0"/>
                        </a:spcAft>
                      </a:pPr>
                      <a:r>
                        <a:rPr lang="en-US" sz="2000" dirty="0" smtClean="0">
                          <a:effectLst/>
                        </a:rPr>
                        <a:t> </a:t>
                      </a:r>
                      <a:r>
                        <a:rPr lang="en-US" sz="2000" b="1" dirty="0" smtClean="0">
                          <a:solidFill>
                            <a:srgbClr val="C00000"/>
                          </a:solidFill>
                          <a:effectLst>
                            <a:outerShdw blurRad="38100" dist="38100" dir="2700000" algn="tl">
                              <a:srgbClr val="000000">
                                <a:alpha val="43137"/>
                              </a:srgbClr>
                            </a:outerShdw>
                          </a:effectLst>
                        </a:rPr>
                        <a:t>KEY</a:t>
                      </a:r>
                      <a:r>
                        <a:rPr lang="en-US" sz="2000" b="1" baseline="0" dirty="0" smtClean="0">
                          <a:solidFill>
                            <a:srgbClr val="C00000"/>
                          </a:solidFill>
                          <a:effectLst>
                            <a:outerShdw blurRad="38100" dist="38100" dir="2700000" algn="tl">
                              <a:srgbClr val="000000">
                                <a:alpha val="43137"/>
                              </a:srgbClr>
                            </a:outerShdw>
                          </a:effectLst>
                        </a:rPr>
                        <a:t> PERFORMANCE INFORMATION FOR</a:t>
                      </a:r>
                      <a:r>
                        <a:rPr lang="en-US" sz="2000" b="1" dirty="0" smtClean="0">
                          <a:solidFill>
                            <a:srgbClr val="C00000"/>
                          </a:solidFill>
                          <a:effectLst>
                            <a:outerShdw blurRad="38100" dist="38100" dir="2700000" algn="tl">
                              <a:srgbClr val="000000">
                                <a:alpha val="43137"/>
                              </a:srgbClr>
                            </a:outerShdw>
                          </a:effectLst>
                        </a:rPr>
                        <a:t> BUDGET</a:t>
                      </a:r>
                      <a:r>
                        <a:rPr lang="en-US" sz="2000" b="1" baseline="0" dirty="0" smtClean="0">
                          <a:solidFill>
                            <a:srgbClr val="C00000"/>
                          </a:solidFill>
                          <a:effectLst>
                            <a:outerShdw blurRad="38100" dist="38100" dir="2700000" algn="tl">
                              <a:srgbClr val="000000">
                                <a:alpha val="43137"/>
                              </a:srgbClr>
                            </a:outerShdw>
                          </a:effectLst>
                        </a:rPr>
                        <a:t> </a:t>
                      </a:r>
                      <a:r>
                        <a:rPr lang="en-US" sz="2000" b="1" dirty="0" smtClean="0">
                          <a:solidFill>
                            <a:srgbClr val="C00000"/>
                          </a:solidFill>
                          <a:effectLst>
                            <a:outerShdw blurRad="38100" dist="38100" dir="2700000" algn="tl">
                              <a:srgbClr val="000000">
                                <a:alpha val="43137"/>
                              </a:srgbClr>
                            </a:outerShdw>
                          </a:effectLst>
                        </a:rPr>
                        <a:t>PROGRAMMES</a:t>
                      </a:r>
                    </a:p>
                  </a:txBody>
                  <a:tcPr marL="26056" marR="26056"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43919">
                <a:tc rowSpan="2">
                  <a:txBody>
                    <a:bodyPr/>
                    <a:lstStyle/>
                    <a:p>
                      <a:pPr marL="0" marR="0" algn="ctr">
                        <a:lnSpc>
                          <a:spcPct val="115000"/>
                        </a:lnSpc>
                        <a:spcBef>
                          <a:spcPts val="0"/>
                        </a:spcBef>
                        <a:spcAft>
                          <a:spcPts val="0"/>
                        </a:spcAft>
                      </a:pPr>
                      <a:r>
                        <a:rPr lang="en-GB" sz="1600" dirty="0">
                          <a:effectLst/>
                        </a:rPr>
                        <a:t>Main Outputs</a:t>
                      </a:r>
                      <a:endParaRPr lang="en-US" sz="1600" b="1" dirty="0">
                        <a:effectLst/>
                        <a:latin typeface="Calibri"/>
                        <a:ea typeface="Calibri"/>
                        <a:cs typeface="Times New Roman"/>
                      </a:endParaRPr>
                    </a:p>
                  </a:txBody>
                  <a:tcPr marL="26056" marR="26056" marT="0" marB="0" anchor="ctr"/>
                </a:tc>
                <a:tc rowSpan="2">
                  <a:txBody>
                    <a:bodyPr/>
                    <a:lstStyle/>
                    <a:p>
                      <a:pPr marL="0" marR="0" algn="ctr">
                        <a:lnSpc>
                          <a:spcPct val="115000"/>
                        </a:lnSpc>
                        <a:spcBef>
                          <a:spcPts val="0"/>
                        </a:spcBef>
                        <a:spcAft>
                          <a:spcPts val="0"/>
                        </a:spcAft>
                      </a:pPr>
                      <a:r>
                        <a:rPr lang="en-GB" sz="1800" dirty="0">
                          <a:effectLst/>
                        </a:rPr>
                        <a:t>Output Indicator</a:t>
                      </a:r>
                      <a:endParaRPr lang="en-US" sz="1800" b="1" dirty="0">
                        <a:effectLst/>
                        <a:latin typeface="Calibri"/>
                        <a:ea typeface="Calibri"/>
                        <a:cs typeface="Times New Roman"/>
                      </a:endParaRPr>
                    </a:p>
                  </a:txBody>
                  <a:tcPr marL="26056" marR="26056" marT="0" marB="0" anchor="ctr"/>
                </a:tc>
                <a:tc gridSpan="2">
                  <a:txBody>
                    <a:bodyPr/>
                    <a:lstStyle/>
                    <a:p>
                      <a:pPr marL="0" marR="0" algn="ctr">
                        <a:lnSpc>
                          <a:spcPct val="115000"/>
                        </a:lnSpc>
                        <a:spcBef>
                          <a:spcPts val="0"/>
                        </a:spcBef>
                        <a:spcAft>
                          <a:spcPts val="0"/>
                        </a:spcAft>
                      </a:pPr>
                      <a:r>
                        <a:rPr lang="en-GB" sz="1600" dirty="0">
                          <a:effectLst/>
                        </a:rPr>
                        <a:t>Past Years</a:t>
                      </a:r>
                      <a:endParaRPr lang="en-US" sz="1600" dirty="0">
                        <a:effectLst/>
                        <a:latin typeface="Calibri"/>
                        <a:ea typeface="Calibri"/>
                        <a:cs typeface="Times New Roman"/>
                      </a:endParaRPr>
                    </a:p>
                  </a:txBody>
                  <a:tcPr marL="49369" marR="49369" marT="0" marB="0" anchor="ctr"/>
                </a:tc>
                <a:tc hMerge="1">
                  <a:txBody>
                    <a:bodyPr/>
                    <a:lstStyle/>
                    <a:p>
                      <a:endParaRPr lang="en-US"/>
                    </a:p>
                  </a:txBody>
                  <a:tcPr/>
                </a:tc>
                <a:tc gridSpan="4">
                  <a:txBody>
                    <a:bodyPr/>
                    <a:lstStyle/>
                    <a:p>
                      <a:pPr marL="0" marR="0" algn="ctr">
                        <a:lnSpc>
                          <a:spcPct val="115000"/>
                        </a:lnSpc>
                        <a:spcBef>
                          <a:spcPts val="0"/>
                        </a:spcBef>
                        <a:spcAft>
                          <a:spcPts val="0"/>
                        </a:spcAft>
                      </a:pPr>
                      <a:r>
                        <a:rPr lang="en-GB" sz="1600" dirty="0">
                          <a:effectLst/>
                        </a:rPr>
                        <a:t>Projections</a:t>
                      </a:r>
                      <a:endParaRPr lang="en-US" sz="1600" dirty="0">
                        <a:effectLst/>
                        <a:latin typeface="Calibri"/>
                        <a:ea typeface="Calibri"/>
                        <a:cs typeface="Times New Roman"/>
                      </a:endParaRPr>
                    </a:p>
                  </a:txBody>
                  <a:tcPr marL="49369" marR="49369"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1630931">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GB" sz="1800" dirty="0" smtClean="0">
                          <a:effectLst/>
                        </a:rPr>
                        <a:t>2017</a:t>
                      </a:r>
                      <a:endParaRPr lang="en-US" sz="1800" b="1"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800" dirty="0" smtClean="0">
                          <a:effectLst/>
                        </a:rPr>
                        <a:t>2018</a:t>
                      </a:r>
                      <a:endParaRPr lang="en-US" sz="1800" b="1"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800" dirty="0">
                          <a:effectLst/>
                        </a:rPr>
                        <a:t>Indicative Year</a:t>
                      </a:r>
                      <a:endParaRPr lang="en-US" sz="1800" dirty="0">
                        <a:effectLst/>
                      </a:endParaRPr>
                    </a:p>
                    <a:p>
                      <a:pPr marL="0" marR="0" algn="ctr">
                        <a:lnSpc>
                          <a:spcPct val="115000"/>
                        </a:lnSpc>
                        <a:spcBef>
                          <a:spcPts val="0"/>
                        </a:spcBef>
                        <a:spcAft>
                          <a:spcPts val="0"/>
                        </a:spcAft>
                      </a:pPr>
                      <a:r>
                        <a:rPr lang="en-GB" sz="1800" dirty="0" smtClean="0">
                          <a:effectLst/>
                        </a:rPr>
                        <a:t>2019</a:t>
                      </a:r>
                      <a:endParaRPr lang="en-US" sz="1800" b="1" dirty="0">
                        <a:effectLst/>
                        <a:latin typeface="Calibri"/>
                        <a:ea typeface="Calibri"/>
                        <a:cs typeface="Times New Roman"/>
                      </a:endParaRPr>
                    </a:p>
                  </a:txBody>
                  <a:tcPr marL="26056" marR="26056" marT="0" marB="0" anchor="ctr"/>
                </a:tc>
                <a:tc>
                  <a:txBody>
                    <a:bodyPr/>
                    <a:lstStyle/>
                    <a:p>
                      <a:pPr marL="0" marR="0" algn="ctr">
                        <a:lnSpc>
                          <a:spcPct val="115000"/>
                        </a:lnSpc>
                        <a:spcBef>
                          <a:spcPts val="0"/>
                        </a:spcBef>
                        <a:spcAft>
                          <a:spcPts val="0"/>
                        </a:spcAft>
                      </a:pPr>
                      <a:r>
                        <a:rPr lang="en-GB" sz="1800" dirty="0">
                          <a:effectLst/>
                        </a:rPr>
                        <a:t>Indicative Year</a:t>
                      </a:r>
                      <a:endParaRPr lang="en-US" sz="1800" dirty="0">
                        <a:effectLst/>
                      </a:endParaRPr>
                    </a:p>
                    <a:p>
                      <a:pPr marL="0" marR="0" algn="ctr">
                        <a:lnSpc>
                          <a:spcPct val="115000"/>
                        </a:lnSpc>
                        <a:spcBef>
                          <a:spcPts val="0"/>
                        </a:spcBef>
                        <a:spcAft>
                          <a:spcPts val="0"/>
                        </a:spcAft>
                      </a:pPr>
                      <a:r>
                        <a:rPr lang="en-GB" sz="1800" dirty="0" smtClean="0">
                          <a:effectLst/>
                        </a:rPr>
                        <a:t>2020</a:t>
                      </a:r>
                      <a:endParaRPr lang="en-US" sz="1800" b="1"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2000" dirty="0" smtClean="0">
                          <a:effectLst/>
                        </a:rPr>
                        <a:t>Indicative Year</a:t>
                      </a:r>
                      <a:endParaRPr lang="en-US" sz="2000" dirty="0" smtClean="0">
                        <a:effectLst/>
                      </a:endParaRPr>
                    </a:p>
                    <a:p>
                      <a:pPr marL="0" marR="0" algn="ctr">
                        <a:lnSpc>
                          <a:spcPct val="115000"/>
                        </a:lnSpc>
                        <a:spcBef>
                          <a:spcPts val="0"/>
                        </a:spcBef>
                        <a:spcAft>
                          <a:spcPts val="0"/>
                        </a:spcAft>
                      </a:pPr>
                      <a:r>
                        <a:rPr lang="en-GB" sz="2000" dirty="0" smtClean="0">
                          <a:effectLst/>
                        </a:rPr>
                        <a:t>2021</a:t>
                      </a:r>
                      <a:endParaRPr lang="en-US" sz="2000" b="1" dirty="0" smtClean="0">
                        <a:effectLst/>
                        <a:latin typeface="+mn-lt"/>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2000" dirty="0" smtClean="0">
                          <a:effectLst/>
                        </a:rPr>
                        <a:t>Indicative Year</a:t>
                      </a:r>
                      <a:endParaRPr lang="en-US" sz="2000" dirty="0" smtClean="0">
                        <a:effectLst/>
                      </a:endParaRPr>
                    </a:p>
                    <a:p>
                      <a:pPr marL="0" marR="0" algn="ctr">
                        <a:lnSpc>
                          <a:spcPct val="115000"/>
                        </a:lnSpc>
                        <a:spcBef>
                          <a:spcPts val="0"/>
                        </a:spcBef>
                        <a:spcAft>
                          <a:spcPts val="0"/>
                        </a:spcAft>
                      </a:pPr>
                      <a:r>
                        <a:rPr lang="en-GB" sz="2000" dirty="0" smtClean="0">
                          <a:effectLst/>
                        </a:rPr>
                        <a:t>2022</a:t>
                      </a:r>
                      <a:endParaRPr lang="en-US" sz="2000" b="1" dirty="0" smtClean="0">
                        <a:effectLst/>
                        <a:latin typeface="+mn-lt"/>
                        <a:ea typeface="Calibri"/>
                        <a:cs typeface="Times New Roman"/>
                      </a:endParaRPr>
                    </a:p>
                  </a:txBody>
                  <a:tcPr marL="49369" marR="49369" marT="0" marB="0" anchor="ctr"/>
                </a:tc>
              </a:tr>
              <a:tr h="1500646">
                <a:tc>
                  <a:txBody>
                    <a:bodyPr/>
                    <a:lstStyle/>
                    <a:p>
                      <a:pPr marL="0" marR="0">
                        <a:lnSpc>
                          <a:spcPct val="115000"/>
                        </a:lnSpc>
                        <a:spcBef>
                          <a:spcPts val="0"/>
                        </a:spcBef>
                        <a:spcAft>
                          <a:spcPts val="0"/>
                        </a:spcAft>
                      </a:pPr>
                      <a:r>
                        <a:rPr lang="en-US" sz="1600" dirty="0"/>
                        <a:t>Disaster Prevention and Management</a:t>
                      </a:r>
                      <a:endParaRPr lang="en-US" sz="1600" dirty="0">
                        <a:latin typeface="Calibri"/>
                        <a:ea typeface="Calibri"/>
                        <a:cs typeface="Times New Roman"/>
                      </a:endParaRPr>
                    </a:p>
                  </a:txBody>
                  <a:tcPr marL="49139" marR="49139" marT="0" marB="0"/>
                </a:tc>
                <a:tc>
                  <a:txBody>
                    <a:bodyPr/>
                    <a:lstStyle/>
                    <a:p>
                      <a:pPr marL="0" marR="0">
                        <a:lnSpc>
                          <a:spcPct val="115000"/>
                        </a:lnSpc>
                        <a:spcBef>
                          <a:spcPts val="0"/>
                        </a:spcBef>
                        <a:spcAft>
                          <a:spcPts val="0"/>
                        </a:spcAft>
                      </a:pPr>
                      <a:r>
                        <a:rPr lang="en-US" sz="1800" dirty="0"/>
                        <a:t>No of Disaster Prevention Education organized</a:t>
                      </a:r>
                      <a:endParaRPr lang="en-US" sz="1800" dirty="0">
                        <a:latin typeface="Calibri"/>
                        <a:ea typeface="Calibri"/>
                        <a:cs typeface="Times New Roman"/>
                      </a:endParaRPr>
                    </a:p>
                  </a:txBody>
                  <a:tcPr marL="49139" marR="49139" marT="0" marB="0"/>
                </a:tc>
                <a:tc>
                  <a:txBody>
                    <a:bodyPr/>
                    <a:lstStyle/>
                    <a:p>
                      <a:pPr marL="0" marR="0" algn="r">
                        <a:lnSpc>
                          <a:spcPct val="115000"/>
                        </a:lnSpc>
                        <a:spcBef>
                          <a:spcPts val="0"/>
                        </a:spcBef>
                        <a:spcAft>
                          <a:spcPts val="0"/>
                        </a:spcAft>
                      </a:pPr>
                      <a:r>
                        <a:rPr lang="en-US" sz="1800" dirty="0" smtClean="0"/>
                        <a:t>4</a:t>
                      </a:r>
                      <a:endParaRPr lang="en-US" sz="1800" dirty="0">
                        <a:latin typeface="Calibri"/>
                        <a:ea typeface="Calibri"/>
                        <a:cs typeface="Times New Roman"/>
                      </a:endParaRPr>
                    </a:p>
                  </a:txBody>
                  <a:tcPr marL="49139" marR="49139" marT="0" marB="0" anchor="ctr"/>
                </a:tc>
                <a:tc>
                  <a:txBody>
                    <a:bodyPr/>
                    <a:lstStyle/>
                    <a:p>
                      <a:pPr marL="0" marR="0" algn="r">
                        <a:lnSpc>
                          <a:spcPct val="115000"/>
                        </a:lnSpc>
                        <a:spcBef>
                          <a:spcPts val="0"/>
                        </a:spcBef>
                        <a:spcAft>
                          <a:spcPts val="0"/>
                        </a:spcAft>
                      </a:pPr>
                      <a:r>
                        <a:rPr lang="en-US" sz="1800" dirty="0" smtClean="0"/>
                        <a:t>3</a:t>
                      </a:r>
                      <a:endParaRPr lang="en-US" sz="1800" dirty="0">
                        <a:latin typeface="Calibri"/>
                        <a:ea typeface="Calibri"/>
                        <a:cs typeface="Times New Roman"/>
                      </a:endParaRPr>
                    </a:p>
                  </a:txBody>
                  <a:tcPr marL="49139" marR="49139" marT="0" marB="0" anchor="ctr"/>
                </a:tc>
                <a:tc>
                  <a:txBody>
                    <a:bodyPr/>
                    <a:lstStyle/>
                    <a:p>
                      <a:pPr marL="0" marR="0" algn="r">
                        <a:lnSpc>
                          <a:spcPct val="115000"/>
                        </a:lnSpc>
                        <a:spcBef>
                          <a:spcPts val="0"/>
                        </a:spcBef>
                        <a:spcAft>
                          <a:spcPts val="0"/>
                        </a:spcAft>
                      </a:pPr>
                      <a:r>
                        <a:rPr lang="en-US" sz="1800" dirty="0" smtClean="0"/>
                        <a:t>4</a:t>
                      </a:r>
                      <a:endParaRPr lang="en-US" sz="1800" dirty="0">
                        <a:latin typeface="Calibri"/>
                        <a:ea typeface="Calibri"/>
                        <a:cs typeface="Times New Roman"/>
                      </a:endParaRPr>
                    </a:p>
                  </a:txBody>
                  <a:tcPr marL="49139" marR="49139" marT="0" marB="0" anchor="ctr"/>
                </a:tc>
                <a:tc>
                  <a:txBody>
                    <a:bodyPr/>
                    <a:lstStyle/>
                    <a:p>
                      <a:pPr marL="0" marR="0" algn="r">
                        <a:lnSpc>
                          <a:spcPct val="115000"/>
                        </a:lnSpc>
                        <a:spcBef>
                          <a:spcPts val="0"/>
                        </a:spcBef>
                        <a:spcAft>
                          <a:spcPts val="0"/>
                        </a:spcAft>
                      </a:pPr>
                      <a:r>
                        <a:rPr lang="en-US" sz="1800" dirty="0" smtClean="0"/>
                        <a:t>4</a:t>
                      </a:r>
                      <a:endParaRPr lang="en-US" sz="1800" dirty="0">
                        <a:latin typeface="Calibri"/>
                        <a:ea typeface="Calibri"/>
                        <a:cs typeface="Times New Roman"/>
                      </a:endParaRPr>
                    </a:p>
                  </a:txBody>
                  <a:tcPr marL="49139" marR="49139" marT="0" marB="0" anchor="ctr"/>
                </a:tc>
                <a:tc>
                  <a:txBody>
                    <a:bodyPr/>
                    <a:lstStyle/>
                    <a:p>
                      <a:pPr algn="r"/>
                      <a:r>
                        <a:rPr lang="en-US" sz="1800" dirty="0" smtClean="0"/>
                        <a:t>4</a:t>
                      </a:r>
                      <a:endParaRPr lang="en-US" sz="1800" dirty="0"/>
                    </a:p>
                  </a:txBody>
                  <a:tcPr marL="49139" marR="49139" marT="0" marB="0" anchor="ctr"/>
                </a:tc>
                <a:tc>
                  <a:txBody>
                    <a:bodyPr/>
                    <a:lstStyle/>
                    <a:p>
                      <a:pPr algn="r"/>
                      <a:r>
                        <a:rPr lang="en-US" sz="1800" dirty="0" smtClean="0"/>
                        <a:t>4</a:t>
                      </a:r>
                      <a:endParaRPr lang="en-US" sz="1800" dirty="0"/>
                    </a:p>
                  </a:txBody>
                  <a:tcPr marL="49139" marR="49139" marT="0" marB="0" anchor="ct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37</a:t>
            </a:fld>
            <a:endParaRPr lang="en-US"/>
          </a:p>
        </p:txBody>
      </p:sp>
    </p:spTree>
    <p:extLst>
      <p:ext uri="{BB962C8B-B14F-4D97-AF65-F5344CB8AC3E}">
        <p14:creationId xmlns:p14="http://schemas.microsoft.com/office/powerpoint/2010/main" val="193357800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229600" cy="497084"/>
          </a:xfrm>
        </p:spPr>
        <p:txBody>
          <a:bodyPr>
            <a:normAutofit/>
          </a:bodyPr>
          <a:lstStyle/>
          <a:p>
            <a:r>
              <a:rPr lang="en-GB" sz="2000" b="1" dirty="0" smtClean="0">
                <a:solidFill>
                  <a:srgbClr val="C00000"/>
                </a:solidFill>
                <a:effectLst>
                  <a:outerShdw blurRad="38100" dist="38100" dir="2700000" algn="tl">
                    <a:srgbClr val="000000">
                      <a:alpha val="43137"/>
                    </a:srgbClr>
                  </a:outerShdw>
                </a:effectLst>
              </a:rPr>
              <a:t>EXPENDITURE BY BUDGET PROGRAMME AND </a:t>
            </a:r>
            <a:r>
              <a:rPr lang="en-GB" sz="2000" b="1" dirty="0">
                <a:solidFill>
                  <a:srgbClr val="C00000"/>
                </a:solidFill>
                <a:effectLst>
                  <a:outerShdw blurRad="38100" dist="38100" dir="2700000" algn="tl">
                    <a:srgbClr val="000000">
                      <a:alpha val="43137"/>
                    </a:srgbClr>
                  </a:outerShdw>
                </a:effectLst>
              </a:rPr>
              <a:t>ECONOMIC </a:t>
            </a:r>
            <a:r>
              <a:rPr lang="en-GB" sz="2000" b="1" dirty="0" smtClean="0">
                <a:solidFill>
                  <a:srgbClr val="C00000"/>
                </a:solidFill>
                <a:effectLst>
                  <a:outerShdw blurRad="38100" dist="38100" dir="2700000" algn="tl">
                    <a:srgbClr val="000000">
                      <a:alpha val="43137"/>
                    </a:srgbClr>
                  </a:outerShdw>
                </a:effectLst>
              </a:rPr>
              <a:t>CLASSIFICATION </a:t>
            </a:r>
            <a:endParaRPr lang="en-US" sz="2400" b="1" dirty="0">
              <a:solidFill>
                <a:srgbClr val="C00000"/>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1537689651"/>
              </p:ext>
            </p:extLst>
          </p:nvPr>
        </p:nvGraphicFramePr>
        <p:xfrm>
          <a:off x="533400" y="1447800"/>
          <a:ext cx="8305800" cy="4986522"/>
        </p:xfrm>
        <a:graphic>
          <a:graphicData uri="http://schemas.openxmlformats.org/drawingml/2006/table">
            <a:tbl>
              <a:tblPr firstRow="1" firstCol="1" bandRow="1">
                <a:tableStyleId>{5940675A-B579-460E-94D1-54222C63F5DA}</a:tableStyleId>
              </a:tblPr>
              <a:tblGrid>
                <a:gridCol w="1618927"/>
                <a:gridCol w="2963584"/>
                <a:gridCol w="1231549"/>
                <a:gridCol w="1196341"/>
                <a:gridCol w="1295399"/>
              </a:tblGrid>
              <a:tr h="525896">
                <a:tc rowSpan="2">
                  <a:txBody>
                    <a:bodyPr/>
                    <a:lstStyle/>
                    <a:p>
                      <a:pPr marL="0" marR="0">
                        <a:lnSpc>
                          <a:spcPct val="115000"/>
                        </a:lnSpc>
                        <a:spcBef>
                          <a:spcPts val="0"/>
                        </a:spcBef>
                        <a:spcAft>
                          <a:spcPts val="0"/>
                        </a:spcAft>
                      </a:pPr>
                      <a:endParaRPr lang="en-US" sz="1500" dirty="0">
                        <a:effectLst/>
                      </a:endParaRPr>
                    </a:p>
                    <a:p>
                      <a:pPr marL="0" marR="0">
                        <a:lnSpc>
                          <a:spcPct val="115000"/>
                        </a:lnSpc>
                        <a:spcBef>
                          <a:spcPts val="0"/>
                        </a:spcBef>
                        <a:spcAft>
                          <a:spcPts val="0"/>
                        </a:spcAft>
                      </a:pPr>
                      <a:endParaRPr lang="en-US" sz="1500" dirty="0">
                        <a:effectLst/>
                      </a:endParaRPr>
                    </a:p>
                  </a:txBody>
                  <a:tcPr marL="68580" marR="68580" marT="0" marB="0"/>
                </a:tc>
                <a:tc rowSpan="2">
                  <a:txBody>
                    <a:bodyPr/>
                    <a:lstStyle/>
                    <a:p>
                      <a:pPr marL="0" marR="0">
                        <a:lnSpc>
                          <a:spcPct val="115000"/>
                        </a:lnSpc>
                        <a:spcBef>
                          <a:spcPts val="0"/>
                        </a:spcBef>
                        <a:spcAft>
                          <a:spcPts val="0"/>
                        </a:spcAft>
                      </a:pPr>
                      <a:r>
                        <a:rPr lang="en-US" sz="1500" dirty="0" smtClean="0">
                          <a:effectLst/>
                        </a:rPr>
                        <a:t>KEY</a:t>
                      </a:r>
                      <a:r>
                        <a:rPr lang="en-US" sz="1500" baseline="0" dirty="0" smtClean="0">
                          <a:effectLst/>
                        </a:rPr>
                        <a:t> PRIORITY PROJECT/ACTIVITY</a:t>
                      </a:r>
                      <a:endParaRPr lang="en-US" sz="1500" dirty="0">
                        <a:solidFill>
                          <a:schemeClr val="bg1"/>
                        </a:solidFill>
                        <a:effectLst/>
                        <a:latin typeface="Calibri"/>
                        <a:ea typeface="Calibri"/>
                        <a:cs typeface="Times New Roman"/>
                      </a:endParaRPr>
                    </a:p>
                  </a:txBody>
                  <a:tcPr marL="68580" marR="68580" marT="0" marB="0"/>
                </a:tc>
                <a:tc gridSpan="3">
                  <a:txBody>
                    <a:bodyPr/>
                    <a:lstStyle/>
                    <a:p>
                      <a:pPr marL="0" marR="0" algn="ctr">
                        <a:lnSpc>
                          <a:spcPct val="115000"/>
                        </a:lnSpc>
                        <a:spcBef>
                          <a:spcPts val="0"/>
                        </a:spcBef>
                        <a:spcAft>
                          <a:spcPts val="0"/>
                        </a:spcAft>
                      </a:pPr>
                      <a:r>
                        <a:rPr lang="en-US" sz="1500" dirty="0">
                          <a:effectLst/>
                        </a:rPr>
                        <a:t>AMOUNT GH¢</a:t>
                      </a:r>
                      <a:endParaRPr lang="en-US" sz="1500" dirty="0">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r>
              <a:tr h="862481">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en-US" sz="1500" dirty="0">
                          <a:effectLst/>
                        </a:rPr>
                        <a:t>GOODS &amp; SERVICE</a:t>
                      </a:r>
                      <a:endParaRPr lang="en-US" sz="15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500" dirty="0">
                          <a:effectLst/>
                        </a:rPr>
                        <a:t>CAPITAL INVESTMENT</a:t>
                      </a:r>
                      <a:endParaRPr lang="en-US" sz="15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500" dirty="0">
                          <a:effectLst/>
                        </a:rPr>
                        <a:t>TOTAL</a:t>
                      </a:r>
                      <a:endParaRPr lang="en-US" sz="1500" dirty="0">
                        <a:effectLst/>
                        <a:latin typeface="Calibri"/>
                        <a:ea typeface="Calibri"/>
                        <a:cs typeface="Times New Roman"/>
                      </a:endParaRPr>
                    </a:p>
                  </a:txBody>
                  <a:tcPr marL="68580" marR="68580" marT="0" marB="0"/>
                </a:tc>
              </a:tr>
              <a:tr h="1086339">
                <a:tc rowSpan="4">
                  <a:txBody>
                    <a:bodyPr/>
                    <a:lstStyle/>
                    <a:p>
                      <a:pPr marL="0" marR="0" algn="l" defTabSz="914400" rtl="0" eaLnBrk="1" latinLnBrk="0" hangingPunct="1">
                        <a:lnSpc>
                          <a:spcPct val="115000"/>
                        </a:lnSpc>
                        <a:spcBef>
                          <a:spcPts val="0"/>
                        </a:spcBef>
                        <a:spcAft>
                          <a:spcPts val="0"/>
                        </a:spcAft>
                      </a:pPr>
                      <a:r>
                        <a:rPr lang="en-US" sz="1500" kern="1200" dirty="0" smtClean="0">
                          <a:effectLst/>
                        </a:rPr>
                        <a:t>Management and Administration</a:t>
                      </a:r>
                    </a:p>
                    <a:p>
                      <a:pPr marL="0" marR="0" algn="l" defTabSz="914400" rtl="0" eaLnBrk="1" latinLnBrk="0" hangingPunct="1">
                        <a:lnSpc>
                          <a:spcPct val="115000"/>
                        </a:lnSpc>
                        <a:spcBef>
                          <a:spcPts val="0"/>
                        </a:spcBef>
                        <a:spcAft>
                          <a:spcPts val="0"/>
                        </a:spcAft>
                      </a:pPr>
                      <a:r>
                        <a:rPr lang="en-US" sz="1500" kern="1200" dirty="0">
                          <a:effectLst/>
                        </a:rPr>
                        <a:t> </a:t>
                      </a:r>
                      <a:endParaRPr lang="en-US" sz="1500" kern="1200" dirty="0" smtClean="0">
                        <a:effectLst/>
                      </a:endParaRPr>
                    </a:p>
                    <a:p>
                      <a:pPr marL="0" marR="0" algn="l" defTabSz="914400" rtl="0" eaLnBrk="1" latinLnBrk="0" hangingPunct="1">
                        <a:lnSpc>
                          <a:spcPct val="115000"/>
                        </a:lnSpc>
                        <a:spcBef>
                          <a:spcPts val="0"/>
                        </a:spcBef>
                        <a:spcAft>
                          <a:spcPts val="0"/>
                        </a:spcAft>
                      </a:pPr>
                      <a:endParaRPr lang="en-US" sz="1500" kern="1200" dirty="0" smtClean="0">
                        <a:effectLst/>
                      </a:endParaRPr>
                    </a:p>
                    <a:p>
                      <a:pPr marL="0" marR="0" algn="l" defTabSz="914400" rtl="0" eaLnBrk="1" latinLnBrk="0" hangingPunct="1">
                        <a:lnSpc>
                          <a:spcPct val="115000"/>
                        </a:lnSpc>
                        <a:spcBef>
                          <a:spcPts val="0"/>
                        </a:spcBef>
                        <a:spcAft>
                          <a:spcPts val="0"/>
                        </a:spcAft>
                      </a:pPr>
                      <a:endParaRPr lang="en-US" sz="1500" kern="1200" dirty="0" smtClean="0">
                        <a:effectLst/>
                      </a:endParaRPr>
                    </a:p>
                    <a:p>
                      <a:pPr marL="0" marR="0" algn="l" defTabSz="914400" rtl="0" eaLnBrk="1" latinLnBrk="0" hangingPunct="1">
                        <a:lnSpc>
                          <a:spcPct val="115000"/>
                        </a:lnSpc>
                        <a:spcBef>
                          <a:spcPts val="0"/>
                        </a:spcBef>
                        <a:spcAft>
                          <a:spcPts val="0"/>
                        </a:spcAft>
                      </a:pPr>
                      <a:endParaRPr lang="en-US" sz="1500" kern="1200" dirty="0" smtClean="0">
                        <a:effectLst/>
                      </a:endParaRPr>
                    </a:p>
                    <a:p>
                      <a:pPr marL="0" marR="0" algn="l" defTabSz="914400" rtl="0" eaLnBrk="1" latinLnBrk="0" hangingPunct="1">
                        <a:lnSpc>
                          <a:spcPct val="115000"/>
                        </a:lnSpc>
                        <a:spcBef>
                          <a:spcPts val="0"/>
                        </a:spcBef>
                        <a:spcAft>
                          <a:spcPts val="0"/>
                        </a:spcAft>
                      </a:pPr>
                      <a:endParaRPr lang="en-US" sz="1500" kern="1200" dirty="0" smtClean="0">
                        <a:effectLst/>
                      </a:endParaRPr>
                    </a:p>
                    <a:p>
                      <a:pPr marL="0" marR="0" algn="l" defTabSz="914400" rtl="0" eaLnBrk="1" latinLnBrk="0" hangingPunct="1">
                        <a:lnSpc>
                          <a:spcPct val="115000"/>
                        </a:lnSpc>
                        <a:spcBef>
                          <a:spcPts val="0"/>
                        </a:spcBef>
                        <a:spcAft>
                          <a:spcPts val="0"/>
                        </a:spcAft>
                      </a:pPr>
                      <a:r>
                        <a:rPr lang="en-US" sz="1500" kern="1200" dirty="0">
                          <a:effectLst/>
                        </a:rPr>
                        <a:t> </a:t>
                      </a:r>
                    </a:p>
                    <a:p>
                      <a:pPr marL="0" marR="0" algn="l" defTabSz="914400" rtl="0" eaLnBrk="1" latinLnBrk="0" hangingPunct="1">
                        <a:lnSpc>
                          <a:spcPct val="115000"/>
                        </a:lnSpc>
                        <a:spcBef>
                          <a:spcPts val="0"/>
                        </a:spcBef>
                        <a:spcAft>
                          <a:spcPts val="0"/>
                        </a:spcAft>
                      </a:pPr>
                      <a:r>
                        <a:rPr lang="en-US" sz="1500" kern="1200" dirty="0">
                          <a:effectLst/>
                        </a:rPr>
                        <a:t> </a:t>
                      </a:r>
                    </a:p>
                    <a:p>
                      <a:pPr marL="0" marR="0" algn="l" defTabSz="914400" rtl="0" eaLnBrk="1" latinLnBrk="0" hangingPunct="1">
                        <a:lnSpc>
                          <a:spcPct val="115000"/>
                        </a:lnSpc>
                        <a:spcBef>
                          <a:spcPts val="0"/>
                        </a:spcBef>
                        <a:spcAft>
                          <a:spcPts val="0"/>
                        </a:spcAft>
                      </a:pPr>
                      <a:r>
                        <a:rPr lang="en-US" sz="1500" kern="1200" dirty="0">
                          <a:effectLst/>
                        </a:rPr>
                        <a:t> </a:t>
                      </a:r>
                    </a:p>
                    <a:p>
                      <a:pPr marL="0" marR="0" algn="l" defTabSz="914400" rtl="0" eaLnBrk="1" latinLnBrk="0" hangingPunct="1">
                        <a:lnSpc>
                          <a:spcPct val="115000"/>
                        </a:lnSpc>
                        <a:spcBef>
                          <a:spcPts val="0"/>
                        </a:spcBef>
                        <a:spcAft>
                          <a:spcPts val="0"/>
                        </a:spcAft>
                      </a:pPr>
                      <a:r>
                        <a:rPr lang="en-US" sz="1500" kern="1200" dirty="0">
                          <a:effectLst/>
                        </a:rPr>
                        <a:t> </a:t>
                      </a:r>
                      <a:endParaRPr lang="en-US" sz="1500" b="1" kern="1200" dirty="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1500" dirty="0" smtClean="0">
                          <a:effectLst/>
                        </a:rPr>
                        <a:t>Procurement of office machines</a:t>
                      </a:r>
                      <a:r>
                        <a:rPr lang="en-US" sz="1500" baseline="0" dirty="0" smtClean="0">
                          <a:effectLst/>
                        </a:rPr>
                        <a:t> and fixtures and fitting</a:t>
                      </a:r>
                      <a:endParaRPr lang="en-US" sz="1500" dirty="0">
                        <a:solidFill>
                          <a:srgbClr val="000000"/>
                        </a:solidFill>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500" dirty="0" smtClean="0">
                          <a:effectLst/>
                        </a:rPr>
                        <a:t>80,000.00</a:t>
                      </a:r>
                      <a:endParaRPr lang="en-US" sz="15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endParaRPr lang="en-US" sz="1500" dirty="0">
                        <a:effectLst/>
                        <a:latin typeface="Calibri"/>
                        <a:ea typeface="Calibri"/>
                        <a:cs typeface="Times New Roman"/>
                      </a:endParaRPr>
                    </a:p>
                  </a:txBody>
                  <a:tcPr marL="68580" marR="68580" marT="0" marB="0"/>
                </a:tc>
                <a:tc>
                  <a:txBody>
                    <a:bodyPr/>
                    <a:lstStyle/>
                    <a:p>
                      <a:pPr marL="0" marR="0" indent="0" algn="r" defTabSz="914400" rtl="0" eaLnBrk="1" fontAlgn="auto" latinLnBrk="0" hangingPunct="1">
                        <a:lnSpc>
                          <a:spcPct val="115000"/>
                        </a:lnSpc>
                        <a:spcBef>
                          <a:spcPts val="0"/>
                        </a:spcBef>
                        <a:spcAft>
                          <a:spcPts val="0"/>
                        </a:spcAft>
                        <a:buClrTx/>
                        <a:buSzTx/>
                        <a:buFontTx/>
                        <a:buNone/>
                        <a:tabLst/>
                        <a:defRPr/>
                      </a:pPr>
                      <a:r>
                        <a:rPr lang="en-US" sz="1500" dirty="0" smtClean="0">
                          <a:effectLst/>
                        </a:rPr>
                        <a:t>80,000.00</a:t>
                      </a:r>
                    </a:p>
                    <a:p>
                      <a:pPr marL="0" marR="0" algn="r">
                        <a:lnSpc>
                          <a:spcPct val="115000"/>
                        </a:lnSpc>
                        <a:spcBef>
                          <a:spcPts val="0"/>
                        </a:spcBef>
                        <a:spcAft>
                          <a:spcPts val="0"/>
                        </a:spcAft>
                      </a:pPr>
                      <a:endParaRPr lang="en-US" sz="1500" dirty="0">
                        <a:effectLst/>
                        <a:latin typeface="Calibri"/>
                        <a:ea typeface="Calibri"/>
                        <a:cs typeface="Times New Roman"/>
                      </a:endParaRPr>
                    </a:p>
                  </a:txBody>
                  <a:tcPr marL="68580" marR="68580" marT="0" marB="0"/>
                </a:tc>
              </a:tr>
              <a:tr h="1066800">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r>
                        <a:rPr lang="en-GB" sz="1500" dirty="0" smtClean="0"/>
                        <a:t>Procurement of point of sale devices for revenue mobilization</a:t>
                      </a:r>
                      <a:endParaRPr lang="en-GB" sz="1500" dirty="0"/>
                    </a:p>
                  </a:txBody>
                  <a:tcPr marL="68580" marR="68580" marT="0" marB="0" anchor="ctr"/>
                </a:tc>
                <a:tc>
                  <a:txBody>
                    <a:bodyPr/>
                    <a:lstStyle/>
                    <a:p>
                      <a:pPr marL="0" marR="0" algn="r">
                        <a:lnSpc>
                          <a:spcPct val="115000"/>
                        </a:lnSpc>
                        <a:spcBef>
                          <a:spcPts val="0"/>
                        </a:spcBef>
                        <a:spcAft>
                          <a:spcPts val="0"/>
                        </a:spcAft>
                      </a:pPr>
                      <a:endParaRPr lang="en-US" sz="15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500" dirty="0" smtClean="0">
                          <a:effectLst/>
                        </a:rPr>
                        <a:t>107,000.00</a:t>
                      </a:r>
                    </a:p>
                    <a:p>
                      <a:pPr marL="0" marR="0" algn="r">
                        <a:lnSpc>
                          <a:spcPct val="115000"/>
                        </a:lnSpc>
                        <a:spcBef>
                          <a:spcPts val="0"/>
                        </a:spcBef>
                        <a:spcAft>
                          <a:spcPts val="0"/>
                        </a:spcAft>
                      </a:pPr>
                      <a:endParaRPr lang="en-US" sz="15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500" dirty="0" smtClean="0">
                          <a:effectLst/>
                        </a:rPr>
                        <a:t>107,000.00</a:t>
                      </a:r>
                      <a:endParaRPr lang="en-US" sz="1500" dirty="0" smtClean="0">
                        <a:effectLst/>
                        <a:latin typeface="Calibri"/>
                        <a:ea typeface="Calibri"/>
                        <a:cs typeface="Times New Roman"/>
                      </a:endParaRPr>
                    </a:p>
                  </a:txBody>
                  <a:tcPr marL="68580" marR="68580" marT="0" marB="0"/>
                </a:tc>
              </a:tr>
              <a:tr h="609600">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1500" dirty="0" smtClean="0">
                          <a:effectLst/>
                        </a:rPr>
                        <a:t>Public </a:t>
                      </a:r>
                      <a:r>
                        <a:rPr lang="en-US" sz="1500" dirty="0" err="1" smtClean="0">
                          <a:effectLst/>
                        </a:rPr>
                        <a:t>fora</a:t>
                      </a:r>
                      <a:endParaRPr lang="en-US" sz="1500" dirty="0">
                        <a:solidFill>
                          <a:srgbClr val="000000"/>
                        </a:solidFill>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500" dirty="0" smtClean="0">
                          <a:effectLst/>
                        </a:rPr>
                        <a:t>80,000.00</a:t>
                      </a:r>
                      <a:endParaRPr lang="en-US" sz="15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endParaRPr lang="en-US" sz="1500" dirty="0">
                        <a:effectLst/>
                        <a:latin typeface="Calibri"/>
                        <a:ea typeface="Calibri"/>
                        <a:cs typeface="Times New Roman"/>
                      </a:endParaRPr>
                    </a:p>
                  </a:txBody>
                  <a:tcPr marL="68580" marR="68580" marT="0" marB="0"/>
                </a:tc>
                <a:tc>
                  <a:txBody>
                    <a:bodyPr/>
                    <a:lstStyle/>
                    <a:p>
                      <a:pPr marL="0" marR="0" indent="0" algn="r" defTabSz="914400" rtl="0" eaLnBrk="1" fontAlgn="auto" latinLnBrk="0" hangingPunct="1">
                        <a:lnSpc>
                          <a:spcPct val="115000"/>
                        </a:lnSpc>
                        <a:spcBef>
                          <a:spcPts val="0"/>
                        </a:spcBef>
                        <a:spcAft>
                          <a:spcPts val="0"/>
                        </a:spcAft>
                        <a:buClrTx/>
                        <a:buSzTx/>
                        <a:buFontTx/>
                        <a:buNone/>
                        <a:tabLst/>
                        <a:defRPr/>
                      </a:pPr>
                      <a:r>
                        <a:rPr lang="en-US" sz="1500" dirty="0" smtClean="0">
                          <a:effectLst/>
                        </a:rPr>
                        <a:t>80,000.00</a:t>
                      </a:r>
                    </a:p>
                    <a:p>
                      <a:pPr marL="0" marR="0" algn="r">
                        <a:lnSpc>
                          <a:spcPct val="115000"/>
                        </a:lnSpc>
                        <a:spcBef>
                          <a:spcPts val="0"/>
                        </a:spcBef>
                        <a:spcAft>
                          <a:spcPts val="0"/>
                        </a:spcAft>
                      </a:pPr>
                      <a:endParaRPr lang="en-US" sz="1500" dirty="0">
                        <a:effectLst/>
                        <a:latin typeface="Calibri"/>
                        <a:ea typeface="Calibri"/>
                        <a:cs typeface="Times New Roman"/>
                      </a:endParaRPr>
                    </a:p>
                  </a:txBody>
                  <a:tcPr marL="68580" marR="68580" marT="0" marB="0"/>
                </a:tc>
              </a:tr>
              <a:tr h="835406">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1500" dirty="0" smtClean="0">
                          <a:effectLst/>
                        </a:rPr>
                        <a:t>Procurement of vehicle</a:t>
                      </a:r>
                      <a:endParaRPr lang="en-US" sz="1500" dirty="0">
                        <a:solidFill>
                          <a:srgbClr val="000000"/>
                        </a:solidFill>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endParaRPr lang="en-US" sz="15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500" dirty="0" smtClean="0">
                          <a:effectLst/>
                        </a:rPr>
                        <a:t>130,490.00</a:t>
                      </a:r>
                      <a:endParaRPr lang="en-US" sz="1500" dirty="0" smtClean="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500" dirty="0" smtClean="0">
                          <a:effectLst/>
                        </a:rPr>
                        <a:t>130,490.00</a:t>
                      </a:r>
                      <a:endParaRPr lang="en-US" sz="1500" dirty="0" smtClean="0">
                        <a:effectLst/>
                        <a:latin typeface="Calibri"/>
                        <a:ea typeface="Calibri"/>
                        <a:cs typeface="Times New Roman"/>
                      </a:endParaRPr>
                    </a:p>
                  </a:txBody>
                  <a:tcPr marL="68580" marR="68580" marT="0" marB="0"/>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38</a:t>
            </a:fld>
            <a:endParaRPr lang="en-US"/>
          </a:p>
        </p:txBody>
      </p:sp>
    </p:spTree>
    <p:extLst>
      <p:ext uri="{BB962C8B-B14F-4D97-AF65-F5344CB8AC3E}">
        <p14:creationId xmlns:p14="http://schemas.microsoft.com/office/powerpoint/2010/main" val="25200425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229600" cy="457200"/>
          </a:xfrm>
        </p:spPr>
        <p:txBody>
          <a:bodyPr>
            <a:normAutofit/>
          </a:bodyPr>
          <a:lstStyle/>
          <a:p>
            <a:r>
              <a:rPr lang="en-GB" sz="2000" b="1" dirty="0" smtClean="0">
                <a:solidFill>
                  <a:srgbClr val="C00000"/>
                </a:solidFill>
                <a:effectLst>
                  <a:outerShdw blurRad="38100" dist="38100" dir="2700000" algn="tl">
                    <a:srgbClr val="000000">
                      <a:alpha val="43137"/>
                    </a:srgbClr>
                  </a:outerShdw>
                </a:effectLst>
              </a:rPr>
              <a:t>EXPENDITURE BY BUDGET PROGRAMME AND </a:t>
            </a:r>
            <a:r>
              <a:rPr lang="en-GB" sz="2000" b="1" dirty="0">
                <a:solidFill>
                  <a:srgbClr val="C00000"/>
                </a:solidFill>
                <a:effectLst>
                  <a:outerShdw blurRad="38100" dist="38100" dir="2700000" algn="tl">
                    <a:srgbClr val="000000">
                      <a:alpha val="43137"/>
                    </a:srgbClr>
                  </a:outerShdw>
                </a:effectLst>
              </a:rPr>
              <a:t>ECONOMIC </a:t>
            </a:r>
            <a:r>
              <a:rPr lang="en-GB" sz="2000" b="1" dirty="0" smtClean="0">
                <a:solidFill>
                  <a:srgbClr val="C00000"/>
                </a:solidFill>
                <a:effectLst>
                  <a:outerShdw blurRad="38100" dist="38100" dir="2700000" algn="tl">
                    <a:srgbClr val="000000">
                      <a:alpha val="43137"/>
                    </a:srgbClr>
                  </a:outerShdw>
                </a:effectLst>
              </a:rPr>
              <a:t>CLASSIFICATION </a:t>
            </a:r>
            <a:endParaRPr lang="en-US" sz="2400" b="1" dirty="0">
              <a:solidFill>
                <a:srgbClr val="C00000"/>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1193694628"/>
              </p:ext>
            </p:extLst>
          </p:nvPr>
        </p:nvGraphicFramePr>
        <p:xfrm>
          <a:off x="533400" y="990600"/>
          <a:ext cx="8229601" cy="5530761"/>
        </p:xfrm>
        <a:graphic>
          <a:graphicData uri="http://schemas.openxmlformats.org/drawingml/2006/table">
            <a:tbl>
              <a:tblPr firstRow="1" firstCol="1" bandRow="1">
                <a:tableStyleId>{5940675A-B579-460E-94D1-54222C63F5DA}</a:tableStyleId>
              </a:tblPr>
              <a:tblGrid>
                <a:gridCol w="1604075"/>
                <a:gridCol w="3059366"/>
                <a:gridCol w="1097280"/>
                <a:gridCol w="1303020"/>
                <a:gridCol w="1165860"/>
              </a:tblGrid>
              <a:tr h="438370">
                <a:tc rowSpan="2">
                  <a:txBody>
                    <a:bodyPr/>
                    <a:lstStyle/>
                    <a:p>
                      <a:pPr marL="0" marR="0">
                        <a:lnSpc>
                          <a:spcPct val="115000"/>
                        </a:lnSpc>
                        <a:spcBef>
                          <a:spcPts val="0"/>
                        </a:spcBef>
                        <a:spcAft>
                          <a:spcPts val="0"/>
                        </a:spcAft>
                      </a:pPr>
                      <a:endParaRPr lang="en-US" sz="1600" dirty="0">
                        <a:effectLst/>
                      </a:endParaRPr>
                    </a:p>
                    <a:p>
                      <a:pPr marL="0" marR="0">
                        <a:lnSpc>
                          <a:spcPct val="115000"/>
                        </a:lnSpc>
                        <a:spcBef>
                          <a:spcPts val="0"/>
                        </a:spcBef>
                        <a:spcAft>
                          <a:spcPts val="0"/>
                        </a:spcAft>
                      </a:pPr>
                      <a:endParaRPr lang="en-US" sz="1600" dirty="0">
                        <a:effectLst/>
                      </a:endParaRPr>
                    </a:p>
                  </a:txBody>
                  <a:tcPr marL="68580" marR="68580" marT="0" marB="0"/>
                </a:tc>
                <a:tc rowSpan="2">
                  <a:txBody>
                    <a:bodyPr/>
                    <a:lstStyle/>
                    <a:p>
                      <a:pPr marL="0" marR="0">
                        <a:lnSpc>
                          <a:spcPct val="115000"/>
                        </a:lnSpc>
                        <a:spcBef>
                          <a:spcPts val="0"/>
                        </a:spcBef>
                        <a:spcAft>
                          <a:spcPts val="0"/>
                        </a:spcAft>
                      </a:pPr>
                      <a:r>
                        <a:rPr lang="en-US" sz="1600" dirty="0" smtClean="0">
                          <a:effectLst/>
                        </a:rPr>
                        <a:t>KEY</a:t>
                      </a:r>
                      <a:r>
                        <a:rPr lang="en-US" sz="1600" baseline="0" dirty="0" smtClean="0">
                          <a:effectLst/>
                        </a:rPr>
                        <a:t> PRIORITY PROJECT/ACTIVITY</a:t>
                      </a:r>
                      <a:endParaRPr lang="en-US" sz="1600" dirty="0">
                        <a:solidFill>
                          <a:schemeClr val="bg1"/>
                        </a:solidFill>
                        <a:effectLst/>
                        <a:latin typeface="Calibri"/>
                        <a:ea typeface="Calibri"/>
                        <a:cs typeface="Times New Roman"/>
                      </a:endParaRPr>
                    </a:p>
                  </a:txBody>
                  <a:tcPr marL="68580" marR="68580" marT="0" marB="0"/>
                </a:tc>
                <a:tc gridSpan="3">
                  <a:txBody>
                    <a:bodyPr/>
                    <a:lstStyle/>
                    <a:p>
                      <a:pPr marL="0" marR="0" algn="ctr">
                        <a:lnSpc>
                          <a:spcPct val="115000"/>
                        </a:lnSpc>
                        <a:spcBef>
                          <a:spcPts val="0"/>
                        </a:spcBef>
                        <a:spcAft>
                          <a:spcPts val="0"/>
                        </a:spcAft>
                      </a:pPr>
                      <a:r>
                        <a:rPr lang="en-US" sz="1600" dirty="0">
                          <a:effectLst/>
                        </a:rPr>
                        <a:t>AMOUNT GH¢</a:t>
                      </a:r>
                      <a:endParaRPr lang="en-US" sz="1600" dirty="0">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r>
              <a:tr h="718935">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en-US" sz="1600" dirty="0">
                          <a:effectLst/>
                        </a:rPr>
                        <a:t>GOODS &amp; SERVICE</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a:effectLst/>
                        </a:rPr>
                        <a:t>CAPITAL INVESTMENT</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effectLst/>
                        </a:rPr>
                        <a:t>TOTAL</a:t>
                      </a:r>
                      <a:endParaRPr lang="en-US" sz="1600" dirty="0">
                        <a:effectLst/>
                        <a:latin typeface="Calibri"/>
                        <a:ea typeface="Calibri"/>
                        <a:cs typeface="Times New Roman"/>
                      </a:endParaRPr>
                    </a:p>
                  </a:txBody>
                  <a:tcPr marL="68580" marR="68580" marT="0" marB="0"/>
                </a:tc>
              </a:tr>
              <a:tr h="868258">
                <a:tc rowSpan="5">
                  <a:txBody>
                    <a:bodyPr/>
                    <a:lstStyle/>
                    <a:p>
                      <a:pPr marL="0" marR="0" algn="l" defTabSz="914400" rtl="0" eaLnBrk="1" latinLnBrk="0" hangingPunct="1">
                        <a:lnSpc>
                          <a:spcPct val="115000"/>
                        </a:lnSpc>
                        <a:spcBef>
                          <a:spcPts val="0"/>
                        </a:spcBef>
                        <a:spcAft>
                          <a:spcPts val="0"/>
                        </a:spcAft>
                      </a:pPr>
                      <a:r>
                        <a:rPr lang="en-US" sz="1600" kern="1200" dirty="0" smtClean="0">
                          <a:effectLst/>
                        </a:rPr>
                        <a:t>SOCIAL</a:t>
                      </a:r>
                      <a:r>
                        <a:rPr lang="en-US" sz="1600" kern="1200" baseline="0" dirty="0" smtClean="0">
                          <a:effectLst/>
                        </a:rPr>
                        <a:t> SERVICES AND DELIVERY</a:t>
                      </a:r>
                      <a:endParaRPr lang="en-US" sz="1600" kern="1200" dirty="0" smtClean="0">
                        <a:effectLst/>
                      </a:endParaRPr>
                    </a:p>
                    <a:p>
                      <a:pPr marL="0" marR="0" algn="l" defTabSz="914400" rtl="0" eaLnBrk="1" latinLnBrk="0" hangingPunct="1">
                        <a:lnSpc>
                          <a:spcPct val="115000"/>
                        </a:lnSpc>
                        <a:spcBef>
                          <a:spcPts val="0"/>
                        </a:spcBef>
                        <a:spcAft>
                          <a:spcPts val="0"/>
                        </a:spcAft>
                      </a:pPr>
                      <a:r>
                        <a:rPr lang="en-US" sz="1600" kern="1200" dirty="0">
                          <a:effectLst/>
                        </a:rPr>
                        <a:t> </a:t>
                      </a:r>
                      <a:endParaRPr lang="en-US" sz="1600" kern="1200" dirty="0" smtClean="0">
                        <a:effectLst/>
                      </a:endParaRPr>
                    </a:p>
                    <a:p>
                      <a:pPr marL="0" marR="0" algn="l" defTabSz="914400" rtl="0" eaLnBrk="1" latinLnBrk="0" hangingPunct="1">
                        <a:lnSpc>
                          <a:spcPct val="115000"/>
                        </a:lnSpc>
                        <a:spcBef>
                          <a:spcPts val="0"/>
                        </a:spcBef>
                        <a:spcAft>
                          <a:spcPts val="0"/>
                        </a:spcAft>
                      </a:pPr>
                      <a:endParaRPr lang="en-US" sz="1600" kern="1200" dirty="0" smtClean="0">
                        <a:effectLst/>
                      </a:endParaRPr>
                    </a:p>
                    <a:p>
                      <a:pPr marL="0" marR="0" algn="l" defTabSz="914400" rtl="0" eaLnBrk="1" latinLnBrk="0" hangingPunct="1">
                        <a:lnSpc>
                          <a:spcPct val="115000"/>
                        </a:lnSpc>
                        <a:spcBef>
                          <a:spcPts val="0"/>
                        </a:spcBef>
                        <a:spcAft>
                          <a:spcPts val="0"/>
                        </a:spcAft>
                      </a:pPr>
                      <a:endParaRPr lang="en-US" sz="1600" kern="1200" dirty="0" smtClean="0">
                        <a:effectLst/>
                      </a:endParaRPr>
                    </a:p>
                    <a:p>
                      <a:pPr marL="0" marR="0" algn="l" defTabSz="914400" rtl="0" eaLnBrk="1" latinLnBrk="0" hangingPunct="1">
                        <a:lnSpc>
                          <a:spcPct val="115000"/>
                        </a:lnSpc>
                        <a:spcBef>
                          <a:spcPts val="0"/>
                        </a:spcBef>
                        <a:spcAft>
                          <a:spcPts val="0"/>
                        </a:spcAft>
                      </a:pPr>
                      <a:endParaRPr lang="en-US" sz="1600" kern="1200" dirty="0" smtClean="0">
                        <a:effectLst/>
                      </a:endParaRPr>
                    </a:p>
                    <a:p>
                      <a:pPr marL="0" marR="0" algn="l" defTabSz="914400" rtl="0" eaLnBrk="1" latinLnBrk="0" hangingPunct="1">
                        <a:lnSpc>
                          <a:spcPct val="115000"/>
                        </a:lnSpc>
                        <a:spcBef>
                          <a:spcPts val="0"/>
                        </a:spcBef>
                        <a:spcAft>
                          <a:spcPts val="0"/>
                        </a:spcAft>
                      </a:pPr>
                      <a:endParaRPr lang="en-US" sz="1600" kern="1200" dirty="0" smtClean="0">
                        <a:effectLst/>
                      </a:endParaRPr>
                    </a:p>
                    <a:p>
                      <a:pPr marL="0" marR="0" algn="l" defTabSz="914400" rtl="0" eaLnBrk="1" latinLnBrk="0" hangingPunct="1">
                        <a:lnSpc>
                          <a:spcPct val="115000"/>
                        </a:lnSpc>
                        <a:spcBef>
                          <a:spcPts val="0"/>
                        </a:spcBef>
                        <a:spcAft>
                          <a:spcPts val="0"/>
                        </a:spcAft>
                      </a:pPr>
                      <a:r>
                        <a:rPr lang="en-US" sz="1600" kern="1200" dirty="0">
                          <a:effectLst/>
                        </a:rPr>
                        <a:t> </a:t>
                      </a:r>
                    </a:p>
                    <a:p>
                      <a:pPr marL="0" marR="0" algn="l" defTabSz="914400" rtl="0" eaLnBrk="1" latinLnBrk="0" hangingPunct="1">
                        <a:lnSpc>
                          <a:spcPct val="115000"/>
                        </a:lnSpc>
                        <a:spcBef>
                          <a:spcPts val="0"/>
                        </a:spcBef>
                        <a:spcAft>
                          <a:spcPts val="0"/>
                        </a:spcAft>
                      </a:pPr>
                      <a:r>
                        <a:rPr lang="en-US" sz="1600" kern="1200" dirty="0">
                          <a:effectLst/>
                        </a:rPr>
                        <a:t> </a:t>
                      </a:r>
                    </a:p>
                    <a:p>
                      <a:pPr marL="0" marR="0" algn="l" defTabSz="914400" rtl="0" eaLnBrk="1" latinLnBrk="0" hangingPunct="1">
                        <a:lnSpc>
                          <a:spcPct val="115000"/>
                        </a:lnSpc>
                        <a:spcBef>
                          <a:spcPts val="0"/>
                        </a:spcBef>
                        <a:spcAft>
                          <a:spcPts val="0"/>
                        </a:spcAft>
                      </a:pPr>
                      <a:r>
                        <a:rPr lang="en-US" sz="1600" kern="1200" dirty="0">
                          <a:effectLst/>
                        </a:rPr>
                        <a:t> </a:t>
                      </a:r>
                    </a:p>
                    <a:p>
                      <a:pPr marL="0" marR="0" algn="l" defTabSz="914400" rtl="0" eaLnBrk="1" latinLnBrk="0" hangingPunct="1">
                        <a:lnSpc>
                          <a:spcPct val="115000"/>
                        </a:lnSpc>
                        <a:spcBef>
                          <a:spcPts val="0"/>
                        </a:spcBef>
                        <a:spcAft>
                          <a:spcPts val="0"/>
                        </a:spcAft>
                      </a:pPr>
                      <a:r>
                        <a:rPr lang="en-US" sz="1600" kern="1200" dirty="0">
                          <a:effectLst/>
                        </a:rPr>
                        <a:t> </a:t>
                      </a:r>
                      <a:endParaRPr lang="en-US" sz="1600" b="1" kern="1200" dirty="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1600" dirty="0" smtClean="0">
                          <a:effectLst/>
                        </a:rPr>
                        <a:t>Construction</a:t>
                      </a:r>
                      <a:r>
                        <a:rPr lang="en-US" sz="1600" baseline="0" dirty="0" smtClean="0">
                          <a:effectLst/>
                        </a:rPr>
                        <a:t> of Pavilion at St. Mary’s and Wesley High  </a:t>
                      </a:r>
                      <a:endParaRPr lang="en-US" sz="1600" dirty="0">
                        <a:solidFill>
                          <a:srgbClr val="000000"/>
                        </a:solidFill>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rPr>
                        <a:t>120,000.00</a:t>
                      </a:r>
                    </a:p>
                    <a:p>
                      <a:pPr marL="0" marR="0">
                        <a:lnSpc>
                          <a:spcPct val="115000"/>
                        </a:lnSpc>
                        <a:spcBef>
                          <a:spcPts val="0"/>
                        </a:spcBef>
                        <a:spcAft>
                          <a:spcPts val="0"/>
                        </a:spcAft>
                      </a:pP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rPr>
                        <a:t>120,000.00</a:t>
                      </a:r>
                      <a:endParaRPr lang="en-US" sz="1600" dirty="0" smtClean="0">
                        <a:effectLst/>
                        <a:latin typeface="Calibri"/>
                        <a:ea typeface="Calibri"/>
                        <a:cs typeface="Times New Roman"/>
                      </a:endParaRPr>
                    </a:p>
                  </a:txBody>
                  <a:tcPr marL="68580" marR="68580" marT="0" marB="0"/>
                </a:tc>
              </a:tr>
              <a:tr h="918047">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r>
                        <a:rPr lang="en-GB" sz="1600" dirty="0" smtClean="0"/>
                        <a:t>Completion</a:t>
                      </a:r>
                      <a:r>
                        <a:rPr lang="en-GB" sz="1600" baseline="0" dirty="0" smtClean="0"/>
                        <a:t> of 1 no. 3 unit classroom block at Kyekyebiase</a:t>
                      </a:r>
                      <a:endParaRPr lang="en-GB" sz="1600" dirty="0"/>
                    </a:p>
                  </a:txBody>
                  <a:tcPr marL="68580" marR="68580" marT="0" marB="0" anchor="ctr"/>
                </a:tc>
                <a:tc>
                  <a:txBody>
                    <a:bodyPr/>
                    <a:lstStyle/>
                    <a:p>
                      <a:pPr marL="0" marR="0">
                        <a:lnSpc>
                          <a:spcPct val="115000"/>
                        </a:lnSpc>
                        <a:spcBef>
                          <a:spcPts val="0"/>
                        </a:spcBef>
                        <a:spcAft>
                          <a:spcPts val="0"/>
                        </a:spcAft>
                      </a:pP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rPr>
                        <a:t>194,783.68</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rPr>
                        <a:t>194,783.68</a:t>
                      </a:r>
                      <a:endParaRPr lang="en-US" sz="1600" dirty="0">
                        <a:effectLst/>
                        <a:latin typeface="Calibri"/>
                        <a:ea typeface="Calibri"/>
                        <a:cs typeface="Times New Roman"/>
                      </a:endParaRPr>
                    </a:p>
                  </a:txBody>
                  <a:tcPr marL="68580" marR="68580" marT="0" marB="0"/>
                </a:tc>
              </a:tr>
              <a:tr h="629279">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1600" dirty="0" smtClean="0">
                          <a:effectLst/>
                        </a:rPr>
                        <a:t>Completion</a:t>
                      </a:r>
                      <a:r>
                        <a:rPr lang="en-US" sz="1600" baseline="0" dirty="0" smtClean="0">
                          <a:effectLst/>
                        </a:rPr>
                        <a:t> of ICT Centre at Dwease</a:t>
                      </a:r>
                      <a:endParaRPr lang="en-US" sz="1600" dirty="0">
                        <a:solidFill>
                          <a:srgbClr val="000000"/>
                        </a:solidFill>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rPr>
                        <a:t>170,087.02</a:t>
                      </a:r>
                    </a:p>
                    <a:p>
                      <a:pPr marL="0" marR="0">
                        <a:lnSpc>
                          <a:spcPct val="115000"/>
                        </a:lnSpc>
                        <a:spcBef>
                          <a:spcPts val="0"/>
                        </a:spcBef>
                        <a:spcAft>
                          <a:spcPts val="0"/>
                        </a:spcAft>
                      </a:pP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rPr>
                        <a:t>170,087.02</a:t>
                      </a:r>
                      <a:endParaRPr lang="en-US" sz="1600" dirty="0" smtClean="0">
                        <a:effectLst/>
                        <a:latin typeface="Calibri"/>
                        <a:ea typeface="Calibri"/>
                        <a:cs typeface="Times New Roman"/>
                      </a:endParaRPr>
                    </a:p>
                  </a:txBody>
                  <a:tcPr marL="68580" marR="68580" marT="0" marB="0"/>
                </a:tc>
              </a:tr>
              <a:tr h="836208">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1600" dirty="0" smtClean="0">
                          <a:effectLst/>
                        </a:rPr>
                        <a:t>Provision</a:t>
                      </a:r>
                      <a:r>
                        <a:rPr lang="en-US" sz="1600" baseline="0" dirty="0" smtClean="0">
                          <a:effectLst/>
                        </a:rPr>
                        <a:t> </a:t>
                      </a:r>
                      <a:r>
                        <a:rPr lang="en-US" sz="1600" dirty="0" smtClean="0">
                          <a:effectLst/>
                        </a:rPr>
                        <a:t>of 500 Mono</a:t>
                      </a:r>
                      <a:r>
                        <a:rPr lang="en-US" sz="1600" baseline="0" dirty="0" smtClean="0">
                          <a:effectLst/>
                        </a:rPr>
                        <a:t> desk and 500 Dual desk</a:t>
                      </a:r>
                      <a:endParaRPr lang="en-US" sz="1600" dirty="0">
                        <a:solidFill>
                          <a:srgbClr val="000000"/>
                        </a:solidFill>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rPr>
                        <a:t>150,000.00</a:t>
                      </a:r>
                      <a:endParaRPr lang="en-US" sz="1600" dirty="0" smtClean="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rPr>
                        <a:t>150,000.00</a:t>
                      </a:r>
                      <a:endParaRPr lang="en-US" sz="1600" dirty="0" smtClean="0">
                        <a:effectLst/>
                        <a:latin typeface="Calibri"/>
                        <a:ea typeface="Calibri"/>
                        <a:cs typeface="Times New Roman"/>
                      </a:endParaRPr>
                    </a:p>
                  </a:txBody>
                  <a:tcPr marL="68580" marR="68580" marT="0" marB="0"/>
                </a:tc>
              </a:tr>
              <a:tr h="1102527">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1600" dirty="0" smtClean="0">
                          <a:effectLst/>
                        </a:rPr>
                        <a:t>Completion</a:t>
                      </a:r>
                      <a:r>
                        <a:rPr lang="en-US" sz="1600" baseline="0" dirty="0" smtClean="0">
                          <a:effectLst/>
                        </a:rPr>
                        <a:t>  of 2 No5 </a:t>
                      </a:r>
                      <a:r>
                        <a:rPr lang="en-US" sz="1600" baseline="0" dirty="0" err="1" smtClean="0">
                          <a:effectLst/>
                        </a:rPr>
                        <a:t>seater</a:t>
                      </a:r>
                      <a:r>
                        <a:rPr lang="en-US" sz="1600" baseline="0" dirty="0" smtClean="0">
                          <a:effectLst/>
                        </a:rPr>
                        <a:t> Aqua Privy and Urinal for Mines Basic A and B</a:t>
                      </a:r>
                    </a:p>
                    <a:p>
                      <a:pPr marL="0" marR="0">
                        <a:lnSpc>
                          <a:spcPct val="115000"/>
                        </a:lnSpc>
                        <a:spcBef>
                          <a:spcPts val="0"/>
                        </a:spcBef>
                        <a:spcAft>
                          <a:spcPts val="0"/>
                        </a:spcAft>
                      </a:pPr>
                      <a:endParaRPr lang="en-US" sz="1600" dirty="0">
                        <a:solidFill>
                          <a:srgbClr val="000000"/>
                        </a:solidFill>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rPr>
                        <a:t>61,000.00</a:t>
                      </a:r>
                    </a:p>
                    <a:p>
                      <a:pPr marL="0" marR="0">
                        <a:lnSpc>
                          <a:spcPct val="115000"/>
                        </a:lnSpc>
                        <a:spcBef>
                          <a:spcPts val="0"/>
                        </a:spcBef>
                        <a:spcAft>
                          <a:spcPts val="0"/>
                        </a:spcAft>
                      </a:pP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rPr>
                        <a:t>61,000.00</a:t>
                      </a:r>
                      <a:endParaRPr lang="en-US" sz="1600" dirty="0" smtClean="0">
                        <a:effectLst/>
                        <a:latin typeface="Calibri"/>
                        <a:ea typeface="Calibri"/>
                        <a:cs typeface="Times New Roman"/>
                      </a:endParaRPr>
                    </a:p>
                  </a:txBody>
                  <a:tcPr marL="68580" marR="68580" marT="0" marB="0"/>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39</a:t>
            </a:fld>
            <a:endParaRPr lang="en-US"/>
          </a:p>
        </p:txBody>
      </p:sp>
    </p:spTree>
    <p:extLst>
      <p:ext uri="{BB962C8B-B14F-4D97-AF65-F5344CB8AC3E}">
        <p14:creationId xmlns:p14="http://schemas.microsoft.com/office/powerpoint/2010/main" val="4375774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867399"/>
          </a:xfrm>
        </p:spPr>
        <p:txBody>
          <a:bodyPr>
            <a:normAutofit fontScale="70000" lnSpcReduction="20000"/>
          </a:bodyPr>
          <a:lstStyle/>
          <a:p>
            <a:pPr marL="1371600" lvl="3" indent="-1371600">
              <a:buNone/>
            </a:pPr>
            <a:r>
              <a:rPr lang="en-GB" sz="3600" b="1" i="1" dirty="0" smtClean="0">
                <a:solidFill>
                  <a:srgbClr val="FF0000"/>
                </a:solidFill>
                <a:effectLst>
                  <a:outerShdw blurRad="38100" dist="38100" dir="2700000" algn="tl">
                    <a:srgbClr val="000000">
                      <a:alpha val="43137"/>
                    </a:srgbClr>
                  </a:outerShdw>
                </a:effectLst>
              </a:rPr>
              <a:t>b. Industrial </a:t>
            </a:r>
            <a:r>
              <a:rPr lang="en-GB" sz="3600" b="1" i="1" dirty="0">
                <a:solidFill>
                  <a:srgbClr val="FF0000"/>
                </a:solidFill>
                <a:effectLst>
                  <a:outerShdw blurRad="38100" dist="38100" dir="2700000" algn="tl">
                    <a:srgbClr val="000000">
                      <a:alpha val="43137"/>
                    </a:srgbClr>
                  </a:outerShdw>
                </a:effectLst>
              </a:rPr>
              <a:t>activity</a:t>
            </a:r>
            <a:endParaRPr lang="en-US" sz="3600" b="1" i="1" dirty="0">
              <a:solidFill>
                <a:srgbClr val="FF0000"/>
              </a:solidFill>
              <a:effectLst>
                <a:outerShdw blurRad="38100" dist="38100" dir="2700000" algn="tl">
                  <a:srgbClr val="000000">
                    <a:alpha val="43137"/>
                  </a:srgbClr>
                </a:outerShdw>
              </a:effectLst>
            </a:endParaRPr>
          </a:p>
          <a:p>
            <a:pPr marL="0" indent="0" algn="just">
              <a:buNone/>
            </a:pPr>
            <a:r>
              <a:rPr lang="en-US" dirty="0"/>
              <a:t>There are a number of industrial activities that go on in the municipality albeit not heavy industrial activities. The agro-based industrial activities include palm oil and </a:t>
            </a:r>
            <a:r>
              <a:rPr lang="en-US" dirty="0" err="1"/>
              <a:t>gari</a:t>
            </a:r>
            <a:r>
              <a:rPr lang="en-US" dirty="0"/>
              <a:t> processing. Other industrial activities include wood processing and batik making.</a:t>
            </a:r>
          </a:p>
          <a:p>
            <a:pPr marL="0" indent="0" algn="just">
              <a:buNone/>
            </a:pPr>
            <a:endParaRPr lang="en-GB" b="1" i="1" dirty="0" smtClean="0"/>
          </a:p>
          <a:p>
            <a:pPr marL="0" indent="0">
              <a:buNone/>
            </a:pPr>
            <a:endParaRPr lang="en-US" dirty="0"/>
          </a:p>
          <a:p>
            <a:pPr marL="0" indent="0">
              <a:buNone/>
            </a:pPr>
            <a:endParaRPr lang="en-US" dirty="0" smtClean="0"/>
          </a:p>
          <a:p>
            <a:pPr marL="0" indent="0">
              <a:buNone/>
            </a:pPr>
            <a:endParaRPr lang="en-US" dirty="0" smtClean="0"/>
          </a:p>
          <a:p>
            <a:pPr marL="0" indent="0">
              <a:buNone/>
            </a:pPr>
            <a:r>
              <a:rPr lang="en-GB" sz="3600" b="1" i="1" dirty="0">
                <a:solidFill>
                  <a:srgbClr val="FF0000"/>
                </a:solidFill>
                <a:effectLst>
                  <a:outerShdw blurRad="38100" dist="38100" dir="2700000" algn="tl">
                    <a:srgbClr val="000000">
                      <a:alpha val="43137"/>
                    </a:srgbClr>
                  </a:outerShdw>
                </a:effectLst>
              </a:rPr>
              <a:t>c</a:t>
            </a:r>
            <a:r>
              <a:rPr lang="en-GB" sz="3600" b="1" i="1" dirty="0" smtClean="0">
                <a:solidFill>
                  <a:srgbClr val="FF0000"/>
                </a:solidFill>
                <a:effectLst>
                  <a:outerShdw blurRad="38100" dist="38100" dir="2700000" algn="tl">
                    <a:srgbClr val="000000">
                      <a:alpha val="43137"/>
                    </a:srgbClr>
                  </a:outerShdw>
                </a:effectLst>
              </a:rPr>
              <a:t>. Mining </a:t>
            </a:r>
            <a:r>
              <a:rPr lang="en-GB" sz="3600" b="1" i="1" dirty="0">
                <a:solidFill>
                  <a:srgbClr val="FF0000"/>
                </a:solidFill>
                <a:effectLst>
                  <a:outerShdw blurRad="38100" dist="38100" dir="2700000" algn="tl">
                    <a:srgbClr val="000000">
                      <a:alpha val="43137"/>
                    </a:srgbClr>
                  </a:outerShdw>
                </a:effectLst>
              </a:rPr>
              <a:t>and quarrying</a:t>
            </a:r>
            <a:endParaRPr lang="en-US" sz="3600" b="1" i="1" dirty="0">
              <a:solidFill>
                <a:srgbClr val="FF0000"/>
              </a:solidFill>
              <a:effectLst>
                <a:outerShdw blurRad="38100" dist="38100" dir="2700000" algn="tl">
                  <a:srgbClr val="000000">
                    <a:alpha val="43137"/>
                  </a:srgbClr>
                </a:outerShdw>
              </a:effectLst>
            </a:endParaRPr>
          </a:p>
          <a:p>
            <a:pPr marL="0" indent="0" algn="just">
              <a:buNone/>
            </a:pPr>
            <a:r>
              <a:rPr lang="en-US" dirty="0"/>
              <a:t>The Municipality’s gold deposits have made it one of the notable gold mining areas in the region. Large scale gold mining is done by one company with its main mining site at Konongo with another site at the </a:t>
            </a:r>
            <a:r>
              <a:rPr lang="en-US" dirty="0" err="1"/>
              <a:t>Obenimase</a:t>
            </a:r>
            <a:r>
              <a:rPr lang="en-US" dirty="0"/>
              <a:t> area. Apart from the company, there are a number of small scale miners in the municipality. The </a:t>
            </a:r>
            <a:r>
              <a:rPr lang="en-US" dirty="0" err="1"/>
              <a:t>Dwease</a:t>
            </a:r>
            <a:r>
              <a:rPr lang="en-US" dirty="0"/>
              <a:t>–</a:t>
            </a:r>
            <a:r>
              <a:rPr lang="en-US" dirty="0" err="1"/>
              <a:t>Praaso</a:t>
            </a:r>
            <a:r>
              <a:rPr lang="en-US" dirty="0"/>
              <a:t> area rich in extensive granite has potential for large scale quarrying.</a:t>
            </a:r>
          </a:p>
          <a:p>
            <a:endParaRPr lang="en-US" dirty="0"/>
          </a:p>
        </p:txBody>
      </p:sp>
      <p:sp>
        <p:nvSpPr>
          <p:cNvPr id="2" name="Slide Number Placeholder 1"/>
          <p:cNvSpPr>
            <a:spLocks noGrp="1"/>
          </p:cNvSpPr>
          <p:nvPr>
            <p:ph type="sldNum" sz="quarter" idx="12"/>
          </p:nvPr>
        </p:nvSpPr>
        <p:spPr/>
        <p:txBody>
          <a:bodyPr/>
          <a:lstStyle/>
          <a:p>
            <a:fld id="{571CD3C2-A472-4BA3-88D7-833F7D0C5725}" type="slidenum">
              <a:rPr lang="en-US" smtClean="0"/>
              <a:t>4</a:t>
            </a:fld>
            <a:endParaRPr lang="en-US"/>
          </a:p>
        </p:txBody>
      </p:sp>
    </p:spTree>
    <p:extLst>
      <p:ext uri="{BB962C8B-B14F-4D97-AF65-F5344CB8AC3E}">
        <p14:creationId xmlns:p14="http://schemas.microsoft.com/office/powerpoint/2010/main" val="79574882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772864252"/>
              </p:ext>
            </p:extLst>
          </p:nvPr>
        </p:nvGraphicFramePr>
        <p:xfrm>
          <a:off x="457201" y="312165"/>
          <a:ext cx="8458199" cy="4905380"/>
        </p:xfrm>
        <a:graphic>
          <a:graphicData uri="http://schemas.openxmlformats.org/drawingml/2006/table">
            <a:tbl>
              <a:tblPr firstRow="1" firstCol="1" bandRow="1">
                <a:tableStyleId>{5940675A-B579-460E-94D1-54222C63F5DA}</a:tableStyleId>
              </a:tblPr>
              <a:tblGrid>
                <a:gridCol w="1897363"/>
                <a:gridCol w="2881181"/>
                <a:gridCol w="916341"/>
                <a:gridCol w="1331272"/>
                <a:gridCol w="1432042"/>
              </a:tblGrid>
              <a:tr h="593352">
                <a:tc rowSpan="2">
                  <a:txBody>
                    <a:bodyPr/>
                    <a:lstStyle/>
                    <a:p>
                      <a:pPr marL="0" marR="0">
                        <a:lnSpc>
                          <a:spcPct val="115000"/>
                        </a:lnSpc>
                        <a:spcBef>
                          <a:spcPts val="0"/>
                        </a:spcBef>
                        <a:spcAft>
                          <a:spcPts val="0"/>
                        </a:spcAft>
                      </a:pPr>
                      <a:r>
                        <a:rPr lang="en-US" sz="1500" dirty="0">
                          <a:effectLst/>
                        </a:rPr>
                        <a:t>BUDGET </a:t>
                      </a:r>
                      <a:r>
                        <a:rPr lang="en-US" sz="1500" dirty="0" smtClean="0">
                          <a:effectLst/>
                        </a:rPr>
                        <a:t>PROGRAMME</a:t>
                      </a:r>
                      <a:endParaRPr lang="en-US" sz="1500" dirty="0">
                        <a:effectLst/>
                        <a:latin typeface="Calibri"/>
                        <a:ea typeface="Calibri"/>
                        <a:cs typeface="Times New Roman"/>
                      </a:endParaRPr>
                    </a:p>
                  </a:txBody>
                  <a:tcPr marL="68580" marR="68580" marT="0" marB="0"/>
                </a:tc>
                <a:tc rowSpan="2">
                  <a:txBody>
                    <a:bodyPr/>
                    <a:lstStyle/>
                    <a:p>
                      <a:pPr marL="0" marR="0">
                        <a:lnSpc>
                          <a:spcPct val="115000"/>
                        </a:lnSpc>
                        <a:spcBef>
                          <a:spcPts val="0"/>
                        </a:spcBef>
                        <a:spcAft>
                          <a:spcPts val="0"/>
                        </a:spcAft>
                      </a:pPr>
                      <a:endParaRPr lang="en-US" sz="1500" dirty="0" smtClean="0">
                        <a:effectLst/>
                      </a:endParaRPr>
                    </a:p>
                    <a:p>
                      <a:pPr marL="0" marR="0">
                        <a:lnSpc>
                          <a:spcPct val="115000"/>
                        </a:lnSpc>
                        <a:spcBef>
                          <a:spcPts val="0"/>
                        </a:spcBef>
                        <a:spcAft>
                          <a:spcPts val="0"/>
                        </a:spcAft>
                      </a:pPr>
                      <a:r>
                        <a:rPr lang="en-US" sz="1500" dirty="0" smtClean="0">
                          <a:effectLst/>
                        </a:rPr>
                        <a:t>KEY</a:t>
                      </a:r>
                      <a:r>
                        <a:rPr lang="en-US" sz="1500" baseline="0" dirty="0" smtClean="0">
                          <a:effectLst/>
                        </a:rPr>
                        <a:t> PRIORITY PROJECT/ACTIVITY</a:t>
                      </a:r>
                      <a:endParaRPr lang="en-US" sz="1500" b="0" dirty="0">
                        <a:solidFill>
                          <a:schemeClr val="tx1"/>
                        </a:solidFill>
                        <a:effectLst/>
                        <a:latin typeface="Calibri"/>
                        <a:ea typeface="Calibri"/>
                        <a:cs typeface="Times New Roman"/>
                      </a:endParaRPr>
                    </a:p>
                  </a:txBody>
                  <a:tcPr marL="68580" marR="68580" marT="0" marB="0"/>
                </a:tc>
                <a:tc gridSpan="3">
                  <a:txBody>
                    <a:bodyPr/>
                    <a:lstStyle/>
                    <a:p>
                      <a:pPr marL="0" marR="0" algn="ctr">
                        <a:lnSpc>
                          <a:spcPct val="115000"/>
                        </a:lnSpc>
                        <a:spcBef>
                          <a:spcPts val="0"/>
                        </a:spcBef>
                        <a:spcAft>
                          <a:spcPts val="0"/>
                        </a:spcAft>
                      </a:pPr>
                      <a:r>
                        <a:rPr lang="en-US" sz="1500" dirty="0">
                          <a:effectLst/>
                        </a:rPr>
                        <a:t>AMOUNT GH¢</a:t>
                      </a:r>
                      <a:endParaRPr lang="en-US" sz="1500" dirty="0">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r>
              <a:tr h="691217">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en-US" sz="1500" dirty="0">
                          <a:effectLst/>
                        </a:rPr>
                        <a:t>GOODS &amp; SERVICE</a:t>
                      </a:r>
                      <a:endParaRPr lang="en-US" sz="15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500" dirty="0">
                          <a:effectLst/>
                        </a:rPr>
                        <a:t>CAPITAL INVESTMENT</a:t>
                      </a:r>
                      <a:endParaRPr lang="en-US" sz="15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500" dirty="0">
                          <a:effectLst/>
                        </a:rPr>
                        <a:t>TOTAL</a:t>
                      </a:r>
                      <a:endParaRPr lang="en-US" sz="1500" dirty="0">
                        <a:effectLst/>
                        <a:latin typeface="Calibri"/>
                        <a:ea typeface="Calibri"/>
                        <a:cs typeface="Times New Roman"/>
                      </a:endParaRPr>
                    </a:p>
                  </a:txBody>
                  <a:tcPr marL="68580" marR="68580" marT="0" marB="0"/>
                </a:tc>
              </a:tr>
              <a:tr h="489834">
                <a:tc rowSpan="7">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500" kern="1200" dirty="0" smtClean="0">
                          <a:effectLst/>
                        </a:rPr>
                        <a:t>SOCIAL</a:t>
                      </a:r>
                      <a:r>
                        <a:rPr lang="en-US" sz="1500" kern="1200" baseline="0" dirty="0" smtClean="0">
                          <a:effectLst/>
                        </a:rPr>
                        <a:t> SERVICES DELIVERY</a:t>
                      </a:r>
                      <a:endParaRPr lang="en-US" sz="1500" kern="1200" dirty="0" smtClean="0">
                        <a:effectLst/>
                      </a:endParaRPr>
                    </a:p>
                    <a:p>
                      <a:pPr marL="0" marR="0" algn="l" defTabSz="914400" rtl="0" eaLnBrk="1" latinLnBrk="0" hangingPunct="1">
                        <a:lnSpc>
                          <a:spcPct val="115000"/>
                        </a:lnSpc>
                        <a:spcBef>
                          <a:spcPts val="0"/>
                        </a:spcBef>
                        <a:spcAft>
                          <a:spcPts val="0"/>
                        </a:spcAft>
                      </a:pPr>
                      <a:endParaRPr lang="en-US" sz="1500" kern="1200" dirty="0" smtClean="0">
                        <a:effectLst/>
                      </a:endParaRPr>
                    </a:p>
                    <a:p>
                      <a:pPr marL="0" marR="0" algn="l" defTabSz="914400" rtl="0" eaLnBrk="1" latinLnBrk="0" hangingPunct="1">
                        <a:lnSpc>
                          <a:spcPct val="115000"/>
                        </a:lnSpc>
                        <a:spcBef>
                          <a:spcPts val="0"/>
                        </a:spcBef>
                        <a:spcAft>
                          <a:spcPts val="0"/>
                        </a:spcAft>
                      </a:pPr>
                      <a:endParaRPr lang="en-US" sz="1500" kern="1200" dirty="0" smtClean="0">
                        <a:effectLst/>
                      </a:endParaRPr>
                    </a:p>
                    <a:p>
                      <a:pPr marL="0" marR="0" algn="l" defTabSz="914400" rtl="0" eaLnBrk="1" latinLnBrk="0" hangingPunct="1">
                        <a:lnSpc>
                          <a:spcPct val="115000"/>
                        </a:lnSpc>
                        <a:spcBef>
                          <a:spcPts val="0"/>
                        </a:spcBef>
                        <a:spcAft>
                          <a:spcPts val="0"/>
                        </a:spcAft>
                      </a:pPr>
                      <a:r>
                        <a:rPr lang="en-US" sz="1500" kern="1200" dirty="0">
                          <a:effectLst/>
                        </a:rPr>
                        <a:t> </a:t>
                      </a:r>
                    </a:p>
                    <a:p>
                      <a:pPr marL="0" marR="0" algn="l" defTabSz="914400" rtl="0" eaLnBrk="1" latinLnBrk="0" hangingPunct="1">
                        <a:lnSpc>
                          <a:spcPct val="115000"/>
                        </a:lnSpc>
                        <a:spcBef>
                          <a:spcPts val="0"/>
                        </a:spcBef>
                        <a:spcAft>
                          <a:spcPts val="0"/>
                        </a:spcAft>
                      </a:pPr>
                      <a:r>
                        <a:rPr lang="en-US" sz="1500" kern="1200" dirty="0">
                          <a:effectLst/>
                        </a:rPr>
                        <a:t> </a:t>
                      </a:r>
                    </a:p>
                    <a:p>
                      <a:pPr marL="0" marR="0" algn="l" defTabSz="914400" rtl="0" eaLnBrk="1" latinLnBrk="0" hangingPunct="1">
                        <a:lnSpc>
                          <a:spcPct val="115000"/>
                        </a:lnSpc>
                        <a:spcBef>
                          <a:spcPts val="0"/>
                        </a:spcBef>
                        <a:spcAft>
                          <a:spcPts val="0"/>
                        </a:spcAft>
                      </a:pPr>
                      <a:r>
                        <a:rPr lang="en-US" sz="1500" kern="1200" dirty="0">
                          <a:effectLst/>
                        </a:rPr>
                        <a:t> </a:t>
                      </a:r>
                    </a:p>
                    <a:p>
                      <a:pPr marL="0" marR="0" algn="l" defTabSz="914400" rtl="0" eaLnBrk="1" latinLnBrk="0" hangingPunct="1">
                        <a:lnSpc>
                          <a:spcPct val="115000"/>
                        </a:lnSpc>
                        <a:spcBef>
                          <a:spcPts val="0"/>
                        </a:spcBef>
                        <a:spcAft>
                          <a:spcPts val="0"/>
                        </a:spcAft>
                      </a:pPr>
                      <a:endParaRPr lang="en-US" sz="1500" kern="1200" dirty="0" smtClean="0">
                        <a:effectLst/>
                      </a:endParaRPr>
                    </a:p>
                    <a:p>
                      <a:pPr marL="0" marR="0" algn="l" defTabSz="914400" rtl="0" eaLnBrk="1" latinLnBrk="0" hangingPunct="1">
                        <a:lnSpc>
                          <a:spcPct val="115000"/>
                        </a:lnSpc>
                        <a:spcBef>
                          <a:spcPts val="0"/>
                        </a:spcBef>
                        <a:spcAft>
                          <a:spcPts val="0"/>
                        </a:spcAft>
                      </a:pPr>
                      <a:endParaRPr lang="en-US" sz="1500" kern="1200" dirty="0" smtClean="0">
                        <a:effectLst/>
                      </a:endParaRPr>
                    </a:p>
                    <a:p>
                      <a:pPr marL="0" marR="0" algn="l" defTabSz="914400" rtl="0" eaLnBrk="1" latinLnBrk="0" hangingPunct="1">
                        <a:lnSpc>
                          <a:spcPct val="115000"/>
                        </a:lnSpc>
                        <a:spcBef>
                          <a:spcPts val="0"/>
                        </a:spcBef>
                        <a:spcAft>
                          <a:spcPts val="0"/>
                        </a:spcAft>
                      </a:pPr>
                      <a:endParaRPr lang="en-US" sz="1500" b="1" kern="1200" dirty="0" smtClean="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1500" dirty="0" smtClean="0">
                          <a:effectLst/>
                        </a:rPr>
                        <a:t>Furnishing of Kyekyewere CHPS</a:t>
                      </a:r>
                      <a:endParaRPr lang="en-US" sz="15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endParaRPr lang="en-US" sz="15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500" dirty="0" smtClean="0">
                          <a:effectLst/>
                        </a:rPr>
                        <a:t>70,000.00</a:t>
                      </a:r>
                    </a:p>
                  </a:txBody>
                  <a:tcPr marL="68580" marR="68580" marT="0" marB="0"/>
                </a:tc>
                <a:tc>
                  <a:txBody>
                    <a:bodyPr/>
                    <a:lstStyle/>
                    <a:p>
                      <a:pPr marL="0" marR="0" algn="ctr">
                        <a:lnSpc>
                          <a:spcPct val="115000"/>
                        </a:lnSpc>
                        <a:spcBef>
                          <a:spcPts val="0"/>
                        </a:spcBef>
                        <a:spcAft>
                          <a:spcPts val="0"/>
                        </a:spcAft>
                      </a:pPr>
                      <a:r>
                        <a:rPr lang="en-US" sz="1500" dirty="0" smtClean="0">
                          <a:effectLst/>
                        </a:rPr>
                        <a:t>70,000.00</a:t>
                      </a:r>
                      <a:endParaRPr lang="en-US" sz="1500" dirty="0" smtClean="0">
                        <a:effectLst/>
                        <a:latin typeface="Calibri"/>
                        <a:ea typeface="Calibri"/>
                        <a:cs typeface="Times New Roman"/>
                      </a:endParaRPr>
                    </a:p>
                  </a:txBody>
                  <a:tcPr marL="68580" marR="68580" marT="0" marB="0"/>
                </a:tc>
              </a:tr>
              <a:tr h="558904">
                <a:tc vMerge="1">
                  <a:txBody>
                    <a:bodyPr/>
                    <a:lstStyle/>
                    <a:p>
                      <a:endParaRPr lang="en-GB"/>
                    </a:p>
                  </a:txBody>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500" dirty="0" smtClean="0">
                          <a:effectLst/>
                        </a:rPr>
                        <a:t>Completing and Furnishing of </a:t>
                      </a:r>
                      <a:r>
                        <a:rPr lang="en-US" sz="1500" dirty="0" err="1" smtClean="0">
                          <a:effectLst/>
                        </a:rPr>
                        <a:t>Nyabo</a:t>
                      </a:r>
                      <a:r>
                        <a:rPr lang="en-US" sz="1500" dirty="0" smtClean="0">
                          <a:effectLst/>
                        </a:rPr>
                        <a:t> CHPs</a:t>
                      </a:r>
                      <a:endParaRPr lang="en-US" sz="1500" dirty="0" smtClean="0">
                        <a:effectLst/>
                        <a:latin typeface="+mn-lt"/>
                        <a:ea typeface="Calibri"/>
                        <a:cs typeface="Times New Roman"/>
                      </a:endParaRPr>
                    </a:p>
                  </a:txBody>
                  <a:tcPr marL="68580" marR="68580" marT="0" marB="0"/>
                </a:tc>
                <a:tc>
                  <a:txBody>
                    <a:bodyPr/>
                    <a:lstStyle/>
                    <a:p>
                      <a:pPr marL="0" marR="0" algn="r">
                        <a:lnSpc>
                          <a:spcPct val="115000"/>
                        </a:lnSpc>
                        <a:spcBef>
                          <a:spcPts val="0"/>
                        </a:spcBef>
                        <a:spcAft>
                          <a:spcPts val="0"/>
                        </a:spcAft>
                      </a:pPr>
                      <a:endParaRPr lang="en-US" sz="1500" dirty="0">
                        <a:effectLst/>
                        <a:latin typeface="Calibri"/>
                        <a:ea typeface="Calibri"/>
                        <a:cs typeface="Times New Roman"/>
                      </a:endParaRPr>
                    </a:p>
                  </a:txBody>
                  <a:tcPr marL="68580" marR="68580" marT="0" marB="0"/>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500" dirty="0" smtClean="0">
                          <a:effectLst/>
                        </a:rPr>
                        <a:t>100,000.00</a:t>
                      </a:r>
                    </a:p>
                    <a:p>
                      <a:pPr marL="0" marR="0" lvl="0" indent="0" algn="r" defTabSz="914400" rtl="0" eaLnBrk="1" fontAlgn="auto" latinLnBrk="0" hangingPunct="1">
                        <a:lnSpc>
                          <a:spcPct val="115000"/>
                        </a:lnSpc>
                        <a:spcBef>
                          <a:spcPts val="0"/>
                        </a:spcBef>
                        <a:spcAft>
                          <a:spcPts val="0"/>
                        </a:spcAft>
                        <a:buClrTx/>
                        <a:buSzTx/>
                        <a:buFontTx/>
                        <a:buNone/>
                        <a:tabLst/>
                        <a:defRPr/>
                      </a:pPr>
                      <a:endParaRPr lang="en-US" sz="1500" dirty="0" smtClean="0">
                        <a:effectLst/>
                        <a:latin typeface="+mn-lt"/>
                        <a:ea typeface="Calibri"/>
                        <a:cs typeface="Times New Roman"/>
                      </a:endParaRPr>
                    </a:p>
                  </a:txBody>
                  <a:tcPr marL="68580" marR="68580" marT="0" marB="0"/>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500" dirty="0" smtClean="0">
                          <a:effectLst/>
                        </a:rPr>
                        <a:t>100,000.00</a:t>
                      </a:r>
                      <a:endParaRPr lang="en-US" sz="1500" dirty="0" smtClean="0">
                        <a:effectLst/>
                        <a:latin typeface="+mn-lt"/>
                        <a:ea typeface="Calibri"/>
                        <a:cs typeface="Times New Roman"/>
                      </a:endParaRPr>
                    </a:p>
                  </a:txBody>
                  <a:tcPr marL="68580" marR="68580" marT="0" marB="0"/>
                </a:tc>
              </a:tr>
              <a:tr h="511957">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algn="l" fontAlgn="b"/>
                      <a:r>
                        <a:rPr lang="en-US" sz="1500" u="none" strike="noStrike" dirty="0" smtClean="0">
                          <a:effectLst/>
                        </a:rPr>
                        <a:t>Financial Assistance  to PWD</a:t>
                      </a:r>
                      <a:endParaRPr lang="en-US" sz="1500" b="0" i="0" u="none" strike="noStrike" dirty="0">
                        <a:solidFill>
                          <a:srgbClr val="000000"/>
                        </a:solidFill>
                        <a:effectLst/>
                        <a:latin typeface="Calibri"/>
                      </a:endParaRPr>
                    </a:p>
                  </a:txBody>
                  <a:tcPr marL="9525" marR="9525" marT="9525" marB="0" anchor="b"/>
                </a:tc>
                <a:tc>
                  <a:txBody>
                    <a:bodyPr/>
                    <a:lstStyle/>
                    <a:p>
                      <a:pPr marL="0" marR="0" algn="r">
                        <a:lnSpc>
                          <a:spcPct val="115000"/>
                        </a:lnSpc>
                        <a:spcBef>
                          <a:spcPts val="0"/>
                        </a:spcBef>
                        <a:spcAft>
                          <a:spcPts val="0"/>
                        </a:spcAft>
                      </a:pPr>
                      <a:r>
                        <a:rPr lang="en-US" sz="1500" dirty="0" smtClean="0">
                          <a:effectLst/>
                        </a:rPr>
                        <a:t>40,000.00</a:t>
                      </a:r>
                      <a:endParaRPr lang="en-US" sz="15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endParaRPr lang="en-US" sz="15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500" dirty="0" smtClean="0">
                          <a:effectLst/>
                        </a:rPr>
                        <a:t>40,000.00</a:t>
                      </a:r>
                      <a:endParaRPr lang="en-US" sz="1500" dirty="0">
                        <a:effectLst/>
                        <a:latin typeface="Calibri"/>
                        <a:ea typeface="Calibri"/>
                        <a:cs typeface="Times New Roman"/>
                      </a:endParaRPr>
                    </a:p>
                  </a:txBody>
                  <a:tcPr marL="68580" marR="68580" marT="0" marB="0"/>
                </a:tc>
              </a:tr>
              <a:tr h="401062">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algn="l" fontAlgn="b"/>
                      <a:r>
                        <a:rPr lang="en-US" sz="1500" u="none" strike="noStrike" dirty="0">
                          <a:effectLst/>
                        </a:rPr>
                        <a:t>Medical </a:t>
                      </a:r>
                      <a:r>
                        <a:rPr lang="en-US" sz="1500" u="none" strike="noStrike" dirty="0" smtClean="0">
                          <a:effectLst/>
                        </a:rPr>
                        <a:t>Support </a:t>
                      </a:r>
                      <a:r>
                        <a:rPr lang="en-US" sz="1500" u="none" strike="noStrike" baseline="0" dirty="0" smtClean="0">
                          <a:effectLst/>
                        </a:rPr>
                        <a:t> to </a:t>
                      </a:r>
                      <a:r>
                        <a:rPr lang="en-US" sz="1500" u="none" strike="noStrike" dirty="0" smtClean="0">
                          <a:effectLst/>
                        </a:rPr>
                        <a:t>PWD</a:t>
                      </a:r>
                      <a:endParaRPr lang="en-US" sz="1500" b="0" i="0" u="none" strike="noStrike" dirty="0">
                        <a:solidFill>
                          <a:srgbClr val="000000"/>
                        </a:solidFill>
                        <a:effectLst/>
                        <a:latin typeface="Calibri"/>
                      </a:endParaRPr>
                    </a:p>
                  </a:txBody>
                  <a:tcPr marL="9525" marR="9525" marT="9525" marB="0" anchor="b"/>
                </a:tc>
                <a:tc>
                  <a:txBody>
                    <a:bodyPr/>
                    <a:lstStyle/>
                    <a:p>
                      <a:pPr marL="0" marR="0" algn="r">
                        <a:lnSpc>
                          <a:spcPct val="115000"/>
                        </a:lnSpc>
                        <a:spcBef>
                          <a:spcPts val="0"/>
                        </a:spcBef>
                        <a:spcAft>
                          <a:spcPts val="0"/>
                        </a:spcAft>
                      </a:pPr>
                      <a:r>
                        <a:rPr lang="en-US" sz="1500" dirty="0" smtClean="0">
                          <a:effectLst/>
                        </a:rPr>
                        <a:t>37,105.00</a:t>
                      </a:r>
                      <a:endParaRPr lang="en-US" sz="15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endParaRPr lang="en-US" sz="15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500" dirty="0" smtClean="0">
                          <a:effectLst/>
                        </a:rPr>
                        <a:t>37,105.00</a:t>
                      </a:r>
                      <a:endParaRPr lang="en-US" sz="1500" dirty="0">
                        <a:effectLst/>
                        <a:latin typeface="Calibri"/>
                        <a:ea typeface="Calibri"/>
                        <a:cs typeface="Times New Roman"/>
                      </a:endParaRPr>
                    </a:p>
                  </a:txBody>
                  <a:tcPr marL="68580" marR="68580" marT="0" marB="0"/>
                </a:tc>
              </a:tr>
              <a:tr h="489834">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algn="l" fontAlgn="b"/>
                      <a:r>
                        <a:rPr lang="en-US" sz="1500" u="none" strike="noStrike" dirty="0">
                          <a:effectLst/>
                        </a:rPr>
                        <a:t>Support to  income generation </a:t>
                      </a:r>
                      <a:r>
                        <a:rPr lang="en-US" sz="1500" u="none" strike="noStrike" dirty="0" smtClean="0">
                          <a:effectLst/>
                        </a:rPr>
                        <a:t>activities PWD</a:t>
                      </a:r>
                      <a:endParaRPr lang="en-US" sz="1500" b="0" i="0" u="none" strike="noStrike" dirty="0">
                        <a:solidFill>
                          <a:srgbClr val="000000"/>
                        </a:solidFill>
                        <a:effectLst/>
                        <a:latin typeface="Calibri"/>
                      </a:endParaRPr>
                    </a:p>
                  </a:txBody>
                  <a:tcPr marL="9525" marR="9525" marT="9525" marB="0"/>
                </a:tc>
                <a:tc>
                  <a:txBody>
                    <a:bodyPr/>
                    <a:lstStyle/>
                    <a:p>
                      <a:pPr marL="0" marR="0" algn="r">
                        <a:lnSpc>
                          <a:spcPct val="115000"/>
                        </a:lnSpc>
                        <a:spcBef>
                          <a:spcPts val="0"/>
                        </a:spcBef>
                        <a:spcAft>
                          <a:spcPts val="0"/>
                        </a:spcAft>
                      </a:pPr>
                      <a:endParaRPr lang="en-US" sz="1500" dirty="0" smtClean="0">
                        <a:effectLst/>
                      </a:endParaRPr>
                    </a:p>
                    <a:p>
                      <a:pPr marL="0" marR="0" algn="r">
                        <a:lnSpc>
                          <a:spcPct val="115000"/>
                        </a:lnSpc>
                        <a:spcBef>
                          <a:spcPts val="0"/>
                        </a:spcBef>
                        <a:spcAft>
                          <a:spcPts val="0"/>
                        </a:spcAft>
                      </a:pPr>
                      <a:endParaRPr lang="en-US" sz="1500" dirty="0" smtClean="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500" dirty="0" smtClean="0">
                          <a:effectLst/>
                        </a:rPr>
                        <a:t>90,000.00</a:t>
                      </a:r>
                      <a:endParaRPr lang="en-US" sz="1500" dirty="0" smtClean="0">
                        <a:effectLst/>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500" dirty="0" smtClean="0">
                          <a:effectLst/>
                        </a:rPr>
                        <a:t>90,000.00</a:t>
                      </a:r>
                    </a:p>
                    <a:p>
                      <a:pPr marL="0" marR="0" algn="ctr">
                        <a:lnSpc>
                          <a:spcPct val="115000"/>
                        </a:lnSpc>
                        <a:spcBef>
                          <a:spcPts val="0"/>
                        </a:spcBef>
                        <a:spcAft>
                          <a:spcPts val="0"/>
                        </a:spcAft>
                      </a:pPr>
                      <a:endParaRPr lang="en-US" sz="1500" dirty="0">
                        <a:effectLst/>
                        <a:latin typeface="Calibri"/>
                        <a:ea typeface="Calibri"/>
                        <a:cs typeface="Times New Roman"/>
                      </a:endParaRPr>
                    </a:p>
                  </a:txBody>
                  <a:tcPr marL="68580" marR="68580" marT="0" marB="0"/>
                </a:tc>
              </a:tr>
              <a:tr h="585094">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1500" dirty="0" smtClean="0">
                          <a:effectLst/>
                        </a:rPr>
                        <a:t>Construction of 1 No 3 Unit Classroom</a:t>
                      </a:r>
                      <a:r>
                        <a:rPr lang="en-US" sz="1500" baseline="0" dirty="0" smtClean="0">
                          <a:effectLst/>
                        </a:rPr>
                        <a:t> Block at </a:t>
                      </a:r>
                      <a:r>
                        <a:rPr lang="en-US" sz="1500" baseline="0" dirty="0" err="1" smtClean="0">
                          <a:effectLst/>
                        </a:rPr>
                        <a:t>Ananwuokrom</a:t>
                      </a:r>
                      <a:endParaRPr lang="en-US" sz="15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endParaRPr lang="en-US" sz="15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500" dirty="0" smtClean="0">
                          <a:effectLst/>
                        </a:rPr>
                        <a:t>240,000.00</a:t>
                      </a:r>
                      <a:endParaRPr lang="en-US" sz="15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500" dirty="0" smtClean="0">
                          <a:effectLst/>
                        </a:rPr>
                        <a:t>240,000.00</a:t>
                      </a:r>
                      <a:endParaRPr lang="en-US" sz="1500" dirty="0">
                        <a:effectLst/>
                        <a:latin typeface="Calibri"/>
                        <a:ea typeface="Calibri"/>
                        <a:cs typeface="Times New Roman"/>
                      </a:endParaRPr>
                    </a:p>
                  </a:txBody>
                  <a:tcPr marL="68580" marR="68580" marT="0" marB="0"/>
                </a:tc>
              </a:tr>
              <a:tr h="548180">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r>
                        <a:rPr lang="en-GB" sz="1500" dirty="0" smtClean="0"/>
                        <a:t>Completion</a:t>
                      </a:r>
                      <a:r>
                        <a:rPr lang="en-GB" sz="1500" baseline="0" dirty="0" smtClean="0"/>
                        <a:t> of </a:t>
                      </a:r>
                      <a:r>
                        <a:rPr lang="en-GB" sz="1500" baseline="0" dirty="0" err="1" smtClean="0"/>
                        <a:t>Ekoso</a:t>
                      </a:r>
                      <a:r>
                        <a:rPr lang="en-GB" sz="1500" baseline="0" dirty="0" smtClean="0"/>
                        <a:t> School project </a:t>
                      </a:r>
                      <a:endParaRPr lang="en-GB" sz="1500" dirty="0" smtClean="0"/>
                    </a:p>
                  </a:txBody>
                  <a:tcPr marL="68580" marR="68580" marT="0" marB="0"/>
                </a:tc>
                <a:tc>
                  <a:txBody>
                    <a:bodyPr/>
                    <a:lstStyle/>
                    <a:p>
                      <a:endParaRPr lang="en-GB" sz="1500" dirty="0" smtClean="0"/>
                    </a:p>
                  </a:txBody>
                  <a:tcPr marL="68580" marR="68580" marT="0" marB="0"/>
                </a:tc>
                <a:tc>
                  <a:txBody>
                    <a:bodyPr/>
                    <a:lstStyle/>
                    <a:p>
                      <a:r>
                        <a:rPr lang="en-GB" sz="1500" dirty="0" smtClean="0"/>
                        <a:t>80,000.00</a:t>
                      </a:r>
                    </a:p>
                  </a:txBody>
                  <a:tcPr marL="68580" marR="68580" marT="0" marB="0"/>
                </a:tc>
                <a:tc>
                  <a:txBody>
                    <a:bodyPr/>
                    <a:lstStyle/>
                    <a:p>
                      <a:pPr algn="ctr"/>
                      <a:r>
                        <a:rPr lang="en-GB" sz="1500" dirty="0" smtClean="0"/>
                        <a:t>80,000.00</a:t>
                      </a:r>
                    </a:p>
                  </a:txBody>
                  <a:tcPr marL="68580" marR="68580" marT="0" marB="0"/>
                </a:tc>
              </a:tr>
            </a:tbl>
          </a:graphicData>
        </a:graphic>
      </p:graphicFrame>
      <p:sp>
        <p:nvSpPr>
          <p:cNvPr id="2" name="Slide Number Placeholder 1"/>
          <p:cNvSpPr>
            <a:spLocks noGrp="1"/>
          </p:cNvSpPr>
          <p:nvPr>
            <p:ph type="sldNum" sz="quarter" idx="12"/>
          </p:nvPr>
        </p:nvSpPr>
        <p:spPr/>
        <p:txBody>
          <a:bodyPr/>
          <a:lstStyle/>
          <a:p>
            <a:fld id="{571CD3C2-A472-4BA3-88D7-833F7D0C5725}" type="slidenum">
              <a:rPr lang="en-US" smtClean="0"/>
              <a:t>40</a:t>
            </a:fld>
            <a:endParaRPr lang="en-US"/>
          </a:p>
        </p:txBody>
      </p:sp>
    </p:spTree>
    <p:extLst>
      <p:ext uri="{BB962C8B-B14F-4D97-AF65-F5344CB8AC3E}">
        <p14:creationId xmlns:p14="http://schemas.microsoft.com/office/powerpoint/2010/main" val="372707451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27665422"/>
              </p:ext>
            </p:extLst>
          </p:nvPr>
        </p:nvGraphicFramePr>
        <p:xfrm>
          <a:off x="304800" y="1219200"/>
          <a:ext cx="8305800" cy="3848419"/>
        </p:xfrm>
        <a:graphic>
          <a:graphicData uri="http://schemas.openxmlformats.org/drawingml/2006/table">
            <a:tbl>
              <a:tblPr firstRow="1" firstCol="1" bandRow="1">
                <a:tableStyleId>{5940675A-B579-460E-94D1-54222C63F5DA}</a:tableStyleId>
              </a:tblPr>
              <a:tblGrid>
                <a:gridCol w="2051876"/>
                <a:gridCol w="2505289"/>
                <a:gridCol w="1249545"/>
                <a:gridCol w="1249545"/>
                <a:gridCol w="1249545"/>
              </a:tblGrid>
              <a:tr h="533400">
                <a:tc rowSpan="2">
                  <a:txBody>
                    <a:bodyPr/>
                    <a:lstStyle/>
                    <a:p>
                      <a:pPr marL="0" marR="0">
                        <a:lnSpc>
                          <a:spcPct val="115000"/>
                        </a:lnSpc>
                        <a:spcBef>
                          <a:spcPts val="0"/>
                        </a:spcBef>
                        <a:spcAft>
                          <a:spcPts val="0"/>
                        </a:spcAft>
                      </a:pPr>
                      <a:r>
                        <a:rPr lang="en-US" sz="1600" dirty="0">
                          <a:effectLst/>
                        </a:rPr>
                        <a:t>BUDGET </a:t>
                      </a:r>
                      <a:r>
                        <a:rPr lang="en-US" sz="1600" dirty="0" smtClean="0">
                          <a:effectLst/>
                        </a:rPr>
                        <a:t>PROGRAMME</a:t>
                      </a:r>
                      <a:endParaRPr lang="en-US" sz="1600" dirty="0">
                        <a:effectLst/>
                        <a:latin typeface="Calibri"/>
                        <a:ea typeface="Calibri"/>
                        <a:cs typeface="Times New Roman"/>
                      </a:endParaRPr>
                    </a:p>
                  </a:txBody>
                  <a:tcPr marL="68580" marR="68580" marT="0" marB="0"/>
                </a:tc>
                <a:tc rowSpan="2">
                  <a:txBody>
                    <a:bodyPr/>
                    <a:lstStyle/>
                    <a:p>
                      <a:pPr marL="0" marR="0">
                        <a:lnSpc>
                          <a:spcPct val="115000"/>
                        </a:lnSpc>
                        <a:spcBef>
                          <a:spcPts val="0"/>
                        </a:spcBef>
                        <a:spcAft>
                          <a:spcPts val="0"/>
                        </a:spcAft>
                      </a:pPr>
                      <a:r>
                        <a:rPr lang="en-US" sz="1600" dirty="0" smtClean="0">
                          <a:effectLst/>
                        </a:rPr>
                        <a:t>KEY</a:t>
                      </a:r>
                      <a:r>
                        <a:rPr lang="en-US" sz="1600" baseline="0" dirty="0" smtClean="0">
                          <a:effectLst/>
                        </a:rPr>
                        <a:t> PRIORITY PROJECT/ACTIVITY</a:t>
                      </a:r>
                      <a:endParaRPr lang="en-US" sz="1600" dirty="0">
                        <a:solidFill>
                          <a:schemeClr val="tx1"/>
                        </a:solidFill>
                        <a:effectLst/>
                        <a:latin typeface="Calibri"/>
                        <a:ea typeface="Calibri"/>
                        <a:cs typeface="Times New Roman"/>
                      </a:endParaRPr>
                    </a:p>
                  </a:txBody>
                  <a:tcPr marL="68580" marR="68580" marT="0" marB="0"/>
                </a:tc>
                <a:tc gridSpan="3">
                  <a:txBody>
                    <a:bodyPr/>
                    <a:lstStyle/>
                    <a:p>
                      <a:pPr marL="0" marR="0" algn="ctr">
                        <a:lnSpc>
                          <a:spcPct val="115000"/>
                        </a:lnSpc>
                        <a:spcBef>
                          <a:spcPts val="0"/>
                        </a:spcBef>
                        <a:spcAft>
                          <a:spcPts val="0"/>
                        </a:spcAft>
                      </a:pPr>
                      <a:r>
                        <a:rPr lang="en-US" sz="1600" dirty="0">
                          <a:effectLst/>
                        </a:rPr>
                        <a:t>AMOUNT GH¢</a:t>
                      </a:r>
                      <a:endParaRPr lang="en-US" sz="1600" dirty="0">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r>
              <a:tr h="646458">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en-US" sz="1600" dirty="0">
                          <a:effectLst/>
                        </a:rPr>
                        <a:t>GOODS &amp; SERVICE</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a:effectLst/>
                        </a:rPr>
                        <a:t>CAPITAL INVESTMENT</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a:effectLst/>
                        </a:rPr>
                        <a:t>TOTAL</a:t>
                      </a:r>
                      <a:endParaRPr lang="en-US" sz="1600" dirty="0">
                        <a:effectLst/>
                        <a:latin typeface="Calibri"/>
                        <a:ea typeface="Calibri"/>
                        <a:cs typeface="Times New Roman"/>
                      </a:endParaRPr>
                    </a:p>
                  </a:txBody>
                  <a:tcPr marL="68580" marR="68580" marT="0" marB="0"/>
                </a:tc>
              </a:tr>
              <a:tr h="659929">
                <a:tc rowSpan="3">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kern="1200" dirty="0" smtClean="0">
                          <a:effectLst/>
                        </a:rPr>
                        <a:t>ECONOMIC</a:t>
                      </a:r>
                      <a:r>
                        <a:rPr lang="en-US" sz="1600" kern="1200" baseline="0" dirty="0" smtClean="0">
                          <a:effectLst/>
                        </a:rPr>
                        <a:t> DEVELOPMENT</a:t>
                      </a:r>
                      <a:endParaRPr lang="en-US" sz="1600" kern="1200" dirty="0" smtClean="0">
                        <a:effectLst/>
                      </a:endParaRPr>
                    </a:p>
                    <a:p>
                      <a:pPr marL="0" marR="0" algn="l" defTabSz="914400" rtl="0" eaLnBrk="1" latinLnBrk="0" hangingPunct="1">
                        <a:lnSpc>
                          <a:spcPct val="115000"/>
                        </a:lnSpc>
                        <a:spcBef>
                          <a:spcPts val="0"/>
                        </a:spcBef>
                        <a:spcAft>
                          <a:spcPts val="0"/>
                        </a:spcAft>
                      </a:pPr>
                      <a:endParaRPr lang="en-US" sz="1600" kern="1200" dirty="0" smtClean="0">
                        <a:effectLst/>
                      </a:endParaRPr>
                    </a:p>
                    <a:p>
                      <a:pPr marL="0" marR="0" algn="l" defTabSz="914400" rtl="0" eaLnBrk="1" latinLnBrk="0" hangingPunct="1">
                        <a:lnSpc>
                          <a:spcPct val="115000"/>
                        </a:lnSpc>
                        <a:spcBef>
                          <a:spcPts val="0"/>
                        </a:spcBef>
                        <a:spcAft>
                          <a:spcPts val="0"/>
                        </a:spcAft>
                      </a:pPr>
                      <a:endParaRPr lang="en-US" sz="1600" kern="1200" dirty="0" smtClean="0">
                        <a:effectLst/>
                      </a:endParaRPr>
                    </a:p>
                    <a:p>
                      <a:pPr marL="0" marR="0" algn="l" defTabSz="914400" rtl="0" eaLnBrk="1" latinLnBrk="0" hangingPunct="1">
                        <a:lnSpc>
                          <a:spcPct val="115000"/>
                        </a:lnSpc>
                        <a:spcBef>
                          <a:spcPts val="0"/>
                        </a:spcBef>
                        <a:spcAft>
                          <a:spcPts val="0"/>
                        </a:spcAft>
                      </a:pPr>
                      <a:r>
                        <a:rPr lang="en-US" sz="1600" kern="1200" dirty="0">
                          <a:effectLst/>
                        </a:rPr>
                        <a:t> </a:t>
                      </a:r>
                    </a:p>
                    <a:p>
                      <a:pPr marL="0" marR="0" algn="l" defTabSz="914400" rtl="0" eaLnBrk="1" latinLnBrk="0" hangingPunct="1">
                        <a:lnSpc>
                          <a:spcPct val="115000"/>
                        </a:lnSpc>
                        <a:spcBef>
                          <a:spcPts val="0"/>
                        </a:spcBef>
                        <a:spcAft>
                          <a:spcPts val="0"/>
                        </a:spcAft>
                      </a:pPr>
                      <a:endParaRPr lang="en-US" sz="1600" kern="1200" dirty="0" smtClean="0">
                        <a:effectLst/>
                      </a:endParaRPr>
                    </a:p>
                    <a:p>
                      <a:pPr marL="0" marR="0" algn="l" defTabSz="914400" rtl="0" eaLnBrk="1" latinLnBrk="0" hangingPunct="1">
                        <a:lnSpc>
                          <a:spcPct val="115000"/>
                        </a:lnSpc>
                        <a:spcBef>
                          <a:spcPts val="0"/>
                        </a:spcBef>
                        <a:spcAft>
                          <a:spcPts val="0"/>
                        </a:spcAft>
                      </a:pPr>
                      <a:endParaRPr lang="en-US" sz="1600" kern="1200" dirty="0" smtClean="0">
                        <a:effectLst/>
                      </a:endParaRPr>
                    </a:p>
                  </a:txBody>
                  <a:tcPr marL="68580" marR="68580" marT="0" marB="0"/>
                </a:tc>
                <a:tc>
                  <a:txBody>
                    <a:bodyPr/>
                    <a:lstStyle/>
                    <a:p>
                      <a:pPr marL="0" marR="0">
                        <a:lnSpc>
                          <a:spcPct val="115000"/>
                        </a:lnSpc>
                        <a:spcBef>
                          <a:spcPts val="0"/>
                        </a:spcBef>
                        <a:spcAft>
                          <a:spcPts val="0"/>
                        </a:spcAft>
                      </a:pPr>
                      <a:r>
                        <a:rPr lang="en-US" sz="1600" dirty="0" smtClean="0">
                          <a:effectLst/>
                        </a:rPr>
                        <a:t>Implementation</a:t>
                      </a:r>
                      <a:r>
                        <a:rPr lang="en-US" sz="1600" baseline="0" dirty="0" smtClean="0">
                          <a:effectLst/>
                        </a:rPr>
                        <a:t> of one district one factory</a:t>
                      </a:r>
                      <a:endParaRPr lang="en-US" sz="16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600" dirty="0" smtClean="0">
                          <a:effectLst/>
                        </a:rPr>
                        <a:t>100,000.00</a:t>
                      </a:r>
                      <a:endParaRPr lang="en-US" sz="1600" dirty="0" smtClean="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endParaRPr lang="en-US" sz="1600" dirty="0" smtClean="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smtClean="0">
                          <a:effectLst/>
                        </a:rPr>
                        <a:t>100,000.00</a:t>
                      </a:r>
                      <a:endParaRPr lang="en-US" sz="1600" dirty="0" smtClean="0">
                        <a:effectLst/>
                        <a:latin typeface="Calibri"/>
                        <a:ea typeface="Calibri"/>
                        <a:cs typeface="Times New Roman"/>
                      </a:endParaRPr>
                    </a:p>
                  </a:txBody>
                  <a:tcPr marL="68580" marR="68580" marT="0" marB="0"/>
                </a:tc>
              </a:tr>
              <a:tr h="685800">
                <a:tc vMerge="1">
                  <a:txBody>
                    <a:bodyPr/>
                    <a:lstStyle/>
                    <a:p>
                      <a:endParaRPr lang="en-GB"/>
                    </a:p>
                  </a:txBody>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600" dirty="0" smtClean="0">
                          <a:effectLst/>
                        </a:rPr>
                        <a:t>Implementation of</a:t>
                      </a:r>
                      <a:r>
                        <a:rPr lang="en-US" sz="1600" baseline="0" dirty="0" smtClean="0">
                          <a:effectLst/>
                        </a:rPr>
                        <a:t> planting for food and jobs</a:t>
                      </a:r>
                      <a:endParaRPr lang="en-US" sz="1600" dirty="0" smtClean="0">
                        <a:effectLst/>
                        <a:latin typeface="+mn-lt"/>
                        <a:ea typeface="Calibri"/>
                        <a:cs typeface="Times New Roman"/>
                      </a:endParaRPr>
                    </a:p>
                  </a:txBody>
                  <a:tcPr marL="68580" marR="68580" marT="0" marB="0"/>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600" dirty="0" smtClean="0">
                          <a:effectLst/>
                        </a:rPr>
                        <a:t>100,000.00</a:t>
                      </a:r>
                      <a:endParaRPr lang="en-US" sz="1600" dirty="0" smtClean="0">
                        <a:effectLst/>
                        <a:latin typeface="+mn-lt"/>
                        <a:ea typeface="Calibri"/>
                        <a:cs typeface="Times New Roman"/>
                      </a:endParaRPr>
                    </a:p>
                  </a:txBody>
                  <a:tcPr marL="68580" marR="68580" marT="0" marB="0"/>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600" dirty="0" smtClean="0">
                        <a:effectLst/>
                        <a:latin typeface="+mn-lt"/>
                        <a:ea typeface="Calibri"/>
                        <a:cs typeface="Times New Roman"/>
                      </a:endParaRPr>
                    </a:p>
                  </a:txBody>
                  <a:tcPr marL="68580" marR="68580" marT="0" marB="0"/>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dirty="0" smtClean="0">
                          <a:effectLst/>
                        </a:rPr>
                        <a:t>100,000.00</a:t>
                      </a:r>
                      <a:endParaRPr lang="en-US" sz="1600" dirty="0" smtClean="0">
                        <a:effectLst/>
                        <a:latin typeface="+mn-lt"/>
                        <a:ea typeface="Calibri"/>
                        <a:cs typeface="Times New Roman"/>
                      </a:endParaRPr>
                    </a:p>
                  </a:txBody>
                  <a:tcPr marL="68580" marR="68580" marT="0" marB="0"/>
                </a:tc>
              </a:tr>
              <a:tr h="762000">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algn="l" fontAlgn="b"/>
                      <a:r>
                        <a:rPr lang="en-US" sz="1600" u="none" strike="noStrike" dirty="0" smtClean="0">
                          <a:effectLst/>
                        </a:rPr>
                        <a:t>Support to Business Advisory</a:t>
                      </a:r>
                      <a:r>
                        <a:rPr lang="en-US" sz="1600" u="none" strike="noStrike" baseline="0" dirty="0" smtClean="0">
                          <a:effectLst/>
                        </a:rPr>
                        <a:t> Centre/Rural Technology facility</a:t>
                      </a:r>
                      <a:endParaRPr lang="en-US" sz="1600" b="0" i="0" u="none" strike="noStrike" dirty="0">
                        <a:solidFill>
                          <a:srgbClr val="000000"/>
                        </a:solidFill>
                        <a:effectLst/>
                        <a:latin typeface="Calibri"/>
                      </a:endParaRPr>
                    </a:p>
                  </a:txBody>
                  <a:tcPr marL="9525" marR="9525" marT="9525" marB="0"/>
                </a:tc>
                <a:tc>
                  <a:txBody>
                    <a:bodyPr/>
                    <a:lstStyle/>
                    <a:p>
                      <a:pPr marL="0" marR="0" algn="r">
                        <a:lnSpc>
                          <a:spcPct val="115000"/>
                        </a:lnSpc>
                        <a:spcBef>
                          <a:spcPts val="0"/>
                        </a:spcBef>
                        <a:spcAft>
                          <a:spcPts val="0"/>
                        </a:spcAft>
                      </a:pPr>
                      <a:r>
                        <a:rPr lang="en-US" sz="1600" dirty="0" smtClean="0">
                          <a:effectLst/>
                        </a:rPr>
                        <a:t>20,000.00</a:t>
                      </a:r>
                      <a:endParaRPr lang="en-US" sz="16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smtClean="0">
                          <a:effectLst/>
                        </a:rPr>
                        <a:t>20,000.00</a:t>
                      </a:r>
                      <a:endParaRPr lang="en-US" sz="1600" dirty="0">
                        <a:effectLst/>
                        <a:latin typeface="Calibri"/>
                        <a:ea typeface="Calibri"/>
                        <a:cs typeface="Times New Roman"/>
                      </a:endParaRPr>
                    </a:p>
                  </a:txBody>
                  <a:tcPr marL="68580" marR="68580" marT="0" marB="0"/>
                </a:tc>
              </a:tr>
              <a:tr h="533400">
                <a:tc>
                  <a:txBody>
                    <a:bodyPr/>
                    <a:lstStyle/>
                    <a:p>
                      <a:pPr marL="0" marR="0" algn="l" defTabSz="914400" rtl="0" eaLnBrk="1" latinLnBrk="0" hangingPunct="1">
                        <a:lnSpc>
                          <a:spcPct val="115000"/>
                        </a:lnSpc>
                        <a:spcBef>
                          <a:spcPts val="0"/>
                        </a:spcBef>
                        <a:spcAft>
                          <a:spcPts val="0"/>
                        </a:spcAft>
                      </a:pPr>
                      <a:r>
                        <a:rPr lang="en-US" sz="1600" kern="1200" dirty="0" smtClean="0">
                          <a:effectLst/>
                        </a:rPr>
                        <a:t>ECONOMIC</a:t>
                      </a:r>
                      <a:r>
                        <a:rPr lang="en-US" sz="1600" kern="1200" baseline="0" dirty="0" smtClean="0">
                          <a:effectLst/>
                        </a:rPr>
                        <a:t> MANAGEMENT</a:t>
                      </a:r>
                      <a:endParaRPr lang="en-US" sz="1600" b="1" kern="1200" dirty="0" smtClean="0">
                        <a:solidFill>
                          <a:schemeClr val="lt1"/>
                        </a:solidFill>
                        <a:effectLst/>
                        <a:latin typeface="+mn-lt"/>
                        <a:ea typeface="+mn-ea"/>
                        <a:cs typeface="+mn-cs"/>
                      </a:endParaRPr>
                    </a:p>
                  </a:txBody>
                  <a:tcPr marL="68580" marR="68580" marT="0" marB="0"/>
                </a:tc>
                <a:tc>
                  <a:txBody>
                    <a:bodyPr/>
                    <a:lstStyle/>
                    <a:p>
                      <a:pPr algn="l" fontAlgn="b"/>
                      <a:r>
                        <a:rPr lang="en-US" sz="1600" u="none" strike="noStrike" dirty="0" smtClean="0">
                          <a:effectLst/>
                        </a:rPr>
                        <a:t>Disaster prevention</a:t>
                      </a:r>
                      <a:r>
                        <a:rPr lang="en-US" sz="1600" u="none" strike="noStrike" baseline="0" dirty="0" smtClean="0">
                          <a:effectLst/>
                        </a:rPr>
                        <a:t> and management</a:t>
                      </a:r>
                      <a:endParaRPr lang="en-US" sz="1600" b="0" i="0" u="none" strike="noStrike" dirty="0">
                        <a:solidFill>
                          <a:srgbClr val="000000"/>
                        </a:solidFill>
                        <a:effectLst/>
                        <a:latin typeface="Calibri"/>
                      </a:endParaRPr>
                    </a:p>
                  </a:txBody>
                  <a:tcPr marL="9525" marR="9525" marT="9525" marB="0"/>
                </a:tc>
                <a:tc>
                  <a:txBody>
                    <a:bodyPr/>
                    <a:lstStyle/>
                    <a:p>
                      <a:pPr marL="0" marR="0" algn="r">
                        <a:lnSpc>
                          <a:spcPct val="115000"/>
                        </a:lnSpc>
                        <a:spcBef>
                          <a:spcPts val="0"/>
                        </a:spcBef>
                        <a:spcAft>
                          <a:spcPts val="0"/>
                        </a:spcAft>
                      </a:pPr>
                      <a:r>
                        <a:rPr lang="en-US" sz="1600" dirty="0" smtClean="0">
                          <a:effectLst/>
                        </a:rPr>
                        <a:t>100,000.00</a:t>
                      </a:r>
                      <a:endParaRPr lang="en-US" sz="1600" dirty="0" smtClean="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endParaRPr lang="en-US" sz="1600" dirty="0" smtClean="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smtClean="0">
                          <a:effectLst/>
                        </a:rPr>
                        <a:t>100,000.00</a:t>
                      </a:r>
                      <a:endParaRPr lang="en-US" sz="1600" dirty="0" smtClean="0">
                        <a:effectLst/>
                        <a:latin typeface="Calibri"/>
                        <a:ea typeface="Calibri"/>
                        <a:cs typeface="Times New Roman"/>
                      </a:endParaRPr>
                    </a:p>
                  </a:txBody>
                  <a:tcPr marL="68580" marR="68580" marT="0" marB="0"/>
                </a:tc>
              </a:tr>
            </a:tbl>
          </a:graphicData>
        </a:graphic>
      </p:graphicFrame>
      <p:sp>
        <p:nvSpPr>
          <p:cNvPr id="2" name="Slide Number Placeholder 1"/>
          <p:cNvSpPr>
            <a:spLocks noGrp="1"/>
          </p:cNvSpPr>
          <p:nvPr>
            <p:ph type="sldNum" sz="quarter" idx="12"/>
          </p:nvPr>
        </p:nvSpPr>
        <p:spPr/>
        <p:txBody>
          <a:bodyPr/>
          <a:lstStyle/>
          <a:p>
            <a:fld id="{571CD3C2-A472-4BA3-88D7-833F7D0C5725}" type="slidenum">
              <a:rPr lang="en-US" smtClean="0"/>
              <a:t>41</a:t>
            </a:fld>
            <a:endParaRPr lang="en-US"/>
          </a:p>
        </p:txBody>
      </p:sp>
    </p:spTree>
    <p:extLst>
      <p:ext uri="{BB962C8B-B14F-4D97-AF65-F5344CB8AC3E}">
        <p14:creationId xmlns:p14="http://schemas.microsoft.com/office/powerpoint/2010/main" val="103888287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763161678"/>
              </p:ext>
            </p:extLst>
          </p:nvPr>
        </p:nvGraphicFramePr>
        <p:xfrm>
          <a:off x="533401" y="609600"/>
          <a:ext cx="8153400" cy="4339222"/>
        </p:xfrm>
        <a:graphic>
          <a:graphicData uri="http://schemas.openxmlformats.org/drawingml/2006/table">
            <a:tbl>
              <a:tblPr firstRow="1" firstCol="1" bandRow="1">
                <a:tableStyleId>{5940675A-B579-460E-94D1-54222C63F5DA}</a:tableStyleId>
              </a:tblPr>
              <a:tblGrid>
                <a:gridCol w="1726158"/>
                <a:gridCol w="2157698"/>
                <a:gridCol w="1145343"/>
                <a:gridCol w="1443894"/>
                <a:gridCol w="1680307"/>
              </a:tblGrid>
              <a:tr h="381000">
                <a:tc rowSpan="2">
                  <a:txBody>
                    <a:bodyPr/>
                    <a:lstStyle/>
                    <a:p>
                      <a:pPr marL="0" marR="0">
                        <a:lnSpc>
                          <a:spcPct val="115000"/>
                        </a:lnSpc>
                        <a:spcBef>
                          <a:spcPts val="0"/>
                        </a:spcBef>
                        <a:spcAft>
                          <a:spcPts val="0"/>
                        </a:spcAft>
                      </a:pPr>
                      <a:r>
                        <a:rPr lang="en-US" sz="1600" dirty="0">
                          <a:effectLst/>
                        </a:rPr>
                        <a:t>BUDGET </a:t>
                      </a:r>
                      <a:r>
                        <a:rPr lang="en-US" sz="1600" dirty="0" smtClean="0">
                          <a:effectLst/>
                        </a:rPr>
                        <a:t>PROGRAMME</a:t>
                      </a:r>
                      <a:endParaRPr lang="en-US" sz="1600" dirty="0">
                        <a:effectLst/>
                        <a:latin typeface="Calibri"/>
                        <a:ea typeface="Calibri"/>
                        <a:cs typeface="Times New Roman"/>
                      </a:endParaRPr>
                    </a:p>
                  </a:txBody>
                  <a:tcPr marL="68580" marR="68580" marT="0" marB="0"/>
                </a:tc>
                <a:tc rowSpan="2">
                  <a:txBody>
                    <a:bodyPr/>
                    <a:lstStyle/>
                    <a:p>
                      <a:pPr marL="0" marR="0">
                        <a:lnSpc>
                          <a:spcPct val="115000"/>
                        </a:lnSpc>
                        <a:spcBef>
                          <a:spcPts val="0"/>
                        </a:spcBef>
                        <a:spcAft>
                          <a:spcPts val="0"/>
                        </a:spcAft>
                      </a:pPr>
                      <a:r>
                        <a:rPr lang="en-US" sz="1600" dirty="0" smtClean="0">
                          <a:effectLst/>
                        </a:rPr>
                        <a:t>KEY</a:t>
                      </a:r>
                      <a:r>
                        <a:rPr lang="en-US" sz="1600" baseline="0" dirty="0" smtClean="0">
                          <a:effectLst/>
                        </a:rPr>
                        <a:t> PRIORITY PROJECT/ACTIVITY</a:t>
                      </a:r>
                      <a:endParaRPr lang="en-US" sz="1600" dirty="0">
                        <a:solidFill>
                          <a:schemeClr val="tx1"/>
                        </a:solidFill>
                        <a:effectLst/>
                        <a:latin typeface="Calibri"/>
                        <a:ea typeface="Calibri"/>
                        <a:cs typeface="Times New Roman"/>
                      </a:endParaRPr>
                    </a:p>
                  </a:txBody>
                  <a:tcPr marL="68580" marR="68580" marT="0" marB="0"/>
                </a:tc>
                <a:tc gridSpan="3">
                  <a:txBody>
                    <a:bodyPr/>
                    <a:lstStyle/>
                    <a:p>
                      <a:pPr marL="0" marR="0" algn="ctr">
                        <a:lnSpc>
                          <a:spcPct val="115000"/>
                        </a:lnSpc>
                        <a:spcBef>
                          <a:spcPts val="0"/>
                        </a:spcBef>
                        <a:spcAft>
                          <a:spcPts val="0"/>
                        </a:spcAft>
                      </a:pPr>
                      <a:r>
                        <a:rPr lang="en-US" sz="1600" dirty="0">
                          <a:effectLst/>
                        </a:rPr>
                        <a:t>AMOUNT GH¢</a:t>
                      </a:r>
                      <a:endParaRPr lang="en-US" sz="1600" dirty="0">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r>
              <a:tr h="801876">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en-US" sz="1600" dirty="0">
                          <a:effectLst/>
                        </a:rPr>
                        <a:t>GOODS &amp; SERVICE</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a:effectLst/>
                        </a:rPr>
                        <a:t>CAPITAL INVESTMENT</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effectLst/>
                        </a:rPr>
                        <a:t>TOTAL</a:t>
                      </a:r>
                      <a:endParaRPr lang="en-US" sz="1600" dirty="0">
                        <a:effectLst/>
                        <a:latin typeface="Calibri"/>
                        <a:ea typeface="Calibri"/>
                        <a:cs typeface="Times New Roman"/>
                      </a:endParaRPr>
                    </a:p>
                  </a:txBody>
                  <a:tcPr marL="68580" marR="68580" marT="0" marB="0"/>
                </a:tc>
              </a:tr>
              <a:tr h="709836">
                <a:tc rowSpan="3">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kern="1200" dirty="0" smtClean="0">
                          <a:effectLst/>
                        </a:rPr>
                        <a:t>INFRASTRUCTURE</a:t>
                      </a:r>
                      <a:r>
                        <a:rPr lang="en-US" sz="1600" kern="1200" baseline="0" dirty="0" smtClean="0">
                          <a:effectLst/>
                        </a:rPr>
                        <a:t>  DEVELOPMENT AND MANAGEMENT</a:t>
                      </a:r>
                      <a:endParaRPr lang="en-US" sz="1600" kern="1200" dirty="0" smtClean="0">
                        <a:effectLst/>
                      </a:endParaRPr>
                    </a:p>
                    <a:p>
                      <a:pPr marL="0" marR="0" algn="l" defTabSz="914400" rtl="0" eaLnBrk="1" latinLnBrk="0" hangingPunct="1">
                        <a:lnSpc>
                          <a:spcPct val="115000"/>
                        </a:lnSpc>
                        <a:spcBef>
                          <a:spcPts val="0"/>
                        </a:spcBef>
                        <a:spcAft>
                          <a:spcPts val="0"/>
                        </a:spcAft>
                      </a:pPr>
                      <a:endParaRPr lang="en-US" sz="1600" kern="1200" dirty="0" smtClean="0">
                        <a:effectLst/>
                      </a:endParaRPr>
                    </a:p>
                    <a:p>
                      <a:pPr marL="0" marR="0" algn="l" defTabSz="914400" rtl="0" eaLnBrk="1" latinLnBrk="0" hangingPunct="1">
                        <a:lnSpc>
                          <a:spcPct val="115000"/>
                        </a:lnSpc>
                        <a:spcBef>
                          <a:spcPts val="0"/>
                        </a:spcBef>
                        <a:spcAft>
                          <a:spcPts val="0"/>
                        </a:spcAft>
                      </a:pPr>
                      <a:endParaRPr lang="en-US" sz="1600" kern="1200" dirty="0" smtClean="0">
                        <a:effectLst/>
                      </a:endParaRPr>
                    </a:p>
                    <a:p>
                      <a:pPr marL="0" marR="0" algn="l" defTabSz="914400" rtl="0" eaLnBrk="1" latinLnBrk="0" hangingPunct="1">
                        <a:lnSpc>
                          <a:spcPct val="115000"/>
                        </a:lnSpc>
                        <a:spcBef>
                          <a:spcPts val="0"/>
                        </a:spcBef>
                        <a:spcAft>
                          <a:spcPts val="0"/>
                        </a:spcAft>
                      </a:pPr>
                      <a:r>
                        <a:rPr lang="en-US" sz="1600" kern="1200" dirty="0">
                          <a:effectLst/>
                        </a:rPr>
                        <a:t> </a:t>
                      </a:r>
                    </a:p>
                    <a:p>
                      <a:pPr marL="0" marR="0" algn="l" defTabSz="914400" rtl="0" eaLnBrk="1" latinLnBrk="0" hangingPunct="1">
                        <a:lnSpc>
                          <a:spcPct val="115000"/>
                        </a:lnSpc>
                        <a:spcBef>
                          <a:spcPts val="0"/>
                        </a:spcBef>
                        <a:spcAft>
                          <a:spcPts val="0"/>
                        </a:spcAft>
                      </a:pPr>
                      <a:r>
                        <a:rPr lang="en-US" sz="1600" kern="1200" dirty="0">
                          <a:effectLst/>
                        </a:rPr>
                        <a:t> </a:t>
                      </a:r>
                    </a:p>
                    <a:p>
                      <a:pPr marL="0" marR="0" algn="l" defTabSz="914400" rtl="0" eaLnBrk="1" latinLnBrk="0" hangingPunct="1">
                        <a:lnSpc>
                          <a:spcPct val="115000"/>
                        </a:lnSpc>
                        <a:spcBef>
                          <a:spcPts val="0"/>
                        </a:spcBef>
                        <a:spcAft>
                          <a:spcPts val="0"/>
                        </a:spcAft>
                      </a:pPr>
                      <a:r>
                        <a:rPr lang="en-US" sz="1600" kern="1200" dirty="0">
                          <a:effectLst/>
                        </a:rPr>
                        <a:t> </a:t>
                      </a:r>
                      <a:endParaRPr lang="en-US" sz="1600" b="1" kern="1200" dirty="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1600" dirty="0" smtClean="0">
                          <a:effectLst/>
                        </a:rPr>
                        <a:t>Renovation</a:t>
                      </a:r>
                      <a:r>
                        <a:rPr lang="en-US" sz="1600" baseline="0" dirty="0" smtClean="0">
                          <a:effectLst/>
                        </a:rPr>
                        <a:t> of 10 No. low cost staff Bungalow</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rPr>
                        <a:t>100,000.00</a:t>
                      </a:r>
                    </a:p>
                    <a:p>
                      <a:pPr marL="0" marR="0">
                        <a:lnSpc>
                          <a:spcPct val="115000"/>
                        </a:lnSpc>
                        <a:spcBef>
                          <a:spcPts val="0"/>
                        </a:spcBef>
                        <a:spcAft>
                          <a:spcPts val="0"/>
                        </a:spcAft>
                      </a:pP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smtClean="0">
                          <a:effectLst/>
                        </a:rPr>
                        <a:t>100,000.00</a:t>
                      </a:r>
                      <a:endParaRPr lang="en-US" sz="1600" dirty="0" smtClean="0">
                        <a:effectLst/>
                        <a:latin typeface="Calibri"/>
                        <a:ea typeface="Calibri"/>
                        <a:cs typeface="Times New Roman"/>
                      </a:endParaRPr>
                    </a:p>
                  </a:txBody>
                  <a:tcPr marL="68580" marR="68580" marT="0" marB="0"/>
                </a:tc>
              </a:tr>
              <a:tr h="921835">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algn="l" fontAlgn="b"/>
                      <a:r>
                        <a:rPr lang="en-US" sz="1600" u="none" strike="noStrike" dirty="0" smtClean="0">
                          <a:effectLst/>
                        </a:rPr>
                        <a:t>Procurement</a:t>
                      </a:r>
                      <a:r>
                        <a:rPr lang="en-US" sz="1600" u="none" strike="noStrike" baseline="0" dirty="0" smtClean="0">
                          <a:effectLst/>
                        </a:rPr>
                        <a:t> of items for self help community project</a:t>
                      </a:r>
                      <a:endParaRPr lang="en-US" sz="1600" b="0" i="0" u="none" strike="noStrike" dirty="0">
                        <a:solidFill>
                          <a:srgbClr val="000000"/>
                        </a:solidFill>
                        <a:effectLst/>
                        <a:latin typeface="Calibri"/>
                      </a:endParaRPr>
                    </a:p>
                  </a:txBody>
                  <a:tcPr marL="9525" marR="9525" marT="9525" marB="0" anchor="b"/>
                </a:tc>
                <a:tc>
                  <a:txBody>
                    <a:bodyPr/>
                    <a:lstStyle/>
                    <a:p>
                      <a:pPr marL="0" marR="0">
                        <a:lnSpc>
                          <a:spcPct val="115000"/>
                        </a:lnSpc>
                        <a:spcBef>
                          <a:spcPts val="0"/>
                        </a:spcBef>
                        <a:spcAft>
                          <a:spcPts val="0"/>
                        </a:spcAft>
                      </a:pP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rPr>
                        <a:t>189,482.92</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smtClean="0">
                          <a:effectLst/>
                        </a:rPr>
                        <a:t>189,482.92</a:t>
                      </a:r>
                      <a:endParaRPr lang="en-US" sz="1600" dirty="0">
                        <a:effectLst/>
                        <a:latin typeface="Calibri"/>
                        <a:ea typeface="Calibri"/>
                        <a:cs typeface="Times New Roman"/>
                      </a:endParaRPr>
                    </a:p>
                  </a:txBody>
                  <a:tcPr marL="68580" marR="68580" marT="0" marB="0"/>
                </a:tc>
              </a:tr>
              <a:tr h="766853">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algn="l" fontAlgn="b"/>
                      <a:endParaRPr lang="en-US" sz="1600" b="0" i="0" u="none" strike="noStrike" dirty="0">
                        <a:solidFill>
                          <a:srgbClr val="000000"/>
                        </a:solidFill>
                        <a:effectLst/>
                        <a:latin typeface="Calibri"/>
                      </a:endParaRPr>
                    </a:p>
                  </a:txBody>
                  <a:tcPr marL="9525" marR="9525" marT="9525" marB="0"/>
                </a:tc>
                <a:tc>
                  <a:txBody>
                    <a:bodyPr/>
                    <a:lstStyle/>
                    <a:p>
                      <a:pPr marL="0" marR="0">
                        <a:lnSpc>
                          <a:spcPct val="115000"/>
                        </a:lnSpc>
                        <a:spcBef>
                          <a:spcPts val="0"/>
                        </a:spcBef>
                        <a:spcAft>
                          <a:spcPts val="0"/>
                        </a:spcAft>
                      </a:pP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US" sz="1600" dirty="0" smtClean="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600" dirty="0" smtClean="0">
                        <a:effectLst/>
                        <a:latin typeface="Calibri"/>
                        <a:ea typeface="Calibri"/>
                        <a:cs typeface="Times New Roman"/>
                      </a:endParaRPr>
                    </a:p>
                  </a:txBody>
                  <a:tcPr marL="68580" marR="68580" marT="0" marB="0"/>
                </a:tc>
              </a:tr>
              <a:tr h="632602">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600" kern="1200" dirty="0" smtClean="0">
                          <a:effectLst/>
                        </a:rPr>
                        <a:t>TOTAL</a:t>
                      </a:r>
                      <a:endParaRPr lang="en-US" sz="1600" b="1" kern="1200" dirty="0" smtClean="0">
                        <a:solidFill>
                          <a:schemeClr val="lt1"/>
                        </a:solidFill>
                        <a:effectLst/>
                        <a:latin typeface="+mn-lt"/>
                        <a:ea typeface="+mn-ea"/>
                        <a:cs typeface="+mn-cs"/>
                      </a:endParaRPr>
                    </a:p>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endParaRPr lang="en-US" sz="1600" dirty="0">
                        <a:effectLst/>
                        <a:latin typeface="Calibri"/>
                        <a:ea typeface="Calibri"/>
                        <a:cs typeface="Times New Roman"/>
                      </a:endParaRPr>
                    </a:p>
                  </a:txBody>
                  <a:tcPr marL="68580" marR="68580" marT="0" marB="0"/>
                </a:tc>
                <a:tc>
                  <a:txBody>
                    <a:bodyPr/>
                    <a:lstStyle/>
                    <a:p>
                      <a:pPr algn="ctr" fontAlgn="b"/>
                      <a:r>
                        <a:rPr lang="en-US" sz="1600" u="none" strike="noStrike" dirty="0">
                          <a:effectLst/>
                        </a:rPr>
                        <a:t>554,105.00</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1,682,353.62</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2,036,948.62</a:t>
                      </a:r>
                    </a:p>
                    <a:p>
                      <a:pPr algn="ctr" fontAlgn="b"/>
                      <a:endParaRPr lang="en-US" sz="1600" b="0" i="0" u="none" strike="noStrike" dirty="0">
                        <a:solidFill>
                          <a:srgbClr val="000000"/>
                        </a:solidFill>
                        <a:effectLst/>
                        <a:latin typeface="Calibri"/>
                      </a:endParaRPr>
                    </a:p>
                  </a:txBody>
                  <a:tcPr marL="9525" marR="9525" marT="9525" marB="0"/>
                </a:tc>
              </a:tr>
            </a:tbl>
          </a:graphicData>
        </a:graphic>
      </p:graphicFrame>
      <p:sp>
        <p:nvSpPr>
          <p:cNvPr id="2" name="Slide Number Placeholder 1"/>
          <p:cNvSpPr>
            <a:spLocks noGrp="1"/>
          </p:cNvSpPr>
          <p:nvPr>
            <p:ph type="sldNum" sz="quarter" idx="12"/>
          </p:nvPr>
        </p:nvSpPr>
        <p:spPr/>
        <p:txBody>
          <a:bodyPr/>
          <a:lstStyle/>
          <a:p>
            <a:fld id="{571CD3C2-A472-4BA3-88D7-833F7D0C5725}" type="slidenum">
              <a:rPr lang="en-US" smtClean="0"/>
              <a:t>42</a:t>
            </a:fld>
            <a:endParaRPr lang="en-US"/>
          </a:p>
        </p:txBody>
      </p:sp>
    </p:spTree>
    <p:extLst>
      <p:ext uri="{BB962C8B-B14F-4D97-AF65-F5344CB8AC3E}">
        <p14:creationId xmlns:p14="http://schemas.microsoft.com/office/powerpoint/2010/main" val="48176764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484123334"/>
              </p:ext>
            </p:extLst>
          </p:nvPr>
        </p:nvGraphicFramePr>
        <p:xfrm>
          <a:off x="533400" y="766682"/>
          <a:ext cx="8382000" cy="5466971"/>
        </p:xfrm>
        <a:graphic>
          <a:graphicData uri="http://schemas.openxmlformats.org/drawingml/2006/table">
            <a:tbl>
              <a:tblPr/>
              <a:tblGrid>
                <a:gridCol w="762000"/>
                <a:gridCol w="1143000"/>
                <a:gridCol w="1099866"/>
                <a:gridCol w="1186131"/>
                <a:gridCol w="1423358"/>
                <a:gridCol w="1423358"/>
                <a:gridCol w="1344287"/>
              </a:tblGrid>
              <a:tr h="560322">
                <a:tc>
                  <a:txBody>
                    <a:bodyPr/>
                    <a:lstStyle/>
                    <a:p>
                      <a:pPr algn="l" fontAlgn="b"/>
                      <a:r>
                        <a:rPr lang="en-US" sz="1400" b="1" i="0" u="none" strike="noStrike" dirty="0">
                          <a:solidFill>
                            <a:srgbClr val="000000"/>
                          </a:solidFill>
                          <a:effectLst/>
                          <a:latin typeface="Calibri"/>
                        </a:rPr>
                        <a:t>ITEM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400" b="1" i="0" u="none" strike="noStrike" dirty="0" smtClean="0">
                          <a:solidFill>
                            <a:srgbClr val="000000"/>
                          </a:solidFill>
                          <a:effectLst/>
                          <a:latin typeface="Calibri"/>
                        </a:rPr>
                        <a:t>2018</a:t>
                      </a:r>
                      <a:endParaRPr lang="en-US" sz="14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r>
                        <a:rPr lang="en-US" sz="1400" b="1" i="0" u="none" strike="noStrike" dirty="0" smtClean="0">
                          <a:solidFill>
                            <a:srgbClr val="000000"/>
                          </a:solidFill>
                          <a:effectLst/>
                          <a:latin typeface="Calibri"/>
                        </a:rPr>
                        <a:t>2019</a:t>
                      </a:r>
                      <a:endParaRPr lang="en-US" sz="14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smtClean="0">
                          <a:solidFill>
                            <a:srgbClr val="000000"/>
                          </a:solidFill>
                          <a:effectLst/>
                          <a:latin typeface="Calibri"/>
                        </a:rPr>
                        <a:t>2020</a:t>
                      </a:r>
                      <a:endParaRPr lang="en-US" sz="14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smtClean="0">
                          <a:solidFill>
                            <a:srgbClr val="000000"/>
                          </a:solidFill>
                          <a:effectLst/>
                          <a:latin typeface="Calibri"/>
                        </a:rPr>
                        <a:t>2021</a:t>
                      </a:r>
                      <a:endParaRPr lang="en-US" sz="14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smtClean="0">
                          <a:solidFill>
                            <a:srgbClr val="000000"/>
                          </a:solidFill>
                          <a:effectLst/>
                          <a:latin typeface="Calibri"/>
                        </a:rPr>
                        <a:t>2022</a:t>
                      </a:r>
                      <a:endParaRPr lang="en-US" sz="14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08351">
                <a:tc>
                  <a:txBody>
                    <a:bodyPr/>
                    <a:lstStyle/>
                    <a:p>
                      <a:pPr algn="l" fontAlgn="b"/>
                      <a:r>
                        <a:rPr lang="en-US" sz="1400" b="0" i="0" u="none" strike="noStrike" dirty="0">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smtClean="0">
                          <a:solidFill>
                            <a:srgbClr val="000000"/>
                          </a:solidFill>
                          <a:effectLst/>
                          <a:latin typeface="Calibri"/>
                        </a:rPr>
                        <a:t>Budget</a:t>
                      </a:r>
                      <a:endParaRPr lang="en-US" sz="14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a:rPr>
                        <a:t>Actual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smtClean="0">
                          <a:solidFill>
                            <a:srgbClr val="000000"/>
                          </a:solidFill>
                          <a:effectLst/>
                          <a:latin typeface="Calibri"/>
                        </a:rPr>
                        <a:t>Budget</a:t>
                      </a:r>
                      <a:endParaRPr lang="en-US" sz="14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effectLst/>
                          <a:latin typeface="Calibri"/>
                        </a:rPr>
                        <a:t>Projection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smtClean="0">
                          <a:solidFill>
                            <a:srgbClr val="000000"/>
                          </a:solidFill>
                          <a:effectLst/>
                          <a:latin typeface="Calibri"/>
                        </a:rPr>
                        <a:t>Projection</a:t>
                      </a:r>
                      <a:endParaRPr lang="en-US" sz="14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effectLst/>
                          <a:latin typeface="Calibri"/>
                        </a:rPr>
                        <a:t>Projection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31010">
                <a:tc>
                  <a:txBody>
                    <a:bodyPr/>
                    <a:lstStyle/>
                    <a:p>
                      <a:pPr algn="l" fontAlgn="b"/>
                      <a:r>
                        <a:rPr lang="en-US" sz="1400" b="0" i="0" u="none" strike="noStrike" dirty="0" smtClean="0">
                          <a:solidFill>
                            <a:srgbClr val="000000"/>
                          </a:solidFill>
                          <a:effectLst/>
                          <a:latin typeface="Calibri"/>
                        </a:rPr>
                        <a:t>Basic Rate</a:t>
                      </a:r>
                      <a:endParaRPr lang="en-US" sz="14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u="none" strike="noStrike" dirty="0" smtClean="0">
                          <a:effectLst/>
                          <a:latin typeface="+mj-lt"/>
                        </a:rPr>
                        <a:t>5,000.00 </a:t>
                      </a:r>
                      <a:endParaRPr lang="en-US" sz="1600" b="1"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u="none" strike="noStrike" dirty="0" smtClean="0">
                          <a:effectLst/>
                          <a:latin typeface="+mj-lt"/>
                        </a:rPr>
                        <a:t>- </a:t>
                      </a:r>
                      <a:endParaRPr lang="en-US" sz="1600" b="1"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u="none" strike="noStrike" dirty="0" smtClean="0">
                          <a:effectLst/>
                          <a:latin typeface="+mj-lt"/>
                        </a:rPr>
                        <a:t>5,000.00 </a:t>
                      </a:r>
                      <a:endParaRPr lang="en-US" sz="1600" b="1"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u="none" strike="noStrike" dirty="0" smtClean="0">
                          <a:effectLst/>
                          <a:latin typeface="+mj-lt"/>
                        </a:rPr>
                        <a:t>5,000.00 </a:t>
                      </a:r>
                      <a:endParaRPr lang="en-US" sz="1600" b="1"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u="none" strike="noStrike" dirty="0" smtClean="0">
                          <a:effectLst/>
                          <a:latin typeface="+mj-lt"/>
                        </a:rPr>
                        <a:t>5,000.00 </a:t>
                      </a:r>
                      <a:endParaRPr lang="en-US" sz="1600" b="1"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u="none" strike="noStrike" dirty="0" smtClean="0">
                          <a:effectLst/>
                          <a:latin typeface="+mj-lt"/>
                        </a:rPr>
                        <a:t>5,000.00 </a:t>
                      </a:r>
                      <a:endParaRPr lang="en-US" sz="1600" b="1"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93515">
                <a:tc>
                  <a:txBody>
                    <a:bodyPr/>
                    <a:lstStyle/>
                    <a:p>
                      <a:pPr algn="l" fontAlgn="b"/>
                      <a:r>
                        <a:rPr lang="en-US" sz="1400" b="0" i="0" u="none" strike="noStrike" dirty="0" smtClean="0">
                          <a:solidFill>
                            <a:srgbClr val="000000"/>
                          </a:solidFill>
                          <a:effectLst/>
                          <a:latin typeface="Calibri"/>
                        </a:rPr>
                        <a:t>Property Rate</a:t>
                      </a:r>
                      <a:endParaRPr lang="en-US" sz="14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268,475.21</a:t>
                      </a:r>
                      <a:endParaRPr lang="en-US" sz="1600" dirty="0">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136,383.23</a:t>
                      </a:r>
                      <a:endParaRPr lang="en-US" sz="16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270,905.21</a:t>
                      </a:r>
                      <a:endParaRPr lang="en-US" sz="1600" dirty="0">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mj-lt"/>
                        </a:rPr>
                        <a:t> </a:t>
                      </a:r>
                      <a:r>
                        <a:rPr lang="en-US" sz="1600" b="0" i="0" u="none" strike="noStrike" dirty="0" smtClean="0">
                          <a:solidFill>
                            <a:srgbClr val="000000"/>
                          </a:solidFill>
                          <a:effectLst/>
                          <a:latin typeface="+mj-lt"/>
                        </a:rPr>
                        <a:t>290,922.20</a:t>
                      </a:r>
                      <a:endParaRPr lang="en-US" sz="16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u="none" strike="noStrike" dirty="0">
                          <a:effectLst/>
                          <a:latin typeface="+mj-lt"/>
                        </a:rPr>
                        <a:t> </a:t>
                      </a:r>
                      <a:r>
                        <a:rPr lang="en-US" sz="1600" u="none" strike="noStrike" dirty="0" smtClean="0">
                          <a:effectLst/>
                          <a:latin typeface="+mj-lt"/>
                        </a:rPr>
                        <a:t>293,831.42</a:t>
                      </a:r>
                      <a:endParaRPr lang="en-US" sz="1600" b="1"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u="none" strike="noStrike" dirty="0">
                          <a:effectLst/>
                          <a:latin typeface="+mj-lt"/>
                        </a:rPr>
                        <a:t> </a:t>
                      </a:r>
                      <a:r>
                        <a:rPr lang="en-US" sz="1600" u="none" strike="noStrike" dirty="0" smtClean="0">
                          <a:effectLst/>
                          <a:latin typeface="+mj-lt"/>
                        </a:rPr>
                        <a:t>299,708.05</a:t>
                      </a:r>
                      <a:endParaRPr lang="en-US" sz="1600" b="1"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7909">
                <a:tc>
                  <a:txBody>
                    <a:bodyPr/>
                    <a:lstStyle/>
                    <a:p>
                      <a:pPr algn="l" fontAlgn="b"/>
                      <a:r>
                        <a:rPr lang="en-US" sz="1400" b="0" i="0" u="none" strike="noStrike" dirty="0">
                          <a:solidFill>
                            <a:srgbClr val="000000"/>
                          </a:solidFill>
                          <a:effectLst/>
                          <a:latin typeface="Calibri"/>
                        </a:rPr>
                        <a:t>Fees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459,120.16</a:t>
                      </a:r>
                      <a:endParaRPr lang="en-US" sz="1600" dirty="0">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109,080.20</a:t>
                      </a:r>
                      <a:endParaRPr lang="en-US" sz="16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468,460.00</a:t>
                      </a:r>
                      <a:endParaRPr lang="en-US" sz="1600" dirty="0">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473,146.60</a:t>
                      </a:r>
                      <a:endParaRPr lang="en-US" sz="16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dirty="0" smtClean="0">
                          <a:solidFill>
                            <a:srgbClr val="000000"/>
                          </a:solidFill>
                          <a:effectLst/>
                          <a:latin typeface="+mj-lt"/>
                        </a:rPr>
                        <a:t>482,607.49</a:t>
                      </a:r>
                      <a:endParaRPr lang="en-US" sz="1600" b="0"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dirty="0" smtClean="0">
                          <a:solidFill>
                            <a:srgbClr val="000000"/>
                          </a:solidFill>
                          <a:effectLst/>
                          <a:latin typeface="+mj-lt"/>
                        </a:rPr>
                        <a:t>487,433.57</a:t>
                      </a:r>
                      <a:endParaRPr lang="en-US" sz="1600" b="0"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31012">
                <a:tc>
                  <a:txBody>
                    <a:bodyPr/>
                    <a:lstStyle/>
                    <a:p>
                      <a:pPr algn="l" fontAlgn="b"/>
                      <a:r>
                        <a:rPr lang="en-US" sz="1400" b="0" i="0" u="none" strike="noStrike" dirty="0" smtClean="0">
                          <a:solidFill>
                            <a:srgbClr val="000000"/>
                          </a:solidFill>
                          <a:effectLst/>
                          <a:latin typeface="Calibri"/>
                        </a:rPr>
                        <a:t>Fines</a:t>
                      </a:r>
                      <a:endParaRPr lang="en-US" sz="14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116.400.00</a:t>
                      </a:r>
                      <a:endParaRPr lang="en-US" sz="1600" dirty="0">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14,270.00</a:t>
                      </a:r>
                      <a:endParaRPr lang="en-US" sz="16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latin typeface="+mj-lt"/>
                      </a:endParaRPr>
                    </a:p>
                    <a:p>
                      <a:pPr algn="ctr"/>
                      <a:r>
                        <a:rPr lang="en-US" sz="1600" dirty="0" smtClean="0">
                          <a:latin typeface="+mj-lt"/>
                        </a:rPr>
                        <a:t>116,920.00</a:t>
                      </a:r>
                      <a:endParaRPr lang="en-US" sz="1600" dirty="0">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131,307.75</a:t>
                      </a:r>
                      <a:endParaRPr lang="en-US" sz="16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u="none" strike="noStrike" dirty="0">
                          <a:effectLst/>
                          <a:latin typeface="+mj-lt"/>
                        </a:rPr>
                        <a:t> </a:t>
                      </a:r>
                      <a:r>
                        <a:rPr lang="en-US" sz="1600" u="none" strike="noStrike" dirty="0" smtClean="0">
                          <a:effectLst/>
                          <a:latin typeface="+mj-lt"/>
                        </a:rPr>
                        <a:t>132,620.83</a:t>
                      </a:r>
                      <a:endParaRPr lang="en-US" sz="1600" b="1"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135,273.24</a:t>
                      </a:r>
                      <a:endParaRPr lang="en-US" sz="1600" dirty="0">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31012">
                <a:tc>
                  <a:txBody>
                    <a:bodyPr/>
                    <a:lstStyle/>
                    <a:p>
                      <a:pPr algn="l" fontAlgn="b"/>
                      <a:r>
                        <a:rPr lang="en-US" sz="1400" b="0" i="0" u="none" strike="noStrike" dirty="0" err="1">
                          <a:solidFill>
                            <a:srgbClr val="000000"/>
                          </a:solidFill>
                          <a:effectLst/>
                          <a:latin typeface="Calibri"/>
                        </a:rPr>
                        <a:t>Licence</a:t>
                      </a:r>
                      <a:endParaRPr lang="en-US" sz="14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252,000.00</a:t>
                      </a:r>
                      <a:endParaRPr lang="en-US" sz="1600" dirty="0">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130,767.27</a:t>
                      </a:r>
                      <a:endParaRPr lang="en-US" sz="16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289,185.00</a:t>
                      </a:r>
                      <a:endParaRPr lang="en-US" sz="1600" dirty="0">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mj-lt"/>
                        </a:rPr>
                        <a:t> </a:t>
                      </a:r>
                      <a:r>
                        <a:rPr lang="en-US" sz="1600" b="0" i="0" u="none" strike="noStrike" dirty="0" smtClean="0">
                          <a:solidFill>
                            <a:srgbClr val="000000"/>
                          </a:solidFill>
                          <a:effectLst/>
                          <a:latin typeface="+mj-lt"/>
                        </a:rPr>
                        <a:t>210,744.53</a:t>
                      </a:r>
                      <a:endParaRPr lang="en-US" sz="16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u="none" strike="noStrike" dirty="0">
                          <a:effectLst/>
                          <a:latin typeface="+mj-lt"/>
                        </a:rPr>
                        <a:t> </a:t>
                      </a:r>
                      <a:r>
                        <a:rPr lang="en-US" sz="1600" u="none" strike="noStrike" dirty="0" smtClean="0">
                          <a:effectLst/>
                          <a:latin typeface="+mj-lt"/>
                        </a:rPr>
                        <a:t>212,792.03</a:t>
                      </a:r>
                      <a:endParaRPr lang="en-US" sz="1600" b="1"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u="none" strike="noStrike" dirty="0">
                          <a:effectLst/>
                          <a:latin typeface="+mj-lt"/>
                        </a:rPr>
                        <a:t> </a:t>
                      </a:r>
                      <a:r>
                        <a:rPr lang="en-US" sz="1600" u="none" strike="noStrike" dirty="0" smtClean="0">
                          <a:effectLst/>
                          <a:latin typeface="+mj-lt"/>
                        </a:rPr>
                        <a:t>217,047.67</a:t>
                      </a:r>
                      <a:endParaRPr lang="en-US" sz="1600" b="1"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7911">
                <a:tc>
                  <a:txBody>
                    <a:bodyPr/>
                    <a:lstStyle/>
                    <a:p>
                      <a:pPr algn="l" fontAlgn="b"/>
                      <a:r>
                        <a:rPr lang="en-US" sz="1400" b="0" i="0" u="none" strike="noStrike" dirty="0">
                          <a:solidFill>
                            <a:srgbClr val="000000"/>
                          </a:solidFill>
                          <a:effectLst/>
                          <a:latin typeface="Calibri"/>
                        </a:rPr>
                        <a:t>Land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162,850.00</a:t>
                      </a:r>
                      <a:endParaRPr lang="en-US" sz="1600" dirty="0">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60,523.50</a:t>
                      </a:r>
                      <a:endParaRPr lang="en-US" sz="16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170,860.00</a:t>
                      </a:r>
                      <a:endParaRPr lang="en-US" sz="1600" dirty="0">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mj-lt"/>
                        </a:rPr>
                        <a:t> </a:t>
                      </a:r>
                      <a:r>
                        <a:rPr lang="en-US" sz="1600" b="0" i="0" u="none" strike="noStrike" dirty="0" smtClean="0">
                          <a:solidFill>
                            <a:srgbClr val="000000"/>
                          </a:solidFill>
                          <a:effectLst/>
                          <a:latin typeface="+mj-lt"/>
                        </a:rPr>
                        <a:t>202,808.67</a:t>
                      </a:r>
                      <a:endParaRPr lang="en-US" sz="16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u="none" strike="noStrike" dirty="0">
                          <a:effectLst/>
                          <a:latin typeface="+mj-lt"/>
                        </a:rPr>
                        <a:t> </a:t>
                      </a:r>
                      <a:r>
                        <a:rPr lang="en-US" sz="1600" u="none" strike="noStrike" dirty="0" smtClean="0">
                          <a:effectLst/>
                          <a:latin typeface="+mj-lt"/>
                        </a:rPr>
                        <a:t>204,836.76</a:t>
                      </a:r>
                      <a:endParaRPr lang="en-US" sz="1600" b="1"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u="none" strike="noStrike" dirty="0">
                          <a:effectLst/>
                          <a:latin typeface="+mj-lt"/>
                        </a:rPr>
                        <a:t> </a:t>
                      </a:r>
                      <a:r>
                        <a:rPr lang="en-US" sz="1600" u="none" strike="noStrike" dirty="0" smtClean="0">
                          <a:effectLst/>
                          <a:latin typeface="+mj-lt"/>
                        </a:rPr>
                        <a:t>208,933.49</a:t>
                      </a:r>
                      <a:endParaRPr lang="en-US" sz="1600" b="1"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31018">
                <a:tc>
                  <a:txBody>
                    <a:bodyPr/>
                    <a:lstStyle/>
                    <a:p>
                      <a:pPr algn="l" fontAlgn="b"/>
                      <a:r>
                        <a:rPr lang="en-US" sz="1400" b="0" i="0" u="none" strike="noStrike" dirty="0">
                          <a:solidFill>
                            <a:srgbClr val="000000"/>
                          </a:solidFill>
                          <a:effectLst/>
                          <a:latin typeface="Calibri"/>
                        </a:rPr>
                        <a:t>Rent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76,190.00</a:t>
                      </a:r>
                      <a:endParaRPr lang="en-US" sz="1600" dirty="0">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64,974.18</a:t>
                      </a:r>
                      <a:endParaRPr lang="en-US" sz="16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77,870.00</a:t>
                      </a:r>
                      <a:endParaRPr lang="en-US" sz="1600" dirty="0">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mj-lt"/>
                        </a:rPr>
                        <a:t> </a:t>
                      </a:r>
                      <a:r>
                        <a:rPr lang="en-US" sz="1600" b="0" i="0" u="none" strike="noStrike" dirty="0" smtClean="0">
                          <a:solidFill>
                            <a:srgbClr val="000000"/>
                          </a:solidFill>
                          <a:effectLst/>
                          <a:latin typeface="+mj-lt"/>
                        </a:rPr>
                        <a:t>89,452.05</a:t>
                      </a:r>
                      <a:endParaRPr lang="en-US" sz="16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u="none" strike="noStrike" dirty="0">
                          <a:effectLst/>
                          <a:latin typeface="+mj-lt"/>
                        </a:rPr>
                        <a:t> </a:t>
                      </a:r>
                      <a:r>
                        <a:rPr lang="en-US" sz="1600" u="none" strike="noStrike" dirty="0" smtClean="0">
                          <a:effectLst/>
                          <a:latin typeface="+mj-lt"/>
                        </a:rPr>
                        <a:t>90,346.57</a:t>
                      </a:r>
                      <a:endParaRPr lang="en-US" sz="1600" b="1"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u="none" strike="noStrike" dirty="0">
                          <a:effectLst/>
                          <a:latin typeface="+mj-lt"/>
                        </a:rPr>
                        <a:t> </a:t>
                      </a:r>
                      <a:r>
                        <a:rPr lang="en-US" sz="1600" u="none" strike="noStrike" dirty="0" smtClean="0">
                          <a:effectLst/>
                          <a:latin typeface="+mj-lt"/>
                        </a:rPr>
                        <a:t>91,241.09</a:t>
                      </a:r>
                      <a:endParaRPr lang="en-US" sz="1600" b="1"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2135">
                <a:tc>
                  <a:txBody>
                    <a:bodyPr/>
                    <a:lstStyle/>
                    <a:p>
                      <a:pPr algn="l" fontAlgn="b"/>
                      <a:r>
                        <a:rPr lang="en-US" sz="1400" b="0" i="0" u="none" strike="noStrike" dirty="0">
                          <a:solidFill>
                            <a:srgbClr val="000000"/>
                          </a:solidFill>
                          <a:effectLst/>
                          <a:latin typeface="Calibri"/>
                        </a:rPr>
                        <a:t>Miscellaneous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3,000.00</a:t>
                      </a:r>
                      <a:endParaRPr lang="en-US" sz="1600" dirty="0">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200.00</a:t>
                      </a:r>
                      <a:endParaRPr lang="en-US" sz="16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3,000.00</a:t>
                      </a:r>
                      <a:endParaRPr lang="en-US" sz="1600" dirty="0">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mj-lt"/>
                        </a:rPr>
                        <a:t> </a:t>
                      </a:r>
                      <a:r>
                        <a:rPr lang="en-US" sz="1600" b="0" i="0" u="none" strike="noStrike" dirty="0" smtClean="0">
                          <a:solidFill>
                            <a:srgbClr val="000000"/>
                          </a:solidFill>
                          <a:effectLst/>
                          <a:latin typeface="+mj-lt"/>
                        </a:rPr>
                        <a:t>3,150.00</a:t>
                      </a:r>
                      <a:endParaRPr lang="en-US" sz="16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u="none" strike="noStrike" dirty="0">
                          <a:effectLst/>
                          <a:latin typeface="+mj-lt"/>
                        </a:rPr>
                        <a:t> </a:t>
                      </a:r>
                      <a:r>
                        <a:rPr lang="en-US" sz="1600" u="none" strike="noStrike" dirty="0" smtClean="0">
                          <a:effectLst/>
                          <a:latin typeface="+mj-lt"/>
                        </a:rPr>
                        <a:t>3,181.50</a:t>
                      </a:r>
                      <a:endParaRPr lang="en-US" sz="1600" b="1"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u="none" strike="noStrike" dirty="0">
                          <a:effectLst/>
                          <a:latin typeface="+mj-lt"/>
                        </a:rPr>
                        <a:t> </a:t>
                      </a:r>
                      <a:r>
                        <a:rPr lang="en-US" sz="1600" u="none" strike="noStrike" dirty="0" smtClean="0">
                          <a:effectLst/>
                          <a:latin typeface="+mj-lt"/>
                        </a:rPr>
                        <a:t>3,245.13</a:t>
                      </a:r>
                      <a:endParaRPr lang="en-US" sz="1600" b="1" i="0" u="none" strike="noStrike" dirty="0" smtClean="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8924">
                <a:tc>
                  <a:txBody>
                    <a:bodyPr/>
                    <a:lstStyle/>
                    <a:p>
                      <a:pPr algn="l" fontAlgn="b"/>
                      <a:r>
                        <a:rPr lang="en-US" sz="1400" b="1" i="0" u="none" strike="noStrike" dirty="0">
                          <a:solidFill>
                            <a:srgbClr val="C00000"/>
                          </a:solidFill>
                          <a:effectLst>
                            <a:outerShdw blurRad="38100" dist="38100" dir="2700000" algn="tl">
                              <a:srgbClr val="000000">
                                <a:alpha val="43137"/>
                              </a:srgbClr>
                            </a:outerShdw>
                          </a:effectLst>
                          <a:latin typeface="Calibri"/>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b="1" dirty="0" smtClean="0">
                          <a:solidFill>
                            <a:srgbClr val="C00000"/>
                          </a:solidFill>
                          <a:effectLst>
                            <a:outerShdw blurRad="38100" dist="38100" dir="2700000" algn="tl">
                              <a:srgbClr val="000000">
                                <a:alpha val="43137"/>
                              </a:srgbClr>
                            </a:outerShdw>
                          </a:effectLst>
                          <a:latin typeface="+mj-lt"/>
                        </a:rPr>
                        <a:t>1,275,710.21</a:t>
                      </a:r>
                      <a:endParaRPr lang="en-US" sz="1600" b="1" dirty="0">
                        <a:solidFill>
                          <a:srgbClr val="C00000"/>
                        </a:solidFill>
                        <a:effectLst>
                          <a:outerShdw blurRad="38100" dist="38100" dir="2700000" algn="tl">
                            <a:srgbClr val="000000">
                              <a:alpha val="43137"/>
                            </a:srgbClr>
                          </a:outerShdw>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smtClean="0">
                          <a:solidFill>
                            <a:srgbClr val="C00000"/>
                          </a:solidFill>
                          <a:effectLst>
                            <a:outerShdw blurRad="38100" dist="38100" dir="2700000" algn="tl">
                              <a:srgbClr val="000000">
                                <a:alpha val="43137"/>
                              </a:srgbClr>
                            </a:outerShdw>
                          </a:effectLst>
                          <a:latin typeface="+mj-lt"/>
                        </a:rPr>
                        <a:t>516,198.38</a:t>
                      </a:r>
                      <a:endParaRPr lang="en-US" sz="1600" b="1" i="0" u="none" strike="noStrike" dirty="0">
                        <a:solidFill>
                          <a:srgbClr val="C00000"/>
                        </a:solidFill>
                        <a:effectLst>
                          <a:outerShdw blurRad="38100" dist="38100" dir="2700000" algn="tl">
                            <a:srgbClr val="000000">
                              <a:alpha val="43137"/>
                            </a:srgbClr>
                          </a:outerShdw>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1600" b="1" dirty="0" smtClean="0">
                        <a:solidFill>
                          <a:srgbClr val="C00000"/>
                        </a:solidFill>
                        <a:effectLst>
                          <a:outerShdw blurRad="38100" dist="38100" dir="2700000" algn="tl">
                            <a:srgbClr val="000000">
                              <a:alpha val="43137"/>
                            </a:srgbClr>
                          </a:outerShdw>
                        </a:effectLst>
                        <a:latin typeface="+mj-lt"/>
                      </a:endParaRPr>
                    </a:p>
                    <a:p>
                      <a:pPr algn="ctr"/>
                      <a:endParaRPr lang="en-US" sz="1600" b="1" dirty="0" smtClean="0">
                        <a:solidFill>
                          <a:srgbClr val="C00000"/>
                        </a:solidFill>
                        <a:effectLst>
                          <a:outerShdw blurRad="38100" dist="38100" dir="2700000" algn="tl">
                            <a:srgbClr val="000000">
                              <a:alpha val="43137"/>
                            </a:srgbClr>
                          </a:outerShdw>
                        </a:effectLst>
                        <a:latin typeface="+mj-lt"/>
                      </a:endParaRPr>
                    </a:p>
                    <a:p>
                      <a:pPr algn="ctr"/>
                      <a:r>
                        <a:rPr lang="en-US" sz="1600" b="1" dirty="0" smtClean="0">
                          <a:solidFill>
                            <a:srgbClr val="C00000"/>
                          </a:solidFill>
                          <a:effectLst>
                            <a:outerShdw blurRad="38100" dist="38100" dir="2700000" algn="tl">
                              <a:srgbClr val="000000">
                                <a:alpha val="43137"/>
                              </a:srgbClr>
                            </a:outerShdw>
                          </a:effectLst>
                          <a:latin typeface="+mj-lt"/>
                        </a:rPr>
                        <a:t>1,397,200.21</a:t>
                      </a:r>
                      <a:endParaRPr lang="en-US" sz="1600" b="1" dirty="0">
                        <a:solidFill>
                          <a:srgbClr val="C00000"/>
                        </a:solidFill>
                        <a:effectLst>
                          <a:outerShdw blurRad="38100" dist="38100" dir="2700000" algn="tl">
                            <a:srgbClr val="000000">
                              <a:alpha val="43137"/>
                            </a:srgbClr>
                          </a:outerShdw>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1600" b="1" i="0" u="none" strike="noStrike" dirty="0" smtClean="0">
                        <a:solidFill>
                          <a:srgbClr val="C00000"/>
                        </a:solidFill>
                        <a:effectLst>
                          <a:outerShdw blurRad="38100" dist="38100" dir="2700000" algn="tl">
                            <a:srgbClr val="000000">
                              <a:alpha val="43137"/>
                            </a:srgbClr>
                          </a:outerShdw>
                        </a:effectLst>
                        <a:latin typeface="+mj-lt"/>
                      </a:endParaRPr>
                    </a:p>
                    <a:p>
                      <a:pPr marL="0" marR="0" indent="0" algn="ctr" defTabSz="914400" rtl="0" eaLnBrk="1" fontAlgn="ctr" latinLnBrk="0" hangingPunct="1">
                        <a:lnSpc>
                          <a:spcPct val="100000"/>
                        </a:lnSpc>
                        <a:spcBef>
                          <a:spcPts val="0"/>
                        </a:spcBef>
                        <a:spcAft>
                          <a:spcPts val="0"/>
                        </a:spcAft>
                        <a:buClrTx/>
                        <a:buSzTx/>
                        <a:buFontTx/>
                        <a:buNone/>
                        <a:tabLst/>
                        <a:defRPr/>
                      </a:pPr>
                      <a:endParaRPr lang="en-US" sz="1600" b="1" i="0" u="none" strike="noStrike" dirty="0" smtClean="0">
                        <a:solidFill>
                          <a:srgbClr val="C00000"/>
                        </a:solidFill>
                        <a:effectLst>
                          <a:outerShdw blurRad="38100" dist="38100" dir="2700000" algn="tl">
                            <a:srgbClr val="000000">
                              <a:alpha val="43137"/>
                            </a:srgbClr>
                          </a:outerShdw>
                        </a:effectLst>
                        <a:latin typeface="+mj-lt"/>
                      </a:endParaRPr>
                    </a:p>
                    <a:p>
                      <a:pPr marL="0" marR="0" indent="0" algn="ctr" defTabSz="914400" rtl="0" eaLnBrk="1" fontAlgn="ctr" latinLnBrk="0" hangingPunct="1">
                        <a:lnSpc>
                          <a:spcPct val="100000"/>
                        </a:lnSpc>
                        <a:spcBef>
                          <a:spcPts val="0"/>
                        </a:spcBef>
                        <a:spcAft>
                          <a:spcPts val="0"/>
                        </a:spcAft>
                        <a:buClrTx/>
                        <a:buSzTx/>
                        <a:buFontTx/>
                        <a:buNone/>
                        <a:tabLst/>
                        <a:defRPr/>
                      </a:pPr>
                      <a:r>
                        <a:rPr lang="en-US" sz="1600" b="1" i="0" u="none" strike="noStrike" dirty="0" smtClean="0">
                          <a:solidFill>
                            <a:srgbClr val="C00000"/>
                          </a:solidFill>
                          <a:effectLst>
                            <a:outerShdw blurRad="38100" dist="38100" dir="2700000" algn="tl">
                              <a:srgbClr val="000000">
                                <a:alpha val="43137"/>
                              </a:srgbClr>
                            </a:outerShdw>
                          </a:effectLst>
                          <a:latin typeface="+mj-lt"/>
                        </a:rPr>
                        <a:t>1,406,531.80</a:t>
                      </a:r>
                    </a:p>
                  </a:txBody>
                  <a:tcPr marL="2422" marR="2422" marT="2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endParaRPr lang="en-US" sz="1600" b="1" i="0" u="none" strike="noStrike" dirty="0" smtClean="0">
                        <a:solidFill>
                          <a:srgbClr val="C00000"/>
                        </a:solidFill>
                        <a:effectLst>
                          <a:outerShdw blurRad="38100" dist="38100" dir="2700000" algn="tl">
                            <a:srgbClr val="000000">
                              <a:alpha val="43137"/>
                            </a:srgbClr>
                          </a:outerShdw>
                        </a:effectLst>
                        <a:latin typeface="+mj-lt"/>
                      </a:endParaRPr>
                    </a:p>
                    <a:p>
                      <a:pPr algn="ctr" rtl="0" fontAlgn="ctr"/>
                      <a:endParaRPr lang="en-US" sz="1600" b="1" i="0" u="none" strike="noStrike" dirty="0" smtClean="0">
                        <a:solidFill>
                          <a:srgbClr val="C00000"/>
                        </a:solidFill>
                        <a:effectLst>
                          <a:outerShdw blurRad="38100" dist="38100" dir="2700000" algn="tl">
                            <a:srgbClr val="000000">
                              <a:alpha val="43137"/>
                            </a:srgbClr>
                          </a:outerShdw>
                        </a:effectLst>
                        <a:latin typeface="+mj-lt"/>
                      </a:endParaRPr>
                    </a:p>
                    <a:p>
                      <a:pPr algn="ctr" rtl="0" fontAlgn="ctr"/>
                      <a:r>
                        <a:rPr lang="en-US" sz="1600" b="1" i="0" u="none" strike="noStrike" dirty="0" smtClean="0">
                          <a:solidFill>
                            <a:srgbClr val="C00000"/>
                          </a:solidFill>
                          <a:effectLst>
                            <a:outerShdw blurRad="38100" dist="38100" dir="2700000" algn="tl">
                              <a:srgbClr val="000000">
                                <a:alpha val="43137"/>
                              </a:srgbClr>
                            </a:outerShdw>
                          </a:effectLst>
                          <a:latin typeface="+mj-lt"/>
                        </a:rPr>
                        <a:t>1,422,035.10</a:t>
                      </a:r>
                      <a:endParaRPr lang="en-US" sz="1600" b="1" i="0" u="none" strike="noStrike" dirty="0">
                        <a:solidFill>
                          <a:srgbClr val="C00000"/>
                        </a:solidFill>
                        <a:effectLst>
                          <a:outerShdw blurRad="38100" dist="38100" dir="2700000" algn="tl">
                            <a:srgbClr val="000000">
                              <a:alpha val="43137"/>
                            </a:srgbClr>
                          </a:outerShdw>
                        </a:effectLst>
                        <a:latin typeface="+mj-lt"/>
                      </a:endParaRPr>
                    </a:p>
                  </a:txBody>
                  <a:tcPr marL="2422" marR="2422" marT="2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endParaRPr lang="en-US" sz="1600" b="1" i="0" u="none" strike="noStrike" dirty="0" smtClean="0">
                        <a:solidFill>
                          <a:srgbClr val="C00000"/>
                        </a:solidFill>
                        <a:effectLst>
                          <a:outerShdw blurRad="38100" dist="38100" dir="2700000" algn="tl">
                            <a:srgbClr val="000000">
                              <a:alpha val="43137"/>
                            </a:srgbClr>
                          </a:outerShdw>
                        </a:effectLst>
                        <a:latin typeface="+mj-lt"/>
                      </a:endParaRPr>
                    </a:p>
                    <a:p>
                      <a:pPr algn="ctr" rtl="0" fontAlgn="ctr"/>
                      <a:endParaRPr lang="en-US" sz="1600" b="1" i="0" u="none" strike="noStrike" dirty="0" smtClean="0">
                        <a:solidFill>
                          <a:srgbClr val="C00000"/>
                        </a:solidFill>
                        <a:effectLst>
                          <a:outerShdw blurRad="38100" dist="38100" dir="2700000" algn="tl">
                            <a:srgbClr val="000000">
                              <a:alpha val="43137"/>
                            </a:srgbClr>
                          </a:outerShdw>
                        </a:effectLst>
                        <a:latin typeface="+mj-lt"/>
                      </a:endParaRPr>
                    </a:p>
                    <a:p>
                      <a:pPr algn="ctr" rtl="0" fontAlgn="ctr"/>
                      <a:r>
                        <a:rPr lang="en-US" sz="1600" b="1" i="0" u="none" strike="noStrike" dirty="0" smtClean="0">
                          <a:solidFill>
                            <a:srgbClr val="C00000"/>
                          </a:solidFill>
                          <a:effectLst>
                            <a:outerShdw blurRad="38100" dist="38100" dir="2700000" algn="tl">
                              <a:srgbClr val="000000">
                                <a:alpha val="43137"/>
                              </a:srgbClr>
                            </a:outerShdw>
                          </a:effectLst>
                          <a:latin typeface="+mj-lt"/>
                        </a:rPr>
                        <a:t>1,447,882.24</a:t>
                      </a:r>
                      <a:endParaRPr lang="en-US" sz="1600" b="1" i="0" u="none" strike="noStrike" dirty="0">
                        <a:solidFill>
                          <a:srgbClr val="C00000"/>
                        </a:solidFill>
                        <a:effectLst>
                          <a:outerShdw blurRad="38100" dist="38100" dir="2700000" algn="tl">
                            <a:srgbClr val="000000">
                              <a:alpha val="43137"/>
                            </a:srgbClr>
                          </a:outerShdw>
                        </a:effectLst>
                        <a:latin typeface="+mj-lt"/>
                      </a:endParaRPr>
                    </a:p>
                  </a:txBody>
                  <a:tcPr marL="2422" marR="2422" marT="2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3" name="Rectangle 2"/>
          <p:cNvSpPr>
            <a:spLocks noChangeArrowheads="1"/>
          </p:cNvSpPr>
          <p:nvPr/>
        </p:nvSpPr>
        <p:spPr bwMode="auto">
          <a:xfrm>
            <a:off x="533400" y="228600"/>
            <a:ext cx="7239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fontAlgn="b"/>
            <a:r>
              <a:rPr lang="en-US" sz="2400" b="1" dirty="0" smtClean="0">
                <a:solidFill>
                  <a:srgbClr val="FF0000"/>
                </a:solidFill>
                <a:effectLst>
                  <a:outerShdw blurRad="38100" dist="38100" dir="2700000" algn="tl">
                    <a:srgbClr val="000000">
                      <a:alpha val="43137"/>
                    </a:srgbClr>
                  </a:outerShdw>
                </a:effectLst>
              </a:rPr>
              <a:t>2018 REVENUE PROJECTIONS – IGF ONLY</a:t>
            </a:r>
          </a:p>
        </p:txBody>
      </p:sp>
      <p:sp>
        <p:nvSpPr>
          <p:cNvPr id="4" name="Slide Number Placeholder 3"/>
          <p:cNvSpPr>
            <a:spLocks noGrp="1"/>
          </p:cNvSpPr>
          <p:nvPr>
            <p:ph type="sldNum" sz="quarter" idx="12"/>
          </p:nvPr>
        </p:nvSpPr>
        <p:spPr/>
        <p:txBody>
          <a:bodyPr/>
          <a:lstStyle/>
          <a:p>
            <a:fld id="{571CD3C2-A472-4BA3-88D7-833F7D0C5725}" type="slidenum">
              <a:rPr lang="en-US" smtClean="0"/>
              <a:t>43</a:t>
            </a:fld>
            <a:endParaRPr lang="en-US"/>
          </a:p>
        </p:txBody>
      </p:sp>
    </p:spTree>
    <p:extLst>
      <p:ext uri="{BB962C8B-B14F-4D97-AF65-F5344CB8AC3E}">
        <p14:creationId xmlns:p14="http://schemas.microsoft.com/office/powerpoint/2010/main" val="215522054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28230441"/>
              </p:ext>
            </p:extLst>
          </p:nvPr>
        </p:nvGraphicFramePr>
        <p:xfrm>
          <a:off x="457200" y="1600200"/>
          <a:ext cx="8229600" cy="2001520"/>
        </p:xfrm>
        <a:graphic>
          <a:graphicData uri="http://schemas.openxmlformats.org/drawingml/2006/table">
            <a:tbl>
              <a:tblPr firstRow="1" bandRow="1">
                <a:tableStyleId>{5940675A-B579-460E-94D1-54222C63F5DA}</a:tableStyleId>
              </a:tblPr>
              <a:tblGrid>
                <a:gridCol w="914400"/>
                <a:gridCol w="3200400"/>
                <a:gridCol w="2057400"/>
                <a:gridCol w="2057400"/>
              </a:tblGrid>
              <a:tr h="370840">
                <a:tc>
                  <a:txBody>
                    <a:bodyPr/>
                    <a:lstStyle/>
                    <a:p>
                      <a:r>
                        <a:rPr lang="en-US" dirty="0" smtClean="0"/>
                        <a:t>No</a:t>
                      </a:r>
                      <a:endParaRPr lang="en-US" dirty="0"/>
                    </a:p>
                  </a:txBody>
                  <a:tcPr/>
                </a:tc>
                <a:tc>
                  <a:txBody>
                    <a:bodyPr/>
                    <a:lstStyle/>
                    <a:p>
                      <a:r>
                        <a:rPr lang="en-US" dirty="0" smtClean="0"/>
                        <a:t>Name</a:t>
                      </a:r>
                      <a:r>
                        <a:rPr lang="en-US" baseline="0" dirty="0" smtClean="0"/>
                        <a:t> of Activity/Project</a:t>
                      </a:r>
                      <a:endParaRPr lang="en-US" dirty="0"/>
                    </a:p>
                  </a:txBody>
                  <a:tcPr/>
                </a:tc>
                <a:tc>
                  <a:txBody>
                    <a:bodyPr/>
                    <a:lstStyle/>
                    <a:p>
                      <a:r>
                        <a:rPr lang="en-US" dirty="0" smtClean="0"/>
                        <a:t>Budget </a:t>
                      </a:r>
                      <a:endParaRPr lang="en-US" dirty="0"/>
                    </a:p>
                  </a:txBody>
                  <a:tcPr/>
                </a:tc>
                <a:tc>
                  <a:txBody>
                    <a:bodyPr/>
                    <a:lstStyle/>
                    <a:p>
                      <a:r>
                        <a:rPr lang="en-US" dirty="0" smtClean="0"/>
                        <a:t>Funding</a:t>
                      </a:r>
                      <a:r>
                        <a:rPr lang="en-US" baseline="0" dirty="0" smtClean="0"/>
                        <a:t> source</a:t>
                      </a:r>
                      <a:endParaRPr lang="en-US" dirty="0"/>
                    </a:p>
                  </a:txBody>
                  <a:tcPr/>
                </a:tc>
              </a:tr>
              <a:tr h="619760">
                <a:tc>
                  <a:txBody>
                    <a:bodyPr/>
                    <a:lstStyle/>
                    <a:p>
                      <a:r>
                        <a:rPr lang="en-US" dirty="0" smtClean="0"/>
                        <a:t>1</a:t>
                      </a:r>
                      <a:endParaRPr lang="en-US" dirty="0"/>
                    </a:p>
                  </a:txBody>
                  <a:tcPr/>
                </a:tc>
                <a:tc>
                  <a:txBody>
                    <a:bodyPr/>
                    <a:lstStyle/>
                    <a:p>
                      <a:r>
                        <a:rPr lang="en-US" dirty="0" smtClean="0"/>
                        <a:t>Planting for food and Jobs</a:t>
                      </a:r>
                      <a:endParaRPr lang="en-US" dirty="0"/>
                    </a:p>
                  </a:txBody>
                  <a:tcPr/>
                </a:tc>
                <a:tc>
                  <a:txBody>
                    <a:bodyPr/>
                    <a:lstStyle/>
                    <a:p>
                      <a:pPr algn="ctr"/>
                      <a:r>
                        <a:rPr lang="en-US" dirty="0" smtClean="0"/>
                        <a:t>100,000.00</a:t>
                      </a:r>
                      <a:endParaRPr lang="en-US" dirty="0"/>
                    </a:p>
                  </a:txBody>
                  <a:tcPr/>
                </a:tc>
                <a:tc>
                  <a:txBody>
                    <a:bodyPr/>
                    <a:lstStyle/>
                    <a:p>
                      <a:pPr algn="ctr"/>
                      <a:r>
                        <a:rPr lang="en-US" dirty="0" smtClean="0"/>
                        <a:t>DACF</a:t>
                      </a:r>
                      <a:endParaRPr lang="en-US" dirty="0"/>
                    </a:p>
                  </a:txBody>
                  <a:tcPr/>
                </a:tc>
              </a:tr>
              <a:tr h="609600">
                <a:tc>
                  <a:txBody>
                    <a:bodyPr/>
                    <a:lstStyle/>
                    <a:p>
                      <a:r>
                        <a:rPr lang="en-US" dirty="0" smtClean="0"/>
                        <a:t>3</a:t>
                      </a:r>
                      <a:endParaRPr lang="en-US" dirty="0"/>
                    </a:p>
                  </a:txBody>
                  <a:tcPr/>
                </a:tc>
                <a:tc>
                  <a:txBody>
                    <a:bodyPr/>
                    <a:lstStyle/>
                    <a:p>
                      <a:r>
                        <a:rPr lang="en-US" dirty="0" smtClean="0"/>
                        <a:t>One District One factory</a:t>
                      </a:r>
                      <a:endParaRPr lang="en-US" dirty="0"/>
                    </a:p>
                  </a:txBody>
                  <a:tcPr/>
                </a:tc>
                <a:tc>
                  <a:txBody>
                    <a:bodyPr/>
                    <a:lstStyle/>
                    <a:p>
                      <a:pPr algn="ctr"/>
                      <a:r>
                        <a:rPr lang="en-US" dirty="0" smtClean="0"/>
                        <a:t>100,000.00</a:t>
                      </a:r>
                    </a:p>
                    <a:p>
                      <a:pPr algn="ctr"/>
                      <a:endParaRPr lang="en-US" dirty="0"/>
                    </a:p>
                  </a:txBody>
                  <a:tcPr/>
                </a:tc>
                <a:tc>
                  <a:txBody>
                    <a:bodyPr/>
                    <a:lstStyle/>
                    <a:p>
                      <a:pPr algn="ctr"/>
                      <a:r>
                        <a:rPr lang="en-US" dirty="0" smtClean="0"/>
                        <a:t>DACF</a:t>
                      </a:r>
                      <a:endParaRPr lang="en-US" dirty="0"/>
                    </a:p>
                  </a:txBody>
                  <a:tcPr/>
                </a:tc>
              </a:tr>
              <a:tr h="370840">
                <a:tc>
                  <a:txBody>
                    <a:bodyPr/>
                    <a:lstStyle/>
                    <a:p>
                      <a:r>
                        <a:rPr lang="en-US" dirty="0" smtClean="0"/>
                        <a:t>3</a:t>
                      </a:r>
                      <a:endParaRPr lang="en-US" dirty="0"/>
                    </a:p>
                  </a:txBody>
                  <a:tcPr/>
                </a:tc>
                <a:tc>
                  <a:txBody>
                    <a:bodyPr/>
                    <a:lstStyle/>
                    <a:p>
                      <a:r>
                        <a:rPr lang="en-US" dirty="0" smtClean="0"/>
                        <a:t>Free SHS</a:t>
                      </a:r>
                      <a:endParaRPr lang="en-US" dirty="0"/>
                    </a:p>
                  </a:txBody>
                  <a:tcPr/>
                </a:tc>
                <a:tc>
                  <a:txBody>
                    <a:bodyPr/>
                    <a:lstStyle/>
                    <a:p>
                      <a:pPr algn="ctr"/>
                      <a:r>
                        <a:rPr lang="en-US" dirty="0" smtClean="0"/>
                        <a:t>120,000</a:t>
                      </a:r>
                      <a:endParaRPr lang="en-US" dirty="0"/>
                    </a:p>
                  </a:txBody>
                  <a:tcPr/>
                </a:tc>
                <a:tc>
                  <a:txBody>
                    <a:bodyPr/>
                    <a:lstStyle/>
                    <a:p>
                      <a:pPr algn="ctr"/>
                      <a:r>
                        <a:rPr lang="en-US" dirty="0" smtClean="0"/>
                        <a:t>DACF</a:t>
                      </a:r>
                      <a:endParaRPr lang="en-US" dirty="0"/>
                    </a:p>
                  </a:txBody>
                  <a:tcPr/>
                </a:tc>
              </a:tr>
            </a:tbl>
          </a:graphicData>
        </a:graphic>
      </p:graphicFrame>
      <p:sp>
        <p:nvSpPr>
          <p:cNvPr id="5" name="Rectangle 4"/>
          <p:cNvSpPr/>
          <p:nvPr/>
        </p:nvSpPr>
        <p:spPr>
          <a:xfrm>
            <a:off x="1219200" y="685800"/>
            <a:ext cx="7289621" cy="523220"/>
          </a:xfrm>
          <a:prstGeom prst="rect">
            <a:avLst/>
          </a:prstGeom>
        </p:spPr>
        <p:txBody>
          <a:bodyPr wrap="square">
            <a:spAutoFit/>
          </a:bodyPr>
          <a:lstStyle/>
          <a:p>
            <a:r>
              <a:rPr lang="en-US" sz="2800" dirty="0"/>
              <a:t>Government Flagship Projects/Programmes</a:t>
            </a:r>
          </a:p>
        </p:txBody>
      </p:sp>
      <p:sp>
        <p:nvSpPr>
          <p:cNvPr id="2" name="Slide Number Placeholder 1"/>
          <p:cNvSpPr>
            <a:spLocks noGrp="1"/>
          </p:cNvSpPr>
          <p:nvPr>
            <p:ph type="sldNum" sz="quarter" idx="12"/>
          </p:nvPr>
        </p:nvSpPr>
        <p:spPr/>
        <p:txBody>
          <a:bodyPr/>
          <a:lstStyle/>
          <a:p>
            <a:fld id="{571CD3C2-A472-4BA3-88D7-833F7D0C5725}" type="slidenum">
              <a:rPr lang="en-US" smtClean="0"/>
              <a:t>44</a:t>
            </a:fld>
            <a:endParaRPr lang="en-US"/>
          </a:p>
        </p:txBody>
      </p:sp>
    </p:spTree>
    <p:extLst>
      <p:ext uri="{BB962C8B-B14F-4D97-AF65-F5344CB8AC3E}">
        <p14:creationId xmlns:p14="http://schemas.microsoft.com/office/powerpoint/2010/main" val="231250795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539975410"/>
              </p:ext>
            </p:extLst>
          </p:nvPr>
        </p:nvGraphicFramePr>
        <p:xfrm>
          <a:off x="304802" y="1125842"/>
          <a:ext cx="8534400" cy="4179128"/>
        </p:xfrm>
        <a:graphic>
          <a:graphicData uri="http://schemas.openxmlformats.org/drawingml/2006/table">
            <a:tbl>
              <a:tblPr firstRow="1" bandRow="1">
                <a:tableStyleId>{5940675A-B579-460E-94D1-54222C63F5DA}</a:tableStyleId>
              </a:tblPr>
              <a:tblGrid>
                <a:gridCol w="1084882"/>
                <a:gridCol w="1229532"/>
                <a:gridCol w="1229532"/>
                <a:gridCol w="1229532"/>
                <a:gridCol w="1229532"/>
                <a:gridCol w="1269783"/>
                <a:gridCol w="1261607"/>
              </a:tblGrid>
              <a:tr h="779158">
                <a:tc>
                  <a:txBody>
                    <a:bodyPr/>
                    <a:lstStyle/>
                    <a:p>
                      <a:r>
                        <a:rPr lang="en-US" sz="1400" dirty="0" smtClean="0"/>
                        <a:t>Expenditure</a:t>
                      </a:r>
                      <a:r>
                        <a:rPr lang="en-US" sz="1400" baseline="0" dirty="0" smtClean="0"/>
                        <a:t> Item</a:t>
                      </a:r>
                      <a:endParaRPr lang="en-US" sz="1400" dirty="0"/>
                    </a:p>
                  </a:txBody>
                  <a:tcPr/>
                </a:tc>
                <a:tc>
                  <a:txBody>
                    <a:bodyPr/>
                    <a:lstStyle/>
                    <a:p>
                      <a:r>
                        <a:rPr lang="en-US" sz="1400" dirty="0" smtClean="0"/>
                        <a:t>2018 Budget</a:t>
                      </a:r>
                      <a:endParaRPr lang="en-US" sz="1400" dirty="0"/>
                    </a:p>
                  </a:txBody>
                  <a:tcPr/>
                </a:tc>
                <a:tc>
                  <a:txBody>
                    <a:bodyPr/>
                    <a:lstStyle/>
                    <a:p>
                      <a:r>
                        <a:rPr lang="en-US" sz="1400" dirty="0" smtClean="0"/>
                        <a:t>Actual as at July 2018</a:t>
                      </a:r>
                      <a:endParaRPr lang="en-US" sz="1400" dirty="0"/>
                    </a:p>
                  </a:txBody>
                  <a:tcPr/>
                </a:tc>
                <a:tc>
                  <a:txBody>
                    <a:bodyPr/>
                    <a:lstStyle/>
                    <a:p>
                      <a:r>
                        <a:rPr lang="en-US" sz="1400" dirty="0" smtClean="0"/>
                        <a:t>2019</a:t>
                      </a:r>
                      <a:endParaRPr lang="en-US" sz="1400" dirty="0"/>
                    </a:p>
                  </a:txBody>
                  <a:tcPr/>
                </a:tc>
                <a:tc>
                  <a:txBody>
                    <a:bodyPr/>
                    <a:lstStyle/>
                    <a:p>
                      <a:r>
                        <a:rPr lang="en-US" sz="1400" dirty="0" smtClean="0"/>
                        <a:t>2020</a:t>
                      </a:r>
                      <a:endParaRPr lang="en-US" sz="1400" dirty="0"/>
                    </a:p>
                  </a:txBody>
                  <a:tcPr/>
                </a:tc>
                <a:tc>
                  <a:txBody>
                    <a:bodyPr/>
                    <a:lstStyle/>
                    <a:p>
                      <a:r>
                        <a:rPr lang="en-US" sz="1400" dirty="0" smtClean="0"/>
                        <a:t>2020</a:t>
                      </a:r>
                      <a:endParaRPr lang="en-US" sz="1400" dirty="0"/>
                    </a:p>
                  </a:txBody>
                  <a:tcPr/>
                </a:tc>
                <a:tc>
                  <a:txBody>
                    <a:bodyPr/>
                    <a:lstStyle/>
                    <a:p>
                      <a:r>
                        <a:rPr lang="en-US" sz="1400" dirty="0" smtClean="0"/>
                        <a:t>2021</a:t>
                      </a:r>
                      <a:endParaRPr lang="en-US" sz="1400" dirty="0"/>
                    </a:p>
                  </a:txBody>
                  <a:tcPr/>
                </a:tc>
              </a:tr>
              <a:tr h="1066800">
                <a:tc>
                  <a:txBody>
                    <a:bodyPr/>
                    <a:lstStyle/>
                    <a:p>
                      <a:r>
                        <a:rPr lang="en-US" sz="1400" dirty="0" smtClean="0"/>
                        <a:t>Compensation</a:t>
                      </a:r>
                      <a:endParaRPr lang="en-US" sz="1400" dirty="0"/>
                    </a:p>
                  </a:txBody>
                  <a:tcPr/>
                </a:tc>
                <a:tc>
                  <a:txBody>
                    <a:bodyPr/>
                    <a:lstStyle/>
                    <a:p>
                      <a:r>
                        <a:rPr lang="en-US" sz="1400" dirty="0" smtClean="0"/>
                        <a:t>2,740,394.57</a:t>
                      </a:r>
                      <a:endParaRPr lang="en-US" sz="1400" dirty="0"/>
                    </a:p>
                  </a:txBody>
                  <a:tcPr marL="68580" marR="68580" marT="0" marB="0" anchor="ctr"/>
                </a:tc>
                <a:tc>
                  <a:txBody>
                    <a:bodyPr/>
                    <a:lstStyle/>
                    <a:p>
                      <a:r>
                        <a:rPr lang="en-US" sz="1400" dirty="0" smtClean="0"/>
                        <a:t>1,431,921.09</a:t>
                      </a:r>
                      <a:endParaRPr lang="en-US" sz="1400" dirty="0"/>
                    </a:p>
                  </a:txBody>
                  <a:tcPr anchor="ctr"/>
                </a:tc>
                <a:tc>
                  <a:txBody>
                    <a:bodyPr/>
                    <a:lstStyle/>
                    <a:p>
                      <a:r>
                        <a:rPr lang="en-US" sz="1400" dirty="0" smtClean="0"/>
                        <a:t>2,636,651.16</a:t>
                      </a:r>
                      <a:endParaRPr lang="en-US" sz="1400" dirty="0"/>
                    </a:p>
                  </a:txBody>
                  <a:tcPr anchor="ctr"/>
                </a:tc>
                <a:tc>
                  <a:txBody>
                    <a:bodyPr/>
                    <a:lstStyle/>
                    <a:p>
                      <a:r>
                        <a:rPr lang="en-US" sz="1400" dirty="0" smtClean="0"/>
                        <a:t>2,636,651.16</a:t>
                      </a:r>
                      <a:endParaRPr lang="en-US" sz="1400" dirty="0"/>
                    </a:p>
                  </a:txBody>
                  <a:tcPr anchor="ctr"/>
                </a:tc>
                <a:tc>
                  <a:txBody>
                    <a:bodyPr/>
                    <a:lstStyle/>
                    <a:p>
                      <a:r>
                        <a:rPr lang="en-US" sz="1400" dirty="0" smtClean="0"/>
                        <a:t>2,636,651.16</a:t>
                      </a:r>
                      <a:endParaRPr lang="en-US" sz="1400" dirty="0"/>
                    </a:p>
                  </a:txBody>
                  <a:tcPr anchor="ctr"/>
                </a:tc>
                <a:tc>
                  <a:txBody>
                    <a:bodyPr/>
                    <a:lstStyle/>
                    <a:p>
                      <a:r>
                        <a:rPr lang="en-US" sz="1400" dirty="0" smtClean="0"/>
                        <a:t>2,636,651.16</a:t>
                      </a:r>
                      <a:endParaRPr lang="en-US" sz="1400" dirty="0"/>
                    </a:p>
                  </a:txBody>
                  <a:tcPr anchor="ctr"/>
                </a:tc>
              </a:tr>
              <a:tr h="728008">
                <a:tc>
                  <a:txBody>
                    <a:bodyPr/>
                    <a:lstStyle/>
                    <a:p>
                      <a:r>
                        <a:rPr lang="en-US" sz="1400" dirty="0" smtClean="0"/>
                        <a:t>Goods and service</a:t>
                      </a:r>
                      <a:endParaRPr lang="en-US" sz="1400" dirty="0"/>
                    </a:p>
                  </a:txBody>
                  <a:tcPr/>
                </a:tc>
                <a:tc>
                  <a:txBody>
                    <a:bodyPr/>
                    <a:lstStyle/>
                    <a:p>
                      <a:r>
                        <a:rPr lang="en-US" sz="1400" dirty="0" smtClean="0"/>
                        <a:t>2,478,584.74</a:t>
                      </a:r>
                      <a:endParaRPr lang="en-US" sz="1400" dirty="0"/>
                    </a:p>
                  </a:txBody>
                  <a:tcPr marL="68580" marR="68580" marT="0" marB="0" anchor="ctr"/>
                </a:tc>
                <a:tc>
                  <a:txBody>
                    <a:bodyPr/>
                    <a:lstStyle/>
                    <a:p>
                      <a:r>
                        <a:rPr lang="en-US" sz="1400" dirty="0" smtClean="0"/>
                        <a:t>426,716.73</a:t>
                      </a:r>
                      <a:endParaRPr lang="en-US" sz="1400" dirty="0"/>
                    </a:p>
                  </a:txBody>
                  <a:tcPr anchor="ctr"/>
                </a:tc>
                <a:tc>
                  <a:txBody>
                    <a:bodyPr/>
                    <a:lstStyle/>
                    <a:p>
                      <a:r>
                        <a:rPr lang="en-US" sz="1400" dirty="0" smtClean="0"/>
                        <a:t>3,882,882.95</a:t>
                      </a:r>
                      <a:endParaRPr lang="en-US" sz="1400" dirty="0"/>
                    </a:p>
                  </a:txBody>
                  <a:tcPr anchor="ctr"/>
                </a:tc>
                <a:tc>
                  <a:txBody>
                    <a:bodyPr/>
                    <a:lstStyle/>
                    <a:p>
                      <a:r>
                        <a:rPr lang="en-US" sz="1400" smtClean="0"/>
                        <a:t>3,882,882.95</a:t>
                      </a:r>
                      <a:endParaRPr lang="en-US" sz="1400" dirty="0"/>
                    </a:p>
                  </a:txBody>
                  <a:tcPr anchor="ctr"/>
                </a:tc>
                <a:tc>
                  <a:txBody>
                    <a:bodyPr/>
                    <a:lstStyle/>
                    <a:p>
                      <a:r>
                        <a:rPr lang="en-US" sz="1400" dirty="0" smtClean="0"/>
                        <a:t>3,882,882.95</a:t>
                      </a:r>
                      <a:endParaRPr lang="en-US" sz="1400" dirty="0"/>
                    </a:p>
                  </a:txBody>
                  <a:tcPr anchor="ctr"/>
                </a:tc>
                <a:tc>
                  <a:txBody>
                    <a:bodyPr/>
                    <a:lstStyle/>
                    <a:p>
                      <a:r>
                        <a:rPr lang="en-US" sz="1400" dirty="0" smtClean="0"/>
                        <a:t>3,882,882.95</a:t>
                      </a:r>
                      <a:endParaRPr lang="en-US" sz="1400" dirty="0"/>
                    </a:p>
                  </a:txBody>
                  <a:tcPr anchor="ctr"/>
                </a:tc>
              </a:tr>
              <a:tr h="884737">
                <a:tc>
                  <a:txBody>
                    <a:bodyPr/>
                    <a:lstStyle/>
                    <a:p>
                      <a:r>
                        <a:rPr lang="en-US" sz="1400" dirty="0" smtClean="0"/>
                        <a:t>Assets</a:t>
                      </a:r>
                      <a:endParaRPr lang="en-US" sz="1400" dirty="0"/>
                    </a:p>
                  </a:txBody>
                  <a:tcPr/>
                </a:tc>
                <a:tc>
                  <a:txBody>
                    <a:bodyPr/>
                    <a:lstStyle/>
                    <a:p>
                      <a:r>
                        <a:rPr lang="en-US" sz="1400" dirty="0" smtClean="0"/>
                        <a:t>2,985,536.91</a:t>
                      </a:r>
                      <a:endParaRPr lang="en-US" sz="1400" dirty="0"/>
                    </a:p>
                  </a:txBody>
                  <a:tcPr marL="68580" marR="68580" marT="0" marB="0" anchor="ctr"/>
                </a:tc>
                <a:tc>
                  <a:txBody>
                    <a:bodyPr/>
                    <a:lstStyle/>
                    <a:p>
                      <a:r>
                        <a:rPr lang="en-US" sz="1400" dirty="0" smtClean="0"/>
                        <a:t>1,283,186.38</a:t>
                      </a:r>
                      <a:endParaRPr lang="en-US" sz="1400" dirty="0"/>
                    </a:p>
                  </a:txBody>
                  <a:tcPr anchor="ctr"/>
                </a:tc>
                <a:tc>
                  <a:txBody>
                    <a:bodyPr/>
                    <a:lstStyle/>
                    <a:p>
                      <a:r>
                        <a:rPr lang="en-US" sz="1400" dirty="0" smtClean="0"/>
                        <a:t>2,571,197.62</a:t>
                      </a:r>
                      <a:endParaRPr lang="en-US" sz="1400" dirty="0"/>
                    </a:p>
                  </a:txBody>
                  <a:tcPr anchor="ctr"/>
                </a:tc>
                <a:tc>
                  <a:txBody>
                    <a:bodyPr/>
                    <a:lstStyle/>
                    <a:p>
                      <a:r>
                        <a:rPr lang="en-US" sz="1400" dirty="0" smtClean="0"/>
                        <a:t>2,571,197.62</a:t>
                      </a:r>
                      <a:endParaRPr lang="en-US" sz="1400" dirty="0"/>
                    </a:p>
                  </a:txBody>
                  <a:tcPr anchor="ctr"/>
                </a:tc>
                <a:tc>
                  <a:txBody>
                    <a:bodyPr/>
                    <a:lstStyle/>
                    <a:p>
                      <a:r>
                        <a:rPr lang="en-US" sz="1400" dirty="0" smtClean="0"/>
                        <a:t>2,571,197.62</a:t>
                      </a:r>
                      <a:endParaRPr lang="en-US" sz="1400" dirty="0"/>
                    </a:p>
                  </a:txBody>
                  <a:tcPr anchor="ctr"/>
                </a:tc>
                <a:tc>
                  <a:txBody>
                    <a:bodyPr/>
                    <a:lstStyle/>
                    <a:p>
                      <a:r>
                        <a:rPr lang="en-US" sz="1400" dirty="0" smtClean="0"/>
                        <a:t>2,571,197.62</a:t>
                      </a:r>
                      <a:endParaRPr lang="en-US" sz="1400" dirty="0"/>
                    </a:p>
                  </a:txBody>
                  <a:tcPr anchor="ctr"/>
                </a:tc>
              </a:tr>
              <a:tr h="720425">
                <a:tc>
                  <a:txBody>
                    <a:bodyPr/>
                    <a:lstStyle/>
                    <a:p>
                      <a:r>
                        <a:rPr lang="en-US" sz="1400" b="1" dirty="0" smtClean="0">
                          <a:solidFill>
                            <a:srgbClr val="C00000"/>
                          </a:solidFill>
                          <a:effectLst>
                            <a:outerShdw blurRad="38100" dist="38100" dir="2700000" algn="tl">
                              <a:srgbClr val="000000">
                                <a:alpha val="43137"/>
                              </a:srgbClr>
                            </a:outerShdw>
                          </a:effectLst>
                        </a:rPr>
                        <a:t>Total</a:t>
                      </a:r>
                      <a:endParaRPr lang="en-US" sz="1400" b="1" dirty="0">
                        <a:solidFill>
                          <a:srgbClr val="C00000"/>
                        </a:solidFill>
                        <a:effectLst>
                          <a:outerShdw blurRad="38100" dist="38100" dir="2700000" algn="tl">
                            <a:srgbClr val="000000">
                              <a:alpha val="43137"/>
                            </a:srgbClr>
                          </a:outerShdw>
                        </a:effectLst>
                      </a:endParaRPr>
                    </a:p>
                  </a:txBody>
                  <a:tcPr/>
                </a:tc>
                <a:tc>
                  <a:txBody>
                    <a:bodyPr/>
                    <a:lstStyle/>
                    <a:p>
                      <a:r>
                        <a:rPr lang="en-US" sz="1400" b="1" dirty="0" smtClean="0">
                          <a:solidFill>
                            <a:srgbClr val="C00000"/>
                          </a:solidFill>
                          <a:effectLst>
                            <a:outerShdw blurRad="38100" dist="38100" dir="2700000" algn="tl">
                              <a:srgbClr val="000000">
                                <a:alpha val="43137"/>
                              </a:srgbClr>
                            </a:outerShdw>
                          </a:effectLst>
                        </a:rPr>
                        <a:t>8,204,516.22</a:t>
                      </a:r>
                      <a:endParaRPr lang="en-US" sz="1400" b="1" dirty="0">
                        <a:solidFill>
                          <a:srgbClr val="C00000"/>
                        </a:solidFill>
                        <a:effectLst>
                          <a:outerShdw blurRad="38100" dist="38100" dir="2700000" algn="tl">
                            <a:srgbClr val="000000">
                              <a:alpha val="43137"/>
                            </a:srgbClr>
                          </a:outerShdw>
                        </a:effectLst>
                      </a:endParaRPr>
                    </a:p>
                  </a:txBody>
                  <a:tcPr marL="68580" marR="68580" marT="0" marB="0" anchor="ctr"/>
                </a:tc>
                <a:tc>
                  <a:txBody>
                    <a:bodyPr/>
                    <a:lstStyle/>
                    <a:p>
                      <a:r>
                        <a:rPr lang="en-US" sz="1400" b="1" dirty="0" smtClean="0">
                          <a:solidFill>
                            <a:srgbClr val="C00000"/>
                          </a:solidFill>
                          <a:effectLst>
                            <a:outerShdw blurRad="38100" dist="38100" dir="2700000" algn="tl">
                              <a:srgbClr val="000000">
                                <a:alpha val="43137"/>
                              </a:srgbClr>
                            </a:outerShdw>
                          </a:effectLst>
                        </a:rPr>
                        <a:t>3,141,824.20</a:t>
                      </a:r>
                      <a:endParaRPr lang="en-US" sz="1400" b="1" dirty="0">
                        <a:solidFill>
                          <a:srgbClr val="C00000"/>
                        </a:solidFill>
                        <a:effectLst>
                          <a:outerShdw blurRad="38100" dist="38100" dir="2700000" algn="tl">
                            <a:srgbClr val="000000">
                              <a:alpha val="43137"/>
                            </a:srgbClr>
                          </a:outerShdw>
                        </a:effectLst>
                      </a:endParaRPr>
                    </a:p>
                  </a:txBody>
                  <a:tcPr anchor="ctr"/>
                </a:tc>
                <a:tc>
                  <a:txBody>
                    <a:bodyPr/>
                    <a:lstStyle/>
                    <a:p>
                      <a:r>
                        <a:rPr lang="en-US" sz="1400" b="1" dirty="0" smtClean="0">
                          <a:solidFill>
                            <a:srgbClr val="C00000"/>
                          </a:solidFill>
                          <a:effectLst>
                            <a:outerShdw blurRad="38100" dist="38100" dir="2700000" algn="tl">
                              <a:srgbClr val="000000">
                                <a:alpha val="43137"/>
                              </a:srgbClr>
                            </a:outerShdw>
                          </a:effectLst>
                        </a:rPr>
                        <a:t>9,090,731.52</a:t>
                      </a:r>
                      <a:endParaRPr lang="en-US" sz="1400" b="1" dirty="0">
                        <a:solidFill>
                          <a:srgbClr val="C00000"/>
                        </a:solidFill>
                        <a:effectLst>
                          <a:outerShdw blurRad="38100" dist="38100" dir="2700000" algn="tl">
                            <a:srgbClr val="000000">
                              <a:alpha val="43137"/>
                            </a:srgbClr>
                          </a:outerShdw>
                        </a:effectLst>
                      </a:endParaRPr>
                    </a:p>
                  </a:txBody>
                  <a:tcPr anchor="ctr"/>
                </a:tc>
                <a:tc>
                  <a:txBody>
                    <a:bodyPr/>
                    <a:lstStyle/>
                    <a:p>
                      <a:r>
                        <a:rPr lang="en-US" sz="1400" b="1" dirty="0" smtClean="0">
                          <a:solidFill>
                            <a:srgbClr val="C00000"/>
                          </a:solidFill>
                          <a:effectLst>
                            <a:outerShdw blurRad="38100" dist="38100" dir="2700000" algn="tl">
                              <a:srgbClr val="000000">
                                <a:alpha val="43137"/>
                              </a:srgbClr>
                            </a:outerShdw>
                          </a:effectLst>
                        </a:rPr>
                        <a:t>9,090,731.52</a:t>
                      </a:r>
                      <a:endParaRPr lang="en-US" sz="1400" b="1" dirty="0">
                        <a:solidFill>
                          <a:srgbClr val="C00000"/>
                        </a:solidFill>
                        <a:effectLst>
                          <a:outerShdw blurRad="38100" dist="38100" dir="2700000" algn="tl">
                            <a:srgbClr val="000000">
                              <a:alpha val="43137"/>
                            </a:srgbClr>
                          </a:outerShdw>
                        </a:effectLst>
                      </a:endParaRPr>
                    </a:p>
                  </a:txBody>
                  <a:tcPr anchor="ctr"/>
                </a:tc>
                <a:tc>
                  <a:txBody>
                    <a:bodyPr/>
                    <a:lstStyle/>
                    <a:p>
                      <a:r>
                        <a:rPr lang="en-US" sz="1400" b="1" dirty="0" smtClean="0">
                          <a:solidFill>
                            <a:srgbClr val="C00000"/>
                          </a:solidFill>
                          <a:effectLst>
                            <a:outerShdw blurRad="38100" dist="38100" dir="2700000" algn="tl">
                              <a:srgbClr val="000000">
                                <a:alpha val="43137"/>
                              </a:srgbClr>
                            </a:outerShdw>
                          </a:effectLst>
                        </a:rPr>
                        <a:t>9,090,731.52</a:t>
                      </a:r>
                      <a:endParaRPr lang="en-US" sz="1400" b="1" dirty="0">
                        <a:solidFill>
                          <a:srgbClr val="C00000"/>
                        </a:solidFill>
                        <a:effectLst>
                          <a:outerShdw blurRad="38100" dist="38100" dir="2700000" algn="tl">
                            <a:srgbClr val="000000">
                              <a:alpha val="43137"/>
                            </a:srgbClr>
                          </a:outerShdw>
                        </a:effectLst>
                      </a:endParaRPr>
                    </a:p>
                  </a:txBody>
                  <a:tcPr anchor="ctr"/>
                </a:tc>
                <a:tc>
                  <a:txBody>
                    <a:bodyPr/>
                    <a:lstStyle/>
                    <a:p>
                      <a:r>
                        <a:rPr lang="en-US" sz="1400" b="1" dirty="0" smtClean="0">
                          <a:solidFill>
                            <a:srgbClr val="C00000"/>
                          </a:solidFill>
                          <a:effectLst>
                            <a:outerShdw blurRad="38100" dist="38100" dir="2700000" algn="tl">
                              <a:srgbClr val="000000">
                                <a:alpha val="43137"/>
                              </a:srgbClr>
                            </a:outerShdw>
                          </a:effectLst>
                        </a:rPr>
                        <a:t>9,090,731.52</a:t>
                      </a:r>
                      <a:endParaRPr lang="en-US" sz="1400" b="1" dirty="0">
                        <a:solidFill>
                          <a:srgbClr val="C00000"/>
                        </a:solidFill>
                        <a:effectLst>
                          <a:outerShdw blurRad="38100" dist="38100" dir="2700000" algn="tl">
                            <a:srgbClr val="000000">
                              <a:alpha val="43137"/>
                            </a:srgbClr>
                          </a:outerShdw>
                        </a:effectLst>
                      </a:endParaRPr>
                    </a:p>
                  </a:txBody>
                  <a:tcPr anchor="ctr"/>
                </a:tc>
              </a:tr>
            </a:tbl>
          </a:graphicData>
        </a:graphic>
      </p:graphicFrame>
      <p:sp>
        <p:nvSpPr>
          <p:cNvPr id="3" name="Rectangle 2"/>
          <p:cNvSpPr/>
          <p:nvPr/>
        </p:nvSpPr>
        <p:spPr>
          <a:xfrm>
            <a:off x="914400" y="228600"/>
            <a:ext cx="7010400" cy="400110"/>
          </a:xfrm>
          <a:prstGeom prst="rect">
            <a:avLst/>
          </a:prstGeom>
        </p:spPr>
        <p:txBody>
          <a:bodyPr wrap="square">
            <a:spAutoFit/>
          </a:bodyPr>
          <a:lstStyle/>
          <a:p>
            <a:r>
              <a:rPr lang="en-US" b="1" dirty="0" smtClean="0">
                <a:solidFill>
                  <a:srgbClr val="C00000"/>
                </a:solidFill>
                <a:effectLst>
                  <a:outerShdw blurRad="38100" dist="38100" dir="2700000" algn="tl">
                    <a:srgbClr val="000000">
                      <a:alpha val="43137"/>
                    </a:srgbClr>
                  </a:outerShdw>
                </a:effectLst>
              </a:rPr>
              <a:t>2019 EXPENDITURE PROJECTIONS- ALL </a:t>
            </a:r>
            <a:r>
              <a:rPr lang="en-US" sz="2000" b="1" dirty="0" smtClean="0">
                <a:solidFill>
                  <a:srgbClr val="C00000"/>
                </a:solidFill>
                <a:effectLst>
                  <a:outerShdw blurRad="38100" dist="38100" dir="2700000" algn="tl">
                    <a:srgbClr val="000000">
                      <a:alpha val="43137"/>
                    </a:srgbClr>
                  </a:outerShdw>
                </a:effectLst>
              </a:rPr>
              <a:t>FUNDING</a:t>
            </a:r>
            <a:r>
              <a:rPr lang="en-US" b="1" dirty="0" smtClean="0">
                <a:solidFill>
                  <a:srgbClr val="C00000"/>
                </a:solidFill>
                <a:effectLst>
                  <a:outerShdw blurRad="38100" dist="38100" dir="2700000" algn="tl">
                    <a:srgbClr val="000000">
                      <a:alpha val="43137"/>
                    </a:srgbClr>
                  </a:outerShdw>
                </a:effectLst>
              </a:rPr>
              <a:t> SOURCES</a:t>
            </a:r>
            <a:endParaRPr lang="en-US" dirty="0">
              <a:solidFill>
                <a:srgbClr val="C00000"/>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571CD3C2-A472-4BA3-88D7-833F7D0C5725}" type="slidenum">
              <a:rPr lang="en-US" smtClean="0"/>
              <a:t>45</a:t>
            </a:fld>
            <a:endParaRPr lang="en-US"/>
          </a:p>
        </p:txBody>
      </p:sp>
    </p:spTree>
    <p:extLst>
      <p:ext uri="{BB962C8B-B14F-4D97-AF65-F5344CB8AC3E}">
        <p14:creationId xmlns:p14="http://schemas.microsoft.com/office/powerpoint/2010/main" val="284253193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782629520"/>
              </p:ext>
            </p:extLst>
          </p:nvPr>
        </p:nvGraphicFramePr>
        <p:xfrm>
          <a:off x="152399" y="990598"/>
          <a:ext cx="8915401" cy="4878166"/>
        </p:xfrm>
        <a:graphic>
          <a:graphicData uri="http://schemas.openxmlformats.org/drawingml/2006/table">
            <a:tbl>
              <a:tblPr firstRow="1" firstCol="1" bandRow="1">
                <a:tableStyleId>{5C22544A-7EE6-4342-B048-85BDC9FD1C3A}</a:tableStyleId>
              </a:tblPr>
              <a:tblGrid>
                <a:gridCol w="151108"/>
                <a:gridCol w="831097"/>
                <a:gridCol w="755542"/>
                <a:gridCol w="831097"/>
                <a:gridCol w="831097"/>
                <a:gridCol w="831097"/>
                <a:gridCol w="982205"/>
                <a:gridCol w="755542"/>
                <a:gridCol w="813016"/>
                <a:gridCol w="533400"/>
                <a:gridCol w="391332"/>
                <a:gridCol w="377771"/>
                <a:gridCol w="831097"/>
              </a:tblGrid>
              <a:tr h="366912">
                <a:tc rowSpan="2">
                  <a:txBody>
                    <a:bodyPr/>
                    <a:lstStyle/>
                    <a:p>
                      <a:pPr marL="0" marR="0">
                        <a:lnSpc>
                          <a:spcPct val="115000"/>
                        </a:lnSpc>
                        <a:spcBef>
                          <a:spcPts val="0"/>
                        </a:spcBef>
                        <a:spcAft>
                          <a:spcPts val="0"/>
                        </a:spcAft>
                      </a:pPr>
                      <a:r>
                        <a:rPr lang="en-US" sz="1100" b="1" dirty="0">
                          <a:solidFill>
                            <a:schemeClr val="tx1"/>
                          </a:solidFill>
                          <a:effectLst/>
                          <a:latin typeface="Arial Narrow" panose="020B0606020202030204" pitchFamily="34" charset="0"/>
                        </a:rPr>
                        <a:t> </a:t>
                      </a: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dirty="0">
                          <a:solidFill>
                            <a:schemeClr val="tx1"/>
                          </a:solidFill>
                          <a:effectLst/>
                          <a:latin typeface="Arial Narrow" panose="020B0606020202030204" pitchFamily="34" charset="0"/>
                        </a:rPr>
                        <a:t>Department</a:t>
                      </a: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dirty="0">
                          <a:solidFill>
                            <a:schemeClr val="tx1"/>
                          </a:solidFill>
                          <a:effectLst/>
                          <a:latin typeface="Arial Narrow" panose="020B0606020202030204" pitchFamily="34" charset="0"/>
                        </a:rPr>
                        <a:t>Compensation</a:t>
                      </a: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dirty="0">
                          <a:solidFill>
                            <a:schemeClr val="tx1"/>
                          </a:solidFill>
                          <a:effectLst/>
                          <a:latin typeface="Arial Narrow" panose="020B0606020202030204" pitchFamily="34" charset="0"/>
                        </a:rPr>
                        <a:t>Goods and services</a:t>
                      </a: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dirty="0">
                          <a:solidFill>
                            <a:schemeClr val="tx1"/>
                          </a:solidFill>
                          <a:effectLst/>
                          <a:latin typeface="Arial Narrow" panose="020B0606020202030204" pitchFamily="34" charset="0"/>
                        </a:rPr>
                        <a:t>Assets</a:t>
                      </a: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dirty="0">
                          <a:solidFill>
                            <a:schemeClr val="tx1"/>
                          </a:solidFill>
                          <a:effectLst/>
                          <a:latin typeface="Arial Narrow" panose="020B0606020202030204" pitchFamily="34" charset="0"/>
                        </a:rPr>
                        <a:t>Total</a:t>
                      </a: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6">
                  <a:txBody>
                    <a:bodyPr/>
                    <a:lstStyle/>
                    <a:p>
                      <a:pPr marL="0" marR="0" algn="ctr">
                        <a:lnSpc>
                          <a:spcPct val="115000"/>
                        </a:lnSpc>
                        <a:spcBef>
                          <a:spcPts val="0"/>
                        </a:spcBef>
                        <a:spcAft>
                          <a:spcPts val="0"/>
                        </a:spcAft>
                      </a:pPr>
                      <a:r>
                        <a:rPr lang="en-US" sz="1100" b="1" dirty="0">
                          <a:solidFill>
                            <a:schemeClr val="tx1"/>
                          </a:solidFill>
                          <a:effectLst/>
                          <a:latin typeface="Arial Narrow" panose="020B0606020202030204" pitchFamily="34" charset="0"/>
                        </a:rPr>
                        <a:t>             Funding  (indicate amount against the funding source)</a:t>
                      </a: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a:lnSpc>
                          <a:spcPct val="115000"/>
                        </a:lnSpc>
                        <a:spcBef>
                          <a:spcPts val="0"/>
                        </a:spcBef>
                        <a:spcAft>
                          <a:spcPts val="0"/>
                        </a:spcAft>
                      </a:pPr>
                      <a:r>
                        <a:rPr lang="en-US" sz="900" b="1" dirty="0">
                          <a:solidFill>
                            <a:schemeClr val="tx1"/>
                          </a:solidFill>
                          <a:effectLst/>
                          <a:latin typeface="Arial Narrow" panose="020B0606020202030204" pitchFamily="34" charset="0"/>
                        </a:rPr>
                        <a:t>Total</a:t>
                      </a: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18857">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100" b="1" dirty="0" smtClean="0">
                          <a:solidFill>
                            <a:schemeClr val="tx1"/>
                          </a:solidFill>
                          <a:effectLst/>
                          <a:latin typeface="Arial Narrow" panose="020B0606020202030204" pitchFamily="34" charset="0"/>
                          <a:ea typeface="Calibri"/>
                          <a:cs typeface="Times New Roman"/>
                        </a:rPr>
                        <a:t>IGF</a:t>
                      </a: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1100" b="1" dirty="0" smtClean="0">
                          <a:solidFill>
                            <a:schemeClr val="tx1"/>
                          </a:solidFill>
                          <a:effectLst/>
                          <a:latin typeface="Arial Narrow" panose="020B0606020202030204" pitchFamily="34" charset="0"/>
                          <a:ea typeface="Calibri"/>
                          <a:cs typeface="Times New Roman"/>
                        </a:rPr>
                        <a:t>GOG</a:t>
                      </a: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1100" b="1" dirty="0" smtClean="0">
                          <a:solidFill>
                            <a:schemeClr val="tx1"/>
                          </a:solidFill>
                          <a:effectLst/>
                          <a:latin typeface="Arial Narrow" panose="020B0606020202030204" pitchFamily="34" charset="0"/>
                          <a:ea typeface="Calibri"/>
                          <a:cs typeface="Times New Roman"/>
                        </a:rPr>
                        <a:t>DACF</a:t>
                      </a: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1100" b="1" dirty="0" smtClean="0">
                          <a:solidFill>
                            <a:schemeClr val="tx1"/>
                          </a:solidFill>
                          <a:effectLst/>
                          <a:latin typeface="Arial Narrow" panose="020B0606020202030204" pitchFamily="34" charset="0"/>
                          <a:ea typeface="Calibri"/>
                          <a:cs typeface="Times New Roman"/>
                        </a:rPr>
                        <a:t>DDF</a:t>
                      </a: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200" dirty="0" smtClean="0"/>
                        <a:t>UDG</a:t>
                      </a:r>
                      <a:endParaRPr lang="en-US" sz="1200" dirty="0"/>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200" dirty="0" smtClean="0"/>
                        <a:t>OTHERS</a:t>
                      </a:r>
                      <a:endParaRPr lang="en-US" sz="1200" dirty="0"/>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tr>
              <a:tr h="309633">
                <a:tc>
                  <a:txBody>
                    <a:bodyPr/>
                    <a:lstStyle/>
                    <a:p>
                      <a:pPr marL="0" marR="0">
                        <a:lnSpc>
                          <a:spcPct val="115000"/>
                        </a:lnSpc>
                        <a:spcBef>
                          <a:spcPts val="0"/>
                        </a:spcBef>
                        <a:spcAft>
                          <a:spcPts val="0"/>
                        </a:spcAft>
                      </a:pPr>
                      <a:r>
                        <a:rPr lang="en-US" sz="1100" b="1" dirty="0">
                          <a:solidFill>
                            <a:schemeClr val="tx1"/>
                          </a:solidFill>
                          <a:effectLst/>
                          <a:latin typeface="Arial Narrow" panose="020B0606020202030204" pitchFamily="34" charset="0"/>
                        </a:rPr>
                        <a:t>1</a:t>
                      </a: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Central Administration</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a:solidFill>
                            <a:srgbClr val="000000"/>
                          </a:solidFill>
                          <a:effectLst/>
                          <a:latin typeface="Calibri"/>
                        </a:rPr>
                        <a:t>     </a:t>
                      </a:r>
                      <a:endParaRPr lang="en-US" sz="1200" b="0" i="0" u="none" strike="noStrike" dirty="0" smtClean="0">
                        <a:solidFill>
                          <a:srgbClr val="000000"/>
                        </a:solidFill>
                        <a:effectLst/>
                        <a:latin typeface="Calibri"/>
                      </a:endParaRPr>
                    </a:p>
                    <a:p>
                      <a:pPr algn="just" rtl="0" fontAlgn="ctr"/>
                      <a:r>
                        <a:rPr lang="en-US" sz="1200" b="0" i="0" u="none" strike="noStrike" dirty="0" smtClean="0">
                          <a:solidFill>
                            <a:srgbClr val="000000"/>
                          </a:solidFill>
                          <a:effectLst/>
                          <a:latin typeface="Calibri"/>
                        </a:rPr>
                        <a:t>890,309.91 </a:t>
                      </a: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a:rPr>
                        <a:t>1,483,339.86</a:t>
                      </a: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a:solidFill>
                            <a:srgbClr val="000000"/>
                          </a:solidFill>
                          <a:effectLst/>
                          <a:latin typeface="Calibri"/>
                        </a:rPr>
                        <a:t>      130,490.00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1" i="0" u="none" strike="noStrike" dirty="0">
                          <a:solidFill>
                            <a:srgbClr val="000000"/>
                          </a:solidFill>
                          <a:effectLst/>
                          <a:latin typeface="Calibri"/>
                        </a:rPr>
                        <a:t>     </a:t>
                      </a:r>
                      <a:r>
                        <a:rPr lang="en-US" sz="1200" b="1" i="0" u="none" strike="noStrike" dirty="0" smtClean="0">
                          <a:solidFill>
                            <a:srgbClr val="000000"/>
                          </a:solidFill>
                          <a:effectLst/>
                          <a:latin typeface="Calibri"/>
                        </a:rPr>
                        <a:t>2,721,245.84</a:t>
                      </a:r>
                      <a:endParaRPr lang="en-US"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a:solidFill>
                            <a:srgbClr val="000000"/>
                          </a:solidFill>
                          <a:effectLst/>
                          <a:latin typeface="Calibri"/>
                        </a:rPr>
                        <a:t>       </a:t>
                      </a:r>
                      <a:r>
                        <a:rPr lang="en-US" sz="1200" b="0" i="0" u="none" strike="noStrike" dirty="0" smtClean="0">
                          <a:solidFill>
                            <a:srgbClr val="000000"/>
                          </a:solidFill>
                          <a:effectLst/>
                          <a:latin typeface="Calibri"/>
                        </a:rPr>
                        <a:t>947,200.00</a:t>
                      </a: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just" defTabSz="914400" rtl="0" eaLnBrk="1" fontAlgn="b" latinLnBrk="0" hangingPunct="1">
                        <a:lnSpc>
                          <a:spcPct val="100000"/>
                        </a:lnSpc>
                        <a:spcBef>
                          <a:spcPts val="0"/>
                        </a:spcBef>
                        <a:spcAft>
                          <a:spcPts val="0"/>
                        </a:spcAft>
                        <a:buClrTx/>
                        <a:buSzTx/>
                        <a:buFontTx/>
                        <a:buNone/>
                        <a:tabLst/>
                        <a:defRPr/>
                      </a:pPr>
                      <a:r>
                        <a:rPr lang="en-US" sz="1200" b="0" i="0" u="none" strike="noStrike" dirty="0" smtClean="0">
                          <a:solidFill>
                            <a:srgbClr val="000000"/>
                          </a:solidFill>
                          <a:effectLst/>
                          <a:latin typeface="Times New Roman"/>
                        </a:rPr>
                        <a:t>673,565.59</a:t>
                      </a:r>
                    </a:p>
                    <a:p>
                      <a:pPr algn="just" fontAlgn="b"/>
                      <a:endParaRPr lang="en-US" sz="1200" b="0" i="0" u="none" strike="noStrike" dirty="0">
                        <a:solidFill>
                          <a:srgbClr val="000000"/>
                        </a:solidFill>
                        <a:effectLst/>
                        <a:latin typeface="Times New Roman"/>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a:solidFill>
                            <a:srgbClr val="000000"/>
                          </a:solidFill>
                          <a:effectLst/>
                          <a:latin typeface="Calibri"/>
                        </a:rPr>
                        <a:t>  1,045,920.04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a:solidFill>
                            <a:srgbClr val="000000"/>
                          </a:solidFill>
                          <a:effectLst/>
                          <a:latin typeface="Calibri"/>
                        </a:rPr>
                        <a:t>    54,560.00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1" i="0" u="none" strike="noStrike" dirty="0">
                          <a:solidFill>
                            <a:srgbClr val="000000"/>
                          </a:solidFill>
                          <a:effectLst/>
                          <a:latin typeface="Calibri"/>
                        </a:rPr>
                        <a:t>  </a:t>
                      </a:r>
                      <a:r>
                        <a:rPr lang="en-US" sz="1200" b="1" i="0" u="none" strike="noStrike" dirty="0" smtClean="0">
                          <a:solidFill>
                            <a:srgbClr val="000000"/>
                          </a:solidFill>
                          <a:effectLst/>
                          <a:latin typeface="Calibri"/>
                        </a:rPr>
                        <a:t>2,721,245.63</a:t>
                      </a:r>
                      <a:endParaRPr lang="en-US"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6788">
                <a:tc>
                  <a:txBody>
                    <a:bodyPr/>
                    <a:lstStyle/>
                    <a:p>
                      <a:pPr marL="0" marR="0">
                        <a:lnSpc>
                          <a:spcPct val="115000"/>
                        </a:lnSpc>
                        <a:spcBef>
                          <a:spcPts val="0"/>
                        </a:spcBef>
                        <a:spcAft>
                          <a:spcPts val="0"/>
                        </a:spcAft>
                      </a:pPr>
                      <a:r>
                        <a:rPr lang="en-US" sz="1100" b="1">
                          <a:solidFill>
                            <a:schemeClr val="tx1"/>
                          </a:solidFill>
                          <a:effectLst/>
                          <a:latin typeface="Arial Narrow" panose="020B0606020202030204" pitchFamily="34" charset="0"/>
                        </a:rPr>
                        <a:t>2</a:t>
                      </a:r>
                      <a:endParaRPr lang="en-US" sz="11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Works department</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200" b="0" i="0" u="none" strike="noStrike" dirty="0" smtClean="0">
                          <a:solidFill>
                            <a:srgbClr val="000000"/>
                          </a:solidFill>
                          <a:effectLst/>
                          <a:latin typeface="Calibri" panose="020F0502020204030204" pitchFamily="34" charset="0"/>
                        </a:rPr>
                        <a:t>192,988.69</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0" i="0" u="none" strike="noStrike" dirty="0" smtClean="0">
                          <a:solidFill>
                            <a:srgbClr val="000000"/>
                          </a:solidFill>
                          <a:effectLst/>
                          <a:latin typeface="Calibri" panose="020F0502020204030204" pitchFamily="34" charset="0"/>
                        </a:rPr>
                        <a:t>20,000.00</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smtClean="0">
                          <a:solidFill>
                            <a:srgbClr val="000000"/>
                          </a:solidFill>
                          <a:effectLst/>
                          <a:latin typeface="Calibri" panose="020F0502020204030204" pitchFamily="34" charset="0"/>
                        </a:rPr>
                        <a:t>1,325,141.92</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1" i="0" u="none" strike="noStrike" dirty="0" smtClean="0">
                          <a:solidFill>
                            <a:srgbClr val="000000"/>
                          </a:solidFill>
                          <a:effectLst/>
                          <a:latin typeface="Calibri" panose="020F0502020204030204" pitchFamily="34" charset="0"/>
                        </a:rPr>
                        <a:t>1,538,130.61</a:t>
                      </a:r>
                      <a:endParaRPr lang="en-US" sz="12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0" i="0" u="none" strike="noStrike" dirty="0" smtClean="0">
                          <a:solidFill>
                            <a:srgbClr val="000000"/>
                          </a:solidFill>
                          <a:effectLst/>
                          <a:latin typeface="Calibri" panose="020F0502020204030204" pitchFamily="34" charset="0"/>
                        </a:rPr>
                        <a:t>20,000.00</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panose="020F0502020204030204" pitchFamily="34" charset="0"/>
                        </a:rPr>
                        <a:t>192,988.69</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panose="020F0502020204030204" pitchFamily="34" charset="0"/>
                        </a:rPr>
                        <a:t>869,482.92</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200" b="0" i="0" u="none" strike="noStrike" dirty="0">
                          <a:solidFill>
                            <a:srgbClr val="000000"/>
                          </a:solidFill>
                          <a:effectLst/>
                          <a:latin typeface="Arial" panose="020B0604020202020204" pitchFamily="34" charset="0"/>
                        </a:rPr>
                        <a:t> </a:t>
                      </a:r>
                      <a:r>
                        <a:rPr lang="en-US" sz="1200" b="0" i="0" u="none" strike="noStrike" dirty="0" smtClean="0">
                          <a:solidFill>
                            <a:srgbClr val="000000"/>
                          </a:solidFill>
                          <a:effectLst/>
                          <a:latin typeface="Arial" panose="020B0604020202020204" pitchFamily="34" charset="0"/>
                        </a:rPr>
                        <a:t>455,659.00</a:t>
                      </a:r>
                      <a:endParaRPr lang="en-US" sz="1200" b="0" i="0" u="none" strike="noStrike" dirty="0">
                        <a:solidFill>
                          <a:srgbClr val="000000"/>
                        </a:solidFill>
                        <a:effectLst/>
                        <a:latin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200" b="1" i="0" u="none" strike="noStrike" dirty="0" smtClean="0">
                          <a:solidFill>
                            <a:srgbClr val="000000"/>
                          </a:solidFill>
                          <a:effectLst/>
                          <a:latin typeface="Calibri" panose="020F0502020204030204" pitchFamily="34" charset="0"/>
                        </a:rPr>
                        <a:t>1,538,130.61</a:t>
                      </a:r>
                      <a:endParaRPr lang="en-US" sz="12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04800">
                <a:tc>
                  <a:txBody>
                    <a:bodyPr/>
                    <a:lstStyle/>
                    <a:p>
                      <a:pPr marL="0" marR="0">
                        <a:lnSpc>
                          <a:spcPct val="115000"/>
                        </a:lnSpc>
                        <a:spcBef>
                          <a:spcPts val="0"/>
                        </a:spcBef>
                        <a:spcAft>
                          <a:spcPts val="0"/>
                        </a:spcAft>
                      </a:pPr>
                      <a:r>
                        <a:rPr lang="en-US" sz="1100" b="1">
                          <a:solidFill>
                            <a:schemeClr val="tx1"/>
                          </a:solidFill>
                          <a:effectLst/>
                          <a:latin typeface="Arial Narrow" panose="020B0606020202030204" pitchFamily="34" charset="0"/>
                        </a:rPr>
                        <a:t>3</a:t>
                      </a:r>
                      <a:endParaRPr lang="en-US" sz="11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Department of Agriculture</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200" b="0" i="0" u="none" strike="noStrike" dirty="0" smtClean="0">
                          <a:solidFill>
                            <a:srgbClr val="000000"/>
                          </a:solidFill>
                          <a:effectLst/>
                          <a:latin typeface="Calibri" panose="020F0502020204030204" pitchFamily="34" charset="0"/>
                        </a:rPr>
                        <a:t>555,116.73</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0" i="0" u="none" strike="noStrike" dirty="0" smtClean="0">
                          <a:solidFill>
                            <a:srgbClr val="000000"/>
                          </a:solidFill>
                          <a:effectLst/>
                          <a:latin typeface="Calibri" panose="020F0502020204030204" pitchFamily="34" charset="0"/>
                        </a:rPr>
                        <a:t>296,641.39</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en-US" sz="1200" b="1" i="0" u="none" strike="noStrike" dirty="0" smtClean="0">
                        <a:solidFill>
                          <a:srgbClr val="000000"/>
                        </a:solidFill>
                        <a:effectLst/>
                        <a:latin typeface="Calibri" panose="020F0502020204030204" pitchFamily="34" charset="0"/>
                      </a:endParaRPr>
                    </a:p>
                    <a:p>
                      <a:pPr marL="0" marR="0" indent="0" algn="r" defTabSz="914400" rtl="0" eaLnBrk="1" fontAlgn="ctr" latinLnBrk="0" hangingPunct="1">
                        <a:lnSpc>
                          <a:spcPct val="100000"/>
                        </a:lnSpc>
                        <a:spcBef>
                          <a:spcPts val="0"/>
                        </a:spcBef>
                        <a:spcAft>
                          <a:spcPts val="0"/>
                        </a:spcAft>
                        <a:buClrTx/>
                        <a:buSzTx/>
                        <a:buFontTx/>
                        <a:buNone/>
                        <a:tabLst/>
                        <a:defRPr/>
                      </a:pPr>
                      <a:r>
                        <a:rPr lang="en-US" sz="1200" b="1" i="0" u="none" strike="noStrike" dirty="0" smtClean="0">
                          <a:solidFill>
                            <a:srgbClr val="000000"/>
                          </a:solidFill>
                          <a:effectLst/>
                          <a:latin typeface="Calibri" panose="020F0502020204030204" pitchFamily="34" charset="0"/>
                        </a:rPr>
                        <a:t>851,758.12</a:t>
                      </a:r>
                    </a:p>
                    <a:p>
                      <a:pPr algn="r" rtl="0" fontAlgn="ctr"/>
                      <a:endParaRPr lang="en-US" sz="12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0" i="0" u="none" strike="noStrike" dirty="0" smtClean="0">
                          <a:solidFill>
                            <a:srgbClr val="000000"/>
                          </a:solidFill>
                          <a:effectLst/>
                          <a:latin typeface="Calibri" panose="020F0502020204030204" pitchFamily="34" charset="0"/>
                        </a:rPr>
                        <a:t>80,000.00</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panose="020F0502020204030204" pitchFamily="34" charset="0"/>
                        </a:rPr>
                        <a:t>596,758.12</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panose="020F0502020204030204" pitchFamily="34" charset="0"/>
                        </a:rPr>
                        <a:t>175,000.00</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200" b="0" i="0" u="none" strike="noStrike" dirty="0">
                          <a:solidFill>
                            <a:srgbClr val="000000"/>
                          </a:solidFill>
                          <a:effectLst/>
                          <a:latin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1" i="0" u="none" strike="noStrike" dirty="0" smtClean="0">
                          <a:solidFill>
                            <a:srgbClr val="000000"/>
                          </a:solidFill>
                          <a:effectLst/>
                          <a:latin typeface="Calibri" panose="020F0502020204030204" pitchFamily="34" charset="0"/>
                        </a:rPr>
                        <a:t>851,758.12</a:t>
                      </a:r>
                      <a:endParaRPr lang="en-US" sz="12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4132">
                <a:tc>
                  <a:txBody>
                    <a:bodyPr/>
                    <a:lstStyle/>
                    <a:p>
                      <a:pPr marL="0" marR="0">
                        <a:lnSpc>
                          <a:spcPct val="115000"/>
                        </a:lnSpc>
                        <a:spcBef>
                          <a:spcPts val="0"/>
                        </a:spcBef>
                        <a:spcAft>
                          <a:spcPts val="0"/>
                        </a:spcAft>
                      </a:pPr>
                      <a:r>
                        <a:rPr lang="en-US" sz="1100" b="1" dirty="0">
                          <a:solidFill>
                            <a:schemeClr val="tx1"/>
                          </a:solidFill>
                          <a:effectLst/>
                          <a:latin typeface="Arial Narrow" panose="020B0606020202030204" pitchFamily="34" charset="0"/>
                        </a:rPr>
                        <a:t>4</a:t>
                      </a: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Department of Social Welfare and </a:t>
                      </a:r>
                      <a:r>
                        <a:rPr lang="en-US" sz="1200" b="1" dirty="0" smtClean="0">
                          <a:solidFill>
                            <a:schemeClr val="tx1"/>
                          </a:solidFill>
                          <a:effectLst/>
                          <a:latin typeface="Arial Narrow" panose="020B0606020202030204" pitchFamily="34" charset="0"/>
                        </a:rPr>
                        <a:t>comm. </a:t>
                      </a:r>
                      <a:r>
                        <a:rPr lang="en-US" sz="1200" b="1" dirty="0" err="1" smtClean="0">
                          <a:solidFill>
                            <a:schemeClr val="tx1"/>
                          </a:solidFill>
                          <a:effectLst/>
                          <a:latin typeface="Arial Narrow" panose="020B0606020202030204" pitchFamily="34" charset="0"/>
                        </a:rPr>
                        <a:t>Dev’t</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t"/>
                      <a:endParaRPr lang="en-US" sz="1200" b="0" i="0" u="none" strike="noStrike" dirty="0" smtClean="0">
                        <a:solidFill>
                          <a:srgbClr val="000000"/>
                        </a:solidFill>
                        <a:effectLst/>
                        <a:latin typeface="Calibri" panose="020F0502020204030204" pitchFamily="34" charset="0"/>
                      </a:endParaRPr>
                    </a:p>
                    <a:p>
                      <a:pPr algn="just" rtl="0" fontAlgn="t"/>
                      <a:endParaRPr lang="en-US" sz="1200" b="0" i="0" u="none" strike="noStrike" dirty="0" smtClean="0">
                        <a:solidFill>
                          <a:srgbClr val="000000"/>
                        </a:solidFill>
                        <a:effectLst/>
                        <a:latin typeface="Calibri" panose="020F0502020204030204" pitchFamily="34" charset="0"/>
                      </a:endParaRPr>
                    </a:p>
                    <a:p>
                      <a:pPr algn="just" rtl="0" fontAlgn="t"/>
                      <a:endParaRPr lang="en-US" sz="1200" b="0" i="0" u="none" strike="noStrike" dirty="0" smtClean="0">
                        <a:solidFill>
                          <a:srgbClr val="000000"/>
                        </a:solidFill>
                        <a:effectLst/>
                        <a:latin typeface="Calibri" panose="020F0502020204030204" pitchFamily="34" charset="0"/>
                      </a:endParaRPr>
                    </a:p>
                    <a:p>
                      <a:pPr algn="just" rtl="0" fontAlgn="t"/>
                      <a:endParaRPr lang="en-US" sz="1200" b="0" i="0" u="none" strike="noStrike" dirty="0" smtClean="0">
                        <a:solidFill>
                          <a:srgbClr val="000000"/>
                        </a:solidFill>
                        <a:effectLst/>
                        <a:latin typeface="Calibri" panose="020F0502020204030204" pitchFamily="34" charset="0"/>
                      </a:endParaRPr>
                    </a:p>
                    <a:p>
                      <a:pPr algn="just" rtl="0" fontAlgn="t"/>
                      <a:endParaRPr lang="en-US" sz="1200" b="0" i="0" u="none" strike="noStrike" dirty="0" smtClean="0">
                        <a:solidFill>
                          <a:srgbClr val="000000"/>
                        </a:solidFill>
                        <a:effectLst/>
                        <a:latin typeface="Calibri" panose="020F0502020204030204" pitchFamily="34" charset="0"/>
                      </a:endParaRPr>
                    </a:p>
                    <a:p>
                      <a:pPr algn="just" rtl="0" fontAlgn="t"/>
                      <a:endParaRPr lang="en-US" sz="1200" b="0" i="0" u="none" strike="noStrike" dirty="0" smtClean="0">
                        <a:solidFill>
                          <a:srgbClr val="000000"/>
                        </a:solidFill>
                        <a:effectLst/>
                        <a:latin typeface="Calibri" panose="020F0502020204030204" pitchFamily="34" charset="0"/>
                      </a:endParaRPr>
                    </a:p>
                    <a:p>
                      <a:pPr algn="just" rtl="0" fontAlgn="t"/>
                      <a:r>
                        <a:rPr lang="en-US" sz="1200" b="0" i="0" u="none" strike="noStrike" dirty="0" smtClean="0">
                          <a:solidFill>
                            <a:srgbClr val="000000"/>
                          </a:solidFill>
                          <a:effectLst/>
                          <a:latin typeface="Calibri" panose="020F0502020204030204" pitchFamily="34" charset="0"/>
                        </a:rPr>
                        <a:t>361,218.52</a:t>
                      </a:r>
                      <a:endParaRPr lang="en-US" sz="1200" b="0" i="0" u="none" strike="noStrike" dirty="0">
                        <a:solidFill>
                          <a:srgbClr val="000000"/>
                        </a:solidFill>
                        <a:effectLst/>
                        <a:latin typeface="Calibri" panose="020F050202020403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endParaRPr lang="en-US" sz="1200" b="0" i="0" u="none" strike="noStrike" dirty="0" smtClean="0">
                        <a:solidFill>
                          <a:srgbClr val="000000"/>
                        </a:solidFill>
                        <a:effectLst/>
                        <a:latin typeface="Calibri" panose="020F0502020204030204" pitchFamily="34" charset="0"/>
                      </a:endParaRPr>
                    </a:p>
                    <a:p>
                      <a:pPr algn="r" rtl="0" fontAlgn="ctr"/>
                      <a:endParaRPr lang="en-US" sz="1200" b="0" i="0" u="none" strike="noStrike" dirty="0" smtClean="0">
                        <a:solidFill>
                          <a:srgbClr val="000000"/>
                        </a:solidFill>
                        <a:effectLst/>
                        <a:latin typeface="Calibri" panose="020F0502020204030204" pitchFamily="34" charset="0"/>
                      </a:endParaRPr>
                    </a:p>
                    <a:p>
                      <a:pPr algn="r" rtl="0" fontAlgn="ctr"/>
                      <a:endParaRPr lang="en-US" sz="1200" b="0" i="0" u="none" strike="noStrike" dirty="0" smtClean="0">
                        <a:solidFill>
                          <a:srgbClr val="000000"/>
                        </a:solidFill>
                        <a:effectLst/>
                        <a:latin typeface="Calibri" panose="020F0502020204030204" pitchFamily="34" charset="0"/>
                      </a:endParaRPr>
                    </a:p>
                    <a:p>
                      <a:pPr algn="r" rtl="0" fontAlgn="ctr"/>
                      <a:endParaRPr lang="en-US" sz="1200" b="0" i="0" u="none" strike="noStrike" dirty="0" smtClean="0">
                        <a:solidFill>
                          <a:srgbClr val="000000"/>
                        </a:solidFill>
                        <a:effectLst/>
                        <a:latin typeface="Calibri" panose="020F0502020204030204" pitchFamily="34" charset="0"/>
                      </a:endParaRPr>
                    </a:p>
                    <a:p>
                      <a:pPr algn="r" rtl="0" fontAlgn="ctr"/>
                      <a:endParaRPr lang="en-US" sz="1200" b="0" i="0" u="none" strike="noStrike" dirty="0" smtClean="0">
                        <a:solidFill>
                          <a:srgbClr val="000000"/>
                        </a:solidFill>
                        <a:effectLst/>
                        <a:latin typeface="Calibri" panose="020F0502020204030204" pitchFamily="34" charset="0"/>
                      </a:endParaRPr>
                    </a:p>
                    <a:p>
                      <a:pPr algn="r" rtl="0" fontAlgn="ctr"/>
                      <a:endParaRPr lang="en-US" sz="1200" b="0" i="0" u="none" strike="noStrike" dirty="0" smtClean="0">
                        <a:solidFill>
                          <a:srgbClr val="000000"/>
                        </a:solidFill>
                        <a:effectLst/>
                        <a:latin typeface="Calibri" panose="020F0502020204030204" pitchFamily="34" charset="0"/>
                      </a:endParaRPr>
                    </a:p>
                    <a:p>
                      <a:pPr algn="r" rtl="0" fontAlgn="ctr"/>
                      <a:r>
                        <a:rPr lang="en-US" sz="1200" b="0" i="0" u="none" strike="noStrike" dirty="0" smtClean="0">
                          <a:solidFill>
                            <a:srgbClr val="000000"/>
                          </a:solidFill>
                          <a:effectLst/>
                          <a:latin typeface="Calibri" panose="020F0502020204030204" pitchFamily="34" charset="0"/>
                        </a:rPr>
                        <a:t>197,105.86</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a:solidFill>
                            <a:srgbClr val="000000"/>
                          </a:solidFill>
                          <a:effectLst/>
                          <a:latin typeface="Calibri" panose="020F050202020403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endParaRPr lang="en-US" sz="1200" b="1" i="0" u="none" strike="noStrike" dirty="0" smtClean="0">
                        <a:solidFill>
                          <a:srgbClr val="000000"/>
                        </a:solidFill>
                        <a:effectLst/>
                        <a:latin typeface="Calibri" panose="020F0502020204030204" pitchFamily="34" charset="0"/>
                      </a:endParaRPr>
                    </a:p>
                    <a:p>
                      <a:pPr algn="r" rtl="0" fontAlgn="ctr"/>
                      <a:endParaRPr lang="en-US" sz="1200" b="1" i="0" u="none" strike="noStrike" dirty="0" smtClean="0">
                        <a:solidFill>
                          <a:srgbClr val="000000"/>
                        </a:solidFill>
                        <a:effectLst/>
                        <a:latin typeface="Calibri" panose="020F0502020204030204" pitchFamily="34" charset="0"/>
                      </a:endParaRPr>
                    </a:p>
                    <a:p>
                      <a:pPr algn="r" rtl="0" fontAlgn="ctr"/>
                      <a:endParaRPr lang="en-US" sz="1200" b="1" i="0" u="none" strike="noStrike" dirty="0" smtClean="0">
                        <a:solidFill>
                          <a:srgbClr val="000000"/>
                        </a:solidFill>
                        <a:effectLst/>
                        <a:latin typeface="Calibri" panose="020F0502020204030204" pitchFamily="34" charset="0"/>
                      </a:endParaRPr>
                    </a:p>
                    <a:p>
                      <a:pPr algn="r" rtl="0" fontAlgn="ctr"/>
                      <a:endParaRPr lang="en-US" sz="1200" b="1" i="0" u="none" strike="noStrike" dirty="0" smtClean="0">
                        <a:solidFill>
                          <a:srgbClr val="000000"/>
                        </a:solidFill>
                        <a:effectLst/>
                        <a:latin typeface="Calibri" panose="020F0502020204030204" pitchFamily="34" charset="0"/>
                      </a:endParaRPr>
                    </a:p>
                    <a:p>
                      <a:pPr algn="r" rtl="0" fontAlgn="ctr"/>
                      <a:endParaRPr lang="en-US" sz="1200" b="1" i="0" u="none" strike="noStrike" dirty="0" smtClean="0">
                        <a:solidFill>
                          <a:srgbClr val="000000"/>
                        </a:solidFill>
                        <a:effectLst/>
                        <a:latin typeface="Calibri" panose="020F0502020204030204" pitchFamily="34" charset="0"/>
                      </a:endParaRPr>
                    </a:p>
                    <a:p>
                      <a:pPr algn="r" rtl="0" fontAlgn="ctr"/>
                      <a:endParaRPr lang="en-US" sz="1200" b="1" i="0" u="none" strike="noStrike" dirty="0" smtClean="0">
                        <a:solidFill>
                          <a:srgbClr val="000000"/>
                        </a:solidFill>
                        <a:effectLst/>
                        <a:latin typeface="Calibri" panose="020F0502020204030204" pitchFamily="34" charset="0"/>
                      </a:endParaRPr>
                    </a:p>
                    <a:p>
                      <a:pPr algn="r" rtl="0" fontAlgn="ctr"/>
                      <a:r>
                        <a:rPr lang="en-US" sz="1200" b="1" i="0" u="none" strike="noStrike" dirty="0" smtClean="0">
                          <a:solidFill>
                            <a:srgbClr val="000000"/>
                          </a:solidFill>
                          <a:effectLst/>
                          <a:latin typeface="Calibri" panose="020F0502020204030204" pitchFamily="34" charset="0"/>
                        </a:rPr>
                        <a:t>558,324.38</a:t>
                      </a:r>
                      <a:endParaRPr lang="en-US" sz="12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b"/>
                      <a:r>
                        <a:rPr lang="en-US" sz="1200" b="0" i="0" u="none" strike="noStrike" dirty="0" smtClean="0">
                          <a:solidFill>
                            <a:srgbClr val="000000"/>
                          </a:solidFill>
                          <a:effectLst/>
                          <a:latin typeface="Calibri" panose="020F0502020204030204" pitchFamily="34" charset="0"/>
                        </a:rPr>
                        <a:t>60,000.00</a:t>
                      </a:r>
                      <a:endParaRPr lang="en-US" sz="12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endParaRPr lang="en-US" sz="1200" b="0" i="0" u="none" strike="noStrike" dirty="0" smtClean="0">
                        <a:solidFill>
                          <a:srgbClr val="000000"/>
                        </a:solidFill>
                        <a:effectLst/>
                        <a:latin typeface="Calibri" panose="020F0502020204030204" pitchFamily="34" charset="0"/>
                      </a:endParaRPr>
                    </a:p>
                    <a:p>
                      <a:pPr algn="just" rtl="0" fontAlgn="ctr"/>
                      <a:endParaRPr lang="en-US" sz="1200" b="0" i="0" u="none" strike="noStrike" dirty="0" smtClean="0">
                        <a:solidFill>
                          <a:srgbClr val="000000"/>
                        </a:solidFill>
                        <a:effectLst/>
                        <a:latin typeface="Calibri" panose="020F0502020204030204" pitchFamily="34" charset="0"/>
                      </a:endParaRPr>
                    </a:p>
                    <a:p>
                      <a:pPr algn="just" rtl="0" fontAlgn="ctr"/>
                      <a:endParaRPr lang="en-US" sz="1200" b="0" i="0" u="none" strike="noStrike" dirty="0" smtClean="0">
                        <a:solidFill>
                          <a:srgbClr val="000000"/>
                        </a:solidFill>
                        <a:effectLst/>
                        <a:latin typeface="Calibri" panose="020F0502020204030204" pitchFamily="34" charset="0"/>
                      </a:endParaRPr>
                    </a:p>
                    <a:p>
                      <a:pPr algn="just" rtl="0" fontAlgn="ctr"/>
                      <a:endParaRPr lang="en-US" sz="1200" b="0" i="0" u="none" strike="noStrike" dirty="0" smtClean="0">
                        <a:solidFill>
                          <a:srgbClr val="000000"/>
                        </a:solidFill>
                        <a:effectLst/>
                        <a:latin typeface="Calibri" panose="020F0502020204030204" pitchFamily="34" charset="0"/>
                      </a:endParaRPr>
                    </a:p>
                    <a:p>
                      <a:pPr algn="just" rtl="0" fontAlgn="ctr"/>
                      <a:endParaRPr lang="en-US" sz="1200" b="0" i="0" u="none" strike="noStrike" dirty="0" smtClean="0">
                        <a:solidFill>
                          <a:srgbClr val="000000"/>
                        </a:solidFill>
                        <a:effectLst/>
                        <a:latin typeface="Calibri" panose="020F0502020204030204" pitchFamily="34" charset="0"/>
                      </a:endParaRPr>
                    </a:p>
                    <a:p>
                      <a:pPr algn="just" rtl="0" fontAlgn="ctr"/>
                      <a:endParaRPr lang="en-US" sz="1200" b="0" i="0" u="none" strike="noStrike" dirty="0" smtClean="0">
                        <a:solidFill>
                          <a:srgbClr val="000000"/>
                        </a:solidFill>
                        <a:effectLst/>
                        <a:latin typeface="Calibri" panose="020F0502020204030204" pitchFamily="34" charset="0"/>
                      </a:endParaRPr>
                    </a:p>
                    <a:p>
                      <a:pPr algn="just" rtl="0" fontAlgn="ctr"/>
                      <a:r>
                        <a:rPr lang="en-US" sz="1200" b="0" i="0" u="none" strike="noStrike" dirty="0" smtClean="0">
                          <a:solidFill>
                            <a:srgbClr val="000000"/>
                          </a:solidFill>
                          <a:effectLst/>
                          <a:latin typeface="Calibri" panose="020F0502020204030204" pitchFamily="34" charset="0"/>
                        </a:rPr>
                        <a:t>374,624.38</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endParaRPr lang="en-US" sz="1200" b="0" i="0" u="none" strike="noStrike" dirty="0" smtClean="0">
                        <a:solidFill>
                          <a:srgbClr val="000000"/>
                        </a:solidFill>
                        <a:effectLst/>
                        <a:latin typeface="Calibri" panose="020F0502020204030204" pitchFamily="34" charset="0"/>
                      </a:endParaRPr>
                    </a:p>
                    <a:p>
                      <a:pPr algn="just" rtl="0" fontAlgn="ctr"/>
                      <a:endParaRPr lang="en-US" sz="1200" b="0" i="0" u="none" strike="noStrike" dirty="0" smtClean="0">
                        <a:solidFill>
                          <a:srgbClr val="000000"/>
                        </a:solidFill>
                        <a:effectLst/>
                        <a:latin typeface="Calibri" panose="020F0502020204030204" pitchFamily="34" charset="0"/>
                      </a:endParaRPr>
                    </a:p>
                    <a:p>
                      <a:pPr algn="just" rtl="0" fontAlgn="ctr"/>
                      <a:endParaRPr lang="en-US" sz="1200" b="0" i="0" u="none" strike="noStrike" dirty="0" smtClean="0">
                        <a:solidFill>
                          <a:srgbClr val="000000"/>
                        </a:solidFill>
                        <a:effectLst/>
                        <a:latin typeface="Calibri" panose="020F0502020204030204" pitchFamily="34" charset="0"/>
                      </a:endParaRPr>
                    </a:p>
                    <a:p>
                      <a:pPr algn="just" rtl="0" fontAlgn="ctr"/>
                      <a:endParaRPr lang="en-US" sz="1200" b="0" i="0" u="none" strike="noStrike" dirty="0" smtClean="0">
                        <a:solidFill>
                          <a:srgbClr val="000000"/>
                        </a:solidFill>
                        <a:effectLst/>
                        <a:latin typeface="Calibri" panose="020F0502020204030204" pitchFamily="34" charset="0"/>
                      </a:endParaRPr>
                    </a:p>
                    <a:p>
                      <a:pPr algn="just" rtl="0" fontAlgn="ctr"/>
                      <a:endParaRPr lang="en-US" sz="1200" b="0" i="0" u="none" strike="noStrike" dirty="0" smtClean="0">
                        <a:solidFill>
                          <a:srgbClr val="000000"/>
                        </a:solidFill>
                        <a:effectLst/>
                        <a:latin typeface="Calibri" panose="020F0502020204030204" pitchFamily="34" charset="0"/>
                      </a:endParaRPr>
                    </a:p>
                    <a:p>
                      <a:pPr algn="just" rtl="0" fontAlgn="ctr"/>
                      <a:endParaRPr lang="en-US" sz="1200" b="0" i="0" u="none" strike="noStrike" dirty="0" smtClean="0">
                        <a:solidFill>
                          <a:srgbClr val="000000"/>
                        </a:solidFill>
                        <a:effectLst/>
                        <a:latin typeface="Calibri" panose="020F0502020204030204" pitchFamily="34" charset="0"/>
                      </a:endParaRPr>
                    </a:p>
                    <a:p>
                      <a:pPr algn="just" rtl="0" fontAlgn="ctr"/>
                      <a:r>
                        <a:rPr lang="en-US" sz="1200" b="0" i="0" u="none" strike="noStrike" dirty="0" smtClean="0">
                          <a:solidFill>
                            <a:srgbClr val="000000"/>
                          </a:solidFill>
                          <a:effectLst/>
                          <a:latin typeface="Calibri" panose="020F0502020204030204" pitchFamily="34" charset="0"/>
                        </a:rPr>
                        <a:t>123,700.00</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200" b="0" i="0" u="none" strike="noStrike" dirty="0">
                          <a:solidFill>
                            <a:srgbClr val="000000"/>
                          </a:solidFill>
                          <a:effectLst/>
                          <a:latin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endParaRPr lang="en-US" sz="1200" b="1" i="0" u="none" strike="noStrike" dirty="0" smtClean="0">
                        <a:solidFill>
                          <a:srgbClr val="000000"/>
                        </a:solidFill>
                        <a:effectLst/>
                        <a:latin typeface="Calibri" panose="020F0502020204030204" pitchFamily="34" charset="0"/>
                      </a:endParaRPr>
                    </a:p>
                    <a:p>
                      <a:pPr algn="ctr" rtl="0" fontAlgn="ctr"/>
                      <a:endParaRPr lang="en-US" sz="1200" b="1" i="0" u="none" strike="noStrike" dirty="0" smtClean="0">
                        <a:solidFill>
                          <a:srgbClr val="000000"/>
                        </a:solidFill>
                        <a:effectLst/>
                        <a:latin typeface="Calibri" panose="020F0502020204030204" pitchFamily="34" charset="0"/>
                      </a:endParaRPr>
                    </a:p>
                    <a:p>
                      <a:pPr algn="ctr" rtl="0" fontAlgn="ctr"/>
                      <a:endParaRPr lang="en-US" sz="1200" b="1" i="0" u="none" strike="noStrike" dirty="0" smtClean="0">
                        <a:solidFill>
                          <a:srgbClr val="000000"/>
                        </a:solidFill>
                        <a:effectLst/>
                        <a:latin typeface="Calibri" panose="020F0502020204030204" pitchFamily="34" charset="0"/>
                      </a:endParaRPr>
                    </a:p>
                    <a:p>
                      <a:pPr algn="ctr" rtl="0" fontAlgn="ctr"/>
                      <a:endParaRPr lang="en-US" sz="1200" b="1" i="0" u="none" strike="noStrike" dirty="0" smtClean="0">
                        <a:solidFill>
                          <a:srgbClr val="000000"/>
                        </a:solidFill>
                        <a:effectLst/>
                        <a:latin typeface="Calibri" panose="020F0502020204030204" pitchFamily="34" charset="0"/>
                      </a:endParaRPr>
                    </a:p>
                    <a:p>
                      <a:pPr algn="ctr" rtl="0" fontAlgn="ctr"/>
                      <a:endParaRPr lang="en-US" sz="1200" b="1" i="0" u="none" strike="noStrike" dirty="0" smtClean="0">
                        <a:solidFill>
                          <a:srgbClr val="000000"/>
                        </a:solidFill>
                        <a:effectLst/>
                        <a:latin typeface="Calibri" panose="020F0502020204030204" pitchFamily="34" charset="0"/>
                      </a:endParaRPr>
                    </a:p>
                    <a:p>
                      <a:pPr algn="ctr" rtl="0" fontAlgn="ctr"/>
                      <a:endParaRPr lang="en-US" sz="1200" b="1" i="0" u="none" strike="noStrike" dirty="0" smtClean="0">
                        <a:solidFill>
                          <a:srgbClr val="000000"/>
                        </a:solidFill>
                        <a:effectLst/>
                        <a:latin typeface="Calibri" panose="020F0502020204030204" pitchFamily="34" charset="0"/>
                      </a:endParaRPr>
                    </a:p>
                    <a:p>
                      <a:pPr algn="ctr" rtl="0" fontAlgn="ctr"/>
                      <a:r>
                        <a:rPr lang="en-US" sz="1200" b="1" i="0" u="none" strike="noStrike" dirty="0" smtClean="0">
                          <a:solidFill>
                            <a:srgbClr val="000000"/>
                          </a:solidFill>
                          <a:effectLst/>
                          <a:latin typeface="Calibri" panose="020F0502020204030204" pitchFamily="34" charset="0"/>
                        </a:rPr>
                        <a:t>558,324.38</a:t>
                      </a:r>
                      <a:endParaRPr lang="en-US" sz="12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1185">
                <a:tc>
                  <a:txBody>
                    <a:bodyPr/>
                    <a:lstStyle/>
                    <a:p>
                      <a:pPr marL="0" marR="0">
                        <a:lnSpc>
                          <a:spcPct val="115000"/>
                        </a:lnSpc>
                        <a:spcBef>
                          <a:spcPts val="0"/>
                        </a:spcBef>
                        <a:spcAft>
                          <a:spcPts val="0"/>
                        </a:spcAft>
                      </a:pPr>
                      <a:r>
                        <a:rPr lang="en-US" sz="1100" b="1" dirty="0">
                          <a:solidFill>
                            <a:schemeClr val="tx1"/>
                          </a:solidFill>
                          <a:effectLst/>
                          <a:latin typeface="Arial Narrow" panose="020B0606020202030204" pitchFamily="34" charset="0"/>
                        </a:rPr>
                        <a:t>5</a:t>
                      </a: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a:solidFill>
                            <a:schemeClr val="tx1"/>
                          </a:solidFill>
                          <a:effectLst/>
                          <a:latin typeface="Arial Narrow" panose="020B0606020202030204" pitchFamily="34" charset="0"/>
                        </a:rPr>
                        <a:t>Legal</a:t>
                      </a:r>
                      <a:endParaRPr lang="en-US" sz="12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0" dirty="0">
                          <a:solidFill>
                            <a:schemeClr val="tx1"/>
                          </a:solidFill>
                          <a:effectLst/>
                          <a:latin typeface="Arial Narrow" panose="020B0606020202030204" pitchFamily="34" charset="0"/>
                        </a:rPr>
                        <a:t> </a:t>
                      </a: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0" dirty="0">
                          <a:solidFill>
                            <a:schemeClr val="tx1"/>
                          </a:solidFill>
                          <a:effectLst/>
                          <a:latin typeface="Arial Narrow" panose="020B0606020202030204" pitchFamily="34" charset="0"/>
                        </a:rPr>
                        <a:t> </a:t>
                      </a: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0" dirty="0">
                          <a:solidFill>
                            <a:schemeClr val="tx1"/>
                          </a:solidFill>
                          <a:effectLst/>
                          <a:latin typeface="Arial Narrow" panose="020B0606020202030204" pitchFamily="34" charset="0"/>
                        </a:rPr>
                        <a:t> </a:t>
                      </a: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 </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0" dirty="0">
                          <a:solidFill>
                            <a:schemeClr val="tx1"/>
                          </a:solidFill>
                          <a:effectLst/>
                          <a:latin typeface="Arial Narrow" panose="020B0606020202030204" pitchFamily="34" charset="0"/>
                        </a:rPr>
                        <a:t> </a:t>
                      </a: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0" dirty="0">
                          <a:solidFill>
                            <a:schemeClr val="tx1"/>
                          </a:solidFill>
                          <a:effectLst/>
                          <a:latin typeface="Arial Narrow" panose="020B0606020202030204" pitchFamily="34" charset="0"/>
                        </a:rPr>
                        <a:t> </a:t>
                      </a: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0" dirty="0">
                          <a:solidFill>
                            <a:schemeClr val="tx1"/>
                          </a:solidFill>
                          <a:effectLst/>
                          <a:latin typeface="Arial Narrow" panose="020B0606020202030204" pitchFamily="34" charset="0"/>
                        </a:rPr>
                        <a:t> </a:t>
                      </a: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0" dirty="0">
                          <a:solidFill>
                            <a:schemeClr val="tx1"/>
                          </a:solidFill>
                          <a:effectLst/>
                          <a:latin typeface="Arial Narrow" panose="020B0606020202030204" pitchFamily="34" charset="0"/>
                        </a:rPr>
                        <a:t> </a:t>
                      </a: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0" dirty="0">
                          <a:solidFill>
                            <a:schemeClr val="tx1"/>
                          </a:solidFill>
                          <a:effectLst/>
                          <a:latin typeface="Arial Narrow" panose="020B0606020202030204" pitchFamily="34" charset="0"/>
                        </a:rPr>
                        <a:t> </a:t>
                      </a: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35255">
                <a:tc>
                  <a:txBody>
                    <a:bodyPr/>
                    <a:lstStyle/>
                    <a:p>
                      <a:pPr marL="0" marR="0">
                        <a:lnSpc>
                          <a:spcPct val="115000"/>
                        </a:lnSpc>
                        <a:spcBef>
                          <a:spcPts val="0"/>
                        </a:spcBef>
                        <a:spcAft>
                          <a:spcPts val="0"/>
                        </a:spcAft>
                      </a:pPr>
                      <a:r>
                        <a:rPr lang="en-US" sz="1100" b="1" dirty="0">
                          <a:solidFill>
                            <a:schemeClr val="tx1"/>
                          </a:solidFill>
                          <a:effectLst/>
                          <a:latin typeface="Arial Narrow" panose="020B0606020202030204" pitchFamily="34" charset="0"/>
                        </a:rPr>
                        <a:t>6</a:t>
                      </a: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Waste management</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 </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 </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 </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 </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 </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 </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 </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 </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dirty="0"/>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dirty="0"/>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 </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5" name="Title 4"/>
          <p:cNvSpPr>
            <a:spLocks noGrp="1"/>
          </p:cNvSpPr>
          <p:nvPr>
            <p:ph type="title"/>
          </p:nvPr>
        </p:nvSpPr>
        <p:spPr>
          <a:xfrm>
            <a:off x="457200" y="76200"/>
            <a:ext cx="8610600" cy="685800"/>
          </a:xfrm>
        </p:spPr>
        <p:txBody>
          <a:bodyPr>
            <a:noAutofit/>
          </a:bodyPr>
          <a:lstStyle/>
          <a:p>
            <a:r>
              <a:rPr lang="en-US" sz="2000" b="1" dirty="0" smtClean="0">
                <a:solidFill>
                  <a:srgbClr val="FF0000"/>
                </a:solidFill>
                <a:effectLst>
                  <a:outerShdw blurRad="38100" dist="38100" dir="2700000" algn="tl">
                    <a:srgbClr val="000000">
                      <a:alpha val="43137"/>
                    </a:srgbClr>
                  </a:outerShdw>
                </a:effectLst>
              </a:rPr>
              <a:t>SUMMARY OF EXPENDITURE BUDGET BY DEPARTMENT, ITEM AND FUNDING SOURCE</a:t>
            </a:r>
            <a:endParaRPr lang="en-US" sz="2000" b="1" dirty="0">
              <a:solidFill>
                <a:srgbClr val="FF0000"/>
              </a:solidFill>
              <a:effectLst>
                <a:outerShdw blurRad="38100" dist="38100" dir="2700000" algn="tl">
                  <a:srgbClr val="000000">
                    <a:alpha val="43137"/>
                  </a:srgbClr>
                </a:outerShdw>
              </a:effectLst>
            </a:endParaRPr>
          </a:p>
        </p:txBody>
      </p:sp>
      <p:sp>
        <p:nvSpPr>
          <p:cNvPr id="3" name="Slide Number Placeholder 2"/>
          <p:cNvSpPr>
            <a:spLocks noGrp="1"/>
          </p:cNvSpPr>
          <p:nvPr>
            <p:ph type="sldNum" sz="quarter" idx="12"/>
          </p:nvPr>
        </p:nvSpPr>
        <p:spPr/>
        <p:txBody>
          <a:bodyPr/>
          <a:lstStyle/>
          <a:p>
            <a:fld id="{571CD3C2-A472-4BA3-88D7-833F7D0C5725}" type="slidenum">
              <a:rPr lang="en-US" smtClean="0"/>
              <a:t>46</a:t>
            </a:fld>
            <a:endParaRPr lang="en-US"/>
          </a:p>
        </p:txBody>
      </p:sp>
    </p:spTree>
    <p:extLst>
      <p:ext uri="{BB962C8B-B14F-4D97-AF65-F5344CB8AC3E}">
        <p14:creationId xmlns:p14="http://schemas.microsoft.com/office/powerpoint/2010/main" val="287598920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52400"/>
            <a:ext cx="8229600" cy="304800"/>
          </a:xfrm>
        </p:spPr>
        <p:txBody>
          <a:bodyPr>
            <a:normAutofit fontScale="90000"/>
          </a:bodyPr>
          <a:lstStyle/>
          <a:p>
            <a:r>
              <a:rPr lang="en-US" sz="1600" b="1" dirty="0" smtClean="0">
                <a:solidFill>
                  <a:srgbClr val="FF0000"/>
                </a:solidFill>
                <a:effectLst>
                  <a:outerShdw blurRad="38100" dist="38100" dir="2700000" algn="tl">
                    <a:srgbClr val="000000">
                      <a:alpha val="43137"/>
                    </a:srgbClr>
                  </a:outerShdw>
                </a:effectLst>
              </a:rPr>
              <a:t>SUMMARY OF EXPENDITURE BUDGET BY DEPARTMENT, ITEM AND FUNDING SOURCE</a:t>
            </a:r>
            <a:endParaRPr lang="en-US" sz="1600" b="1" dirty="0">
              <a:solidFill>
                <a:srgbClr val="FF0000"/>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3778998393"/>
              </p:ext>
            </p:extLst>
          </p:nvPr>
        </p:nvGraphicFramePr>
        <p:xfrm>
          <a:off x="76200" y="483909"/>
          <a:ext cx="9067800" cy="5954809"/>
        </p:xfrm>
        <a:graphic>
          <a:graphicData uri="http://schemas.openxmlformats.org/drawingml/2006/table">
            <a:tbl>
              <a:tblPr firstRow="1" firstCol="1" bandRow="1">
                <a:tableStyleId>{5C22544A-7EE6-4342-B048-85BDC9FD1C3A}</a:tableStyleId>
              </a:tblPr>
              <a:tblGrid>
                <a:gridCol w="234511"/>
                <a:gridCol w="984688"/>
                <a:gridCol w="685801"/>
                <a:gridCol w="752803"/>
                <a:gridCol w="859878"/>
                <a:gridCol w="781707"/>
                <a:gridCol w="781707"/>
                <a:gridCol w="859878"/>
                <a:gridCol w="993226"/>
                <a:gridCol w="457200"/>
                <a:gridCol w="381000"/>
                <a:gridCol w="381001"/>
                <a:gridCol w="914400"/>
              </a:tblGrid>
              <a:tr h="463954">
                <a:tc rowSpan="2">
                  <a:txBody>
                    <a:bodyPr/>
                    <a:lstStyle/>
                    <a:p>
                      <a:pPr marL="0" marR="0">
                        <a:lnSpc>
                          <a:spcPct val="115000"/>
                        </a:lnSpc>
                        <a:spcBef>
                          <a:spcPts val="0"/>
                        </a:spcBef>
                        <a:spcAft>
                          <a:spcPts val="0"/>
                        </a:spcAft>
                      </a:pP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dirty="0">
                          <a:solidFill>
                            <a:schemeClr val="tx1"/>
                          </a:solidFill>
                          <a:effectLst>
                            <a:outerShdw blurRad="38100" dist="38100" dir="2700000" algn="tl">
                              <a:srgbClr val="000000">
                                <a:alpha val="43137"/>
                              </a:srgbClr>
                            </a:outerShdw>
                          </a:effectLst>
                          <a:latin typeface="Arial Narrow" panose="020B0606020202030204" pitchFamily="34" charset="0"/>
                        </a:rPr>
                        <a:t>Department</a:t>
                      </a:r>
                      <a:endParaRPr lang="en-US" sz="9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dirty="0">
                          <a:solidFill>
                            <a:schemeClr val="tx1"/>
                          </a:solidFill>
                          <a:effectLst>
                            <a:outerShdw blurRad="38100" dist="38100" dir="2700000" algn="tl">
                              <a:srgbClr val="000000">
                                <a:alpha val="43137"/>
                              </a:srgbClr>
                            </a:outerShdw>
                          </a:effectLst>
                          <a:latin typeface="Arial Narrow" panose="020B0606020202030204" pitchFamily="34" charset="0"/>
                        </a:rPr>
                        <a:t>Compensation</a:t>
                      </a:r>
                      <a:endParaRPr lang="en-US" sz="9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dirty="0">
                          <a:solidFill>
                            <a:schemeClr val="tx1"/>
                          </a:solidFill>
                          <a:effectLst>
                            <a:outerShdw blurRad="38100" dist="38100" dir="2700000" algn="tl">
                              <a:srgbClr val="000000">
                                <a:alpha val="43137"/>
                              </a:srgbClr>
                            </a:outerShdw>
                          </a:effectLst>
                          <a:latin typeface="Arial Narrow" panose="020B0606020202030204" pitchFamily="34" charset="0"/>
                        </a:rPr>
                        <a:t>Goods and services</a:t>
                      </a:r>
                      <a:endParaRPr lang="en-US" sz="9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dirty="0">
                          <a:solidFill>
                            <a:schemeClr val="tx1"/>
                          </a:solidFill>
                          <a:effectLst>
                            <a:outerShdw blurRad="38100" dist="38100" dir="2700000" algn="tl">
                              <a:srgbClr val="000000">
                                <a:alpha val="43137"/>
                              </a:srgbClr>
                            </a:outerShdw>
                          </a:effectLst>
                          <a:latin typeface="Arial Narrow" panose="020B0606020202030204" pitchFamily="34" charset="0"/>
                        </a:rPr>
                        <a:t>Assets</a:t>
                      </a:r>
                      <a:endParaRPr lang="en-US" sz="9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solidFill>
                            <a:schemeClr val="tx1"/>
                          </a:solidFill>
                          <a:effectLst>
                            <a:outerShdw blurRad="38100" dist="38100" dir="2700000" algn="tl">
                              <a:srgbClr val="000000">
                                <a:alpha val="43137"/>
                              </a:srgbClr>
                            </a:outerShdw>
                          </a:effectLst>
                          <a:latin typeface="Arial Narrow" panose="020B0606020202030204" pitchFamily="34" charset="0"/>
                        </a:rPr>
                        <a:t>Total</a:t>
                      </a:r>
                      <a:endParaRPr lang="en-US" sz="1800" b="1" dirty="0" smtClean="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p>
                      <a:endParaRPr lang="en-US" dirty="0"/>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9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marL="0" marR="0" algn="ctr">
                        <a:lnSpc>
                          <a:spcPct val="115000"/>
                        </a:lnSpc>
                        <a:spcBef>
                          <a:spcPts val="0"/>
                        </a:spcBef>
                        <a:spcAft>
                          <a:spcPts val="0"/>
                        </a:spcAft>
                      </a:pPr>
                      <a:r>
                        <a:rPr lang="en-US" sz="1100" b="1" dirty="0">
                          <a:solidFill>
                            <a:schemeClr val="tx1"/>
                          </a:solidFill>
                          <a:effectLst>
                            <a:outerShdw blurRad="38100" dist="38100" dir="2700000" algn="tl">
                              <a:srgbClr val="000000">
                                <a:alpha val="43137"/>
                              </a:srgbClr>
                            </a:outerShdw>
                          </a:effectLst>
                          <a:latin typeface="Arial Narrow" panose="020B0606020202030204" pitchFamily="34" charset="0"/>
                        </a:rPr>
                        <a:t>             Funding  (indicate amount against the funding source)</a:t>
                      </a:r>
                      <a:endParaRPr lang="en-US" sz="11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a:solidFill>
                            <a:schemeClr val="tx1"/>
                          </a:solidFill>
                          <a:effectLst>
                            <a:outerShdw blurRad="38100" dist="38100" dir="2700000" algn="tl">
                              <a:srgbClr val="000000">
                                <a:alpha val="43137"/>
                              </a:srgbClr>
                            </a:outerShdw>
                          </a:effectLst>
                          <a:latin typeface="Arial Narrow" panose="020B0606020202030204" pitchFamily="34" charset="0"/>
                        </a:rPr>
                        <a:t>Total</a:t>
                      </a:r>
                      <a:endParaRPr lang="en-US" sz="900" b="1">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8046">
                <a:tc vMerge="1">
                  <a:txBody>
                    <a:bodyPr/>
                    <a:lstStyle/>
                    <a:p>
                      <a:pPr marL="0" marR="0">
                        <a:lnSpc>
                          <a:spcPct val="115000"/>
                        </a:lnSpc>
                        <a:spcBef>
                          <a:spcPts val="0"/>
                        </a:spcBef>
                        <a:spcAft>
                          <a:spcPts val="0"/>
                        </a:spcAft>
                      </a:pP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900" b="1" dirty="0">
                          <a:solidFill>
                            <a:schemeClr val="tx1"/>
                          </a:solidFill>
                          <a:effectLst>
                            <a:outerShdw blurRad="38100" dist="38100" dir="2700000" algn="tl">
                              <a:srgbClr val="000000">
                                <a:alpha val="43137"/>
                              </a:srgbClr>
                            </a:outerShdw>
                          </a:effectLst>
                          <a:latin typeface="Arial Narrow" panose="020B0606020202030204" pitchFamily="34" charset="0"/>
                        </a:rPr>
                        <a:t>Assembly’s IGF</a:t>
                      </a:r>
                      <a:endParaRPr lang="en-US" sz="9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900" b="1" dirty="0">
                          <a:solidFill>
                            <a:schemeClr val="tx1"/>
                          </a:solidFill>
                          <a:effectLst>
                            <a:outerShdw blurRad="38100" dist="38100" dir="2700000" algn="tl">
                              <a:srgbClr val="000000">
                                <a:alpha val="43137"/>
                              </a:srgbClr>
                            </a:outerShdw>
                          </a:effectLst>
                          <a:latin typeface="Arial Narrow" panose="020B0606020202030204" pitchFamily="34" charset="0"/>
                        </a:rPr>
                        <a:t>GOG  </a:t>
                      </a:r>
                      <a:endParaRPr lang="en-US" sz="9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900" b="1" dirty="0">
                          <a:solidFill>
                            <a:schemeClr val="tx1"/>
                          </a:solidFill>
                          <a:effectLst>
                            <a:outerShdw blurRad="38100" dist="38100" dir="2700000" algn="tl">
                              <a:srgbClr val="000000">
                                <a:alpha val="43137"/>
                              </a:srgbClr>
                            </a:outerShdw>
                          </a:effectLst>
                          <a:latin typeface="Arial Narrow" panose="020B0606020202030204" pitchFamily="34" charset="0"/>
                        </a:rPr>
                        <a:t>DACF</a:t>
                      </a:r>
                      <a:endParaRPr lang="en-US" sz="9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900" b="1" dirty="0">
                          <a:solidFill>
                            <a:schemeClr val="tx1"/>
                          </a:solidFill>
                          <a:effectLst>
                            <a:outerShdw blurRad="38100" dist="38100" dir="2700000" algn="tl">
                              <a:srgbClr val="000000">
                                <a:alpha val="43137"/>
                              </a:srgbClr>
                            </a:outerShdw>
                          </a:effectLst>
                          <a:latin typeface="Arial Narrow" panose="020B0606020202030204" pitchFamily="34" charset="0"/>
                        </a:rPr>
                        <a:t>DDF</a:t>
                      </a:r>
                      <a:endParaRPr lang="en-US" sz="9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b="0" dirty="0" smtClean="0"/>
                        <a:t>UDG</a:t>
                      </a:r>
                      <a:endParaRPr lang="en-US" sz="1100" b="0" dirty="0"/>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900" b="0" dirty="0" smtClean="0">
                          <a:solidFill>
                            <a:schemeClr val="tx1"/>
                          </a:solidFill>
                          <a:effectLst>
                            <a:outerShdw blurRad="38100" dist="38100" dir="2700000" algn="tl">
                              <a:srgbClr val="000000">
                                <a:alpha val="43137"/>
                              </a:srgbClr>
                            </a:outerShdw>
                          </a:effectLst>
                          <a:latin typeface="Arial Narrow" panose="020B0606020202030204" pitchFamily="34" charset="0"/>
                        </a:rPr>
                        <a:t>OTHERS</a:t>
                      </a:r>
                    </a:p>
                    <a:p>
                      <a:pPr marL="0" marR="0">
                        <a:lnSpc>
                          <a:spcPct val="115000"/>
                        </a:lnSpc>
                        <a:spcBef>
                          <a:spcPts val="0"/>
                        </a:spcBef>
                        <a:spcAft>
                          <a:spcPts val="0"/>
                        </a:spcAft>
                      </a:pPr>
                      <a:r>
                        <a:rPr lang="en-US" sz="900" b="0" dirty="0" smtClean="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rPr>
                        <a:t>CIDA</a:t>
                      </a:r>
                      <a:endParaRPr lang="en-US" sz="900" b="0"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6200">
                <a:tc>
                  <a:txBody>
                    <a:bodyPr/>
                    <a:lstStyle/>
                    <a:p>
                      <a:pPr marL="0" marR="0">
                        <a:lnSpc>
                          <a:spcPct val="115000"/>
                        </a:lnSpc>
                        <a:spcBef>
                          <a:spcPts val="0"/>
                        </a:spcBef>
                        <a:spcAft>
                          <a:spcPts val="0"/>
                        </a:spcAft>
                      </a:pPr>
                      <a:r>
                        <a:rPr lang="en-US" sz="900" b="1" dirty="0">
                          <a:solidFill>
                            <a:schemeClr val="tx1"/>
                          </a:solidFill>
                          <a:effectLst/>
                          <a:latin typeface="Arial Narrow" panose="020B0606020202030204" pitchFamily="34" charset="0"/>
                        </a:rPr>
                        <a:t>7</a:t>
                      </a: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Urban Roads</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t"/>
                      <a:r>
                        <a:rPr lang="en-US" sz="1100" b="0" i="0" u="none" strike="noStrike" dirty="0">
                          <a:solidFill>
                            <a:srgbClr val="000000"/>
                          </a:solidFill>
                          <a:effectLst/>
                          <a:latin typeface="Calibri"/>
                        </a:rPr>
                        <a:t> </a:t>
                      </a:r>
                      <a:r>
                        <a:rPr lang="en-US" sz="1100" b="0" i="0" u="none" strike="noStrike" dirty="0" smtClean="0">
                          <a:solidFill>
                            <a:srgbClr val="000000"/>
                          </a:solidFill>
                          <a:effectLst/>
                          <a:latin typeface="Calibri"/>
                        </a:rPr>
                        <a:t>23,570.92 </a:t>
                      </a:r>
                      <a:endParaRPr lang="en-US" sz="1100" b="0"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smtClean="0">
                          <a:solidFill>
                            <a:srgbClr val="000000"/>
                          </a:solidFill>
                          <a:effectLst/>
                          <a:latin typeface="Calibri"/>
                        </a:rPr>
                        <a:t>   60,000.00 </a:t>
                      </a:r>
                      <a:endParaRPr lang="en-US" sz="1100" b="0"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a:solidFill>
                            <a:srgbClr val="000000"/>
                          </a:solidFill>
                          <a:effectLst/>
                          <a:latin typeface="Calibri"/>
                        </a:rPr>
                        <a:t> </a:t>
                      </a:r>
                      <a:r>
                        <a:rPr lang="en-US" sz="1100" b="0" i="0" u="none" strike="noStrike" dirty="0" smtClean="0">
                          <a:solidFill>
                            <a:srgbClr val="000000"/>
                          </a:solidFill>
                          <a:effectLst/>
                          <a:latin typeface="Calibri"/>
                        </a:rPr>
                        <a:t>250,000.00 </a:t>
                      </a:r>
                      <a:endParaRPr lang="en-US" sz="1100" b="0"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1" i="0" u="none" strike="noStrike" dirty="0">
                          <a:solidFill>
                            <a:srgbClr val="000000"/>
                          </a:solidFill>
                          <a:effectLst/>
                          <a:latin typeface="Calibri"/>
                        </a:rPr>
                        <a:t> </a:t>
                      </a:r>
                      <a:r>
                        <a:rPr lang="en-US" sz="1100" b="1" i="0" u="none" strike="noStrike" dirty="0" smtClean="0">
                          <a:solidFill>
                            <a:srgbClr val="000000"/>
                          </a:solidFill>
                          <a:effectLst/>
                          <a:latin typeface="Calibri"/>
                        </a:rPr>
                        <a:t>333,570.92 </a:t>
                      </a:r>
                      <a:endParaRPr lang="en-US" sz="11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100" b="0" i="0" u="none" strike="noStrike" dirty="0" smtClean="0">
                          <a:solidFill>
                            <a:srgbClr val="000000"/>
                          </a:solidFill>
                          <a:effectLst/>
                          <a:latin typeface="Calibri"/>
                        </a:rPr>
                        <a:t> 30,000.00 </a:t>
                      </a:r>
                      <a:endParaRPr lang="en-US" sz="1100" b="0"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smtClean="0">
                          <a:solidFill>
                            <a:srgbClr val="000000"/>
                          </a:solidFill>
                          <a:effectLst/>
                          <a:latin typeface="Calibri"/>
                        </a:rPr>
                        <a:t>    </a:t>
                      </a:r>
                      <a:r>
                        <a:rPr lang="en-US" sz="1100" b="0" i="0" u="none" strike="noStrike" dirty="0">
                          <a:solidFill>
                            <a:srgbClr val="000000"/>
                          </a:solidFill>
                          <a:effectLst/>
                          <a:latin typeface="Calibri"/>
                        </a:rPr>
                        <a:t>48,570.92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a:solidFill>
                            <a:srgbClr val="000000"/>
                          </a:solidFill>
                          <a:effectLst/>
                          <a:latin typeface="Calibri"/>
                        </a:rPr>
                        <a:t>      255,000.00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100" b="1" i="0" u="none" strike="noStrike">
                        <a:solidFill>
                          <a:srgbClr val="244062"/>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100" b="1" i="0" u="none" strike="noStrike" dirty="0" smtClean="0">
                          <a:solidFill>
                            <a:srgbClr val="000000"/>
                          </a:solidFill>
                          <a:effectLst/>
                          <a:latin typeface="Calibri"/>
                        </a:rPr>
                        <a:t>333,570.92 </a:t>
                      </a:r>
                      <a:endParaRPr lang="en-US" sz="11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07899">
                <a:tc>
                  <a:txBody>
                    <a:bodyPr/>
                    <a:lstStyle/>
                    <a:p>
                      <a:pPr marL="0" marR="0">
                        <a:lnSpc>
                          <a:spcPct val="115000"/>
                        </a:lnSpc>
                        <a:spcBef>
                          <a:spcPts val="0"/>
                        </a:spcBef>
                        <a:spcAft>
                          <a:spcPts val="0"/>
                        </a:spcAft>
                      </a:pPr>
                      <a:r>
                        <a:rPr lang="en-US" sz="900" b="1" dirty="0">
                          <a:solidFill>
                            <a:schemeClr val="tx1"/>
                          </a:solidFill>
                          <a:effectLst/>
                          <a:latin typeface="Arial Narrow" panose="020B0606020202030204" pitchFamily="34" charset="0"/>
                        </a:rPr>
                        <a:t>8</a:t>
                      </a: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Budget and rating</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36612">
                <a:tc>
                  <a:txBody>
                    <a:bodyPr/>
                    <a:lstStyle/>
                    <a:p>
                      <a:pPr marL="0" marR="0">
                        <a:lnSpc>
                          <a:spcPct val="115000"/>
                        </a:lnSpc>
                        <a:spcBef>
                          <a:spcPts val="0"/>
                        </a:spcBef>
                        <a:spcAft>
                          <a:spcPts val="0"/>
                        </a:spcAft>
                      </a:pPr>
                      <a:r>
                        <a:rPr lang="en-US" sz="900" b="1">
                          <a:solidFill>
                            <a:schemeClr val="tx1"/>
                          </a:solidFill>
                          <a:effectLst/>
                          <a:latin typeface="Arial Narrow" panose="020B0606020202030204" pitchFamily="34" charset="0"/>
                        </a:rPr>
                        <a:t>11</a:t>
                      </a:r>
                      <a:endParaRPr lang="en-US" sz="9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Transport</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31978">
                <a:tc>
                  <a:txBody>
                    <a:bodyPr/>
                    <a:lstStyle/>
                    <a:p>
                      <a:pPr marL="0" marR="0">
                        <a:lnSpc>
                          <a:spcPct val="115000"/>
                        </a:lnSpc>
                        <a:spcBef>
                          <a:spcPts val="0"/>
                        </a:spcBef>
                        <a:spcAft>
                          <a:spcPts val="0"/>
                        </a:spcAft>
                      </a:pPr>
                      <a:r>
                        <a:rPr lang="en-US" sz="900" b="1">
                          <a:solidFill>
                            <a:schemeClr val="tx1"/>
                          </a:solidFill>
                          <a:effectLst/>
                          <a:latin typeface="Arial Narrow" panose="020B0606020202030204" pitchFamily="34" charset="0"/>
                        </a:rPr>
                        <a:t> </a:t>
                      </a:r>
                      <a:endParaRPr lang="en-US" sz="9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Schedule 2</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1950">
                <a:tc>
                  <a:txBody>
                    <a:bodyPr/>
                    <a:lstStyle/>
                    <a:p>
                      <a:pPr marL="0" marR="0">
                        <a:lnSpc>
                          <a:spcPct val="115000"/>
                        </a:lnSpc>
                        <a:spcBef>
                          <a:spcPts val="0"/>
                        </a:spcBef>
                        <a:spcAft>
                          <a:spcPts val="0"/>
                        </a:spcAft>
                      </a:pPr>
                      <a:r>
                        <a:rPr lang="en-US" sz="900" b="1">
                          <a:solidFill>
                            <a:schemeClr val="tx1"/>
                          </a:solidFill>
                          <a:effectLst/>
                          <a:latin typeface="Arial Narrow" panose="020B0606020202030204" pitchFamily="34" charset="0"/>
                        </a:rPr>
                        <a:t>9</a:t>
                      </a:r>
                      <a:endParaRPr lang="en-US" sz="9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Physical Planning </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a:solidFill>
                            <a:srgbClr val="000000"/>
                          </a:solidFill>
                          <a:effectLst/>
                          <a:latin typeface="Calibri"/>
                        </a:rPr>
                        <a:t>     115,300.57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a:solidFill>
                            <a:srgbClr val="000000"/>
                          </a:solidFill>
                          <a:effectLst/>
                          <a:latin typeface="Calibri"/>
                        </a:rPr>
                        <a:t>      </a:t>
                      </a:r>
                      <a:r>
                        <a:rPr lang="en-US" sz="1100" b="0" i="0" u="none" strike="noStrike" dirty="0" smtClean="0">
                          <a:solidFill>
                            <a:srgbClr val="000000"/>
                          </a:solidFill>
                          <a:effectLst/>
                          <a:latin typeface="Calibri"/>
                        </a:rPr>
                        <a:t>195,000.00 </a:t>
                      </a:r>
                      <a:endParaRPr lang="en-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a:solidFill>
                            <a:srgbClr val="000000"/>
                          </a:solidFill>
                          <a:effectLst/>
                          <a:latin typeface="Calibri"/>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1" i="0" u="none" strike="noStrike" dirty="0">
                          <a:solidFill>
                            <a:srgbClr val="000000"/>
                          </a:solidFill>
                          <a:effectLst/>
                          <a:latin typeface="Calibri"/>
                        </a:rPr>
                        <a:t>        </a:t>
                      </a:r>
                      <a:r>
                        <a:rPr lang="en-US" sz="1100" b="1" i="0" u="none" strike="noStrike" dirty="0" smtClean="0">
                          <a:solidFill>
                            <a:srgbClr val="000000"/>
                          </a:solidFill>
                          <a:effectLst/>
                          <a:latin typeface="Calibri"/>
                        </a:rPr>
                        <a:t>310,300.57 </a:t>
                      </a:r>
                      <a:endParaRPr lang="en-US" sz="11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a:rPr>
                        <a:t>             </a:t>
                      </a:r>
                      <a:r>
                        <a:rPr lang="en-US" sz="1100" b="0" i="0" u="none" strike="noStrike" dirty="0" smtClean="0">
                          <a:solidFill>
                            <a:srgbClr val="000000"/>
                          </a:solidFill>
                          <a:effectLst/>
                          <a:latin typeface="Calibri"/>
                        </a:rPr>
                        <a:t>80,000.00 </a:t>
                      </a:r>
                      <a:endParaRPr lang="en-US"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a:solidFill>
                            <a:srgbClr val="000000"/>
                          </a:solidFill>
                          <a:effectLst/>
                          <a:latin typeface="Calibri"/>
                        </a:rPr>
                        <a:t>        145,300.57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a:solidFill>
                            <a:srgbClr val="000000"/>
                          </a:solidFill>
                          <a:effectLst/>
                          <a:latin typeface="Calibri"/>
                        </a:rPr>
                        <a:t>        </a:t>
                      </a:r>
                      <a:endParaRPr lang="en-US" sz="1100" b="0" i="0" u="none" strike="noStrike" dirty="0" smtClean="0">
                        <a:solidFill>
                          <a:srgbClr val="000000"/>
                        </a:solidFill>
                        <a:effectLst/>
                        <a:latin typeface="Calibri"/>
                      </a:endParaRPr>
                    </a:p>
                    <a:p>
                      <a:pPr algn="l" rtl="0" fontAlgn="ctr"/>
                      <a:r>
                        <a:rPr lang="en-US" sz="1100" b="0" i="0" u="none" strike="noStrike" dirty="0" smtClean="0">
                          <a:solidFill>
                            <a:srgbClr val="000000"/>
                          </a:solidFill>
                          <a:effectLst/>
                          <a:latin typeface="Calibri"/>
                        </a:rPr>
                        <a:t>75,000.00 </a:t>
                      </a:r>
                      <a:endParaRPr lang="en-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100" b="1" i="0" u="none" strike="noStrike" dirty="0">
                        <a:solidFill>
                          <a:srgbClr val="244062"/>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100" b="1" i="0" u="none" strike="noStrike" dirty="0">
                          <a:solidFill>
                            <a:srgbClr val="000000"/>
                          </a:solidFill>
                          <a:effectLst/>
                          <a:latin typeface="Calibri"/>
                        </a:rPr>
                        <a:t>      </a:t>
                      </a:r>
                      <a:endParaRPr lang="en-US" sz="1100" b="1" i="0" u="none" strike="noStrike" dirty="0" smtClean="0">
                        <a:solidFill>
                          <a:srgbClr val="000000"/>
                        </a:solidFill>
                        <a:effectLst/>
                        <a:latin typeface="Calibri"/>
                      </a:endParaRPr>
                    </a:p>
                    <a:p>
                      <a:pPr algn="ctr" rtl="0" fontAlgn="ctr"/>
                      <a:r>
                        <a:rPr lang="en-US" sz="1100" b="1" i="0" u="none" strike="noStrike" dirty="0" smtClean="0">
                          <a:solidFill>
                            <a:srgbClr val="000000"/>
                          </a:solidFill>
                          <a:effectLst/>
                          <a:latin typeface="Calibri"/>
                        </a:rPr>
                        <a:t>310,300.57 </a:t>
                      </a:r>
                      <a:endParaRPr lang="en-US" sz="11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1950">
                <a:tc>
                  <a:txBody>
                    <a:bodyPr/>
                    <a:lstStyle/>
                    <a:p>
                      <a:pPr marL="0" marR="0">
                        <a:lnSpc>
                          <a:spcPct val="115000"/>
                        </a:lnSpc>
                        <a:spcBef>
                          <a:spcPts val="0"/>
                        </a:spcBef>
                        <a:spcAft>
                          <a:spcPts val="0"/>
                        </a:spcAft>
                      </a:pPr>
                      <a:r>
                        <a:rPr lang="en-US" sz="900" b="1">
                          <a:solidFill>
                            <a:schemeClr val="tx1"/>
                          </a:solidFill>
                          <a:effectLst/>
                          <a:latin typeface="Arial Narrow" panose="020B0606020202030204" pitchFamily="34" charset="0"/>
                        </a:rPr>
                        <a:t>10</a:t>
                      </a:r>
                      <a:endParaRPr lang="en-US" sz="9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a:solidFill>
                            <a:schemeClr val="tx1"/>
                          </a:solidFill>
                          <a:effectLst/>
                          <a:latin typeface="Arial Narrow" panose="020B0606020202030204" pitchFamily="34" charset="0"/>
                        </a:rPr>
                        <a:t>Trade and Industry </a:t>
                      </a:r>
                      <a:endParaRPr lang="en-US" sz="12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t"/>
                      <a:r>
                        <a:rPr lang="en-US" sz="1100" b="0" i="0" u="none" strike="noStrike" dirty="0">
                          <a:solidFill>
                            <a:srgbClr val="000000"/>
                          </a:solidFill>
                          <a:effectLst/>
                          <a:latin typeface="Calibri"/>
                        </a:rPr>
                        <a:t>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a:solidFill>
                            <a:srgbClr val="000000"/>
                          </a:solidFill>
                          <a:effectLst/>
                          <a:latin typeface="Calibri"/>
                        </a:rPr>
                        <a:t>         </a:t>
                      </a:r>
                      <a:r>
                        <a:rPr lang="en-US" sz="1100" b="0" i="0" u="none" strike="noStrike" dirty="0" smtClean="0">
                          <a:solidFill>
                            <a:srgbClr val="000000"/>
                          </a:solidFill>
                          <a:effectLst/>
                          <a:latin typeface="Calibri"/>
                        </a:rPr>
                        <a:t>40,000.00 </a:t>
                      </a:r>
                      <a:endParaRPr lang="en-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a:solidFill>
                            <a:srgbClr val="000000"/>
                          </a:solidFill>
                          <a:effectLst/>
                          <a:latin typeface="Calibri"/>
                        </a:rPr>
                        <a:t>         </a:t>
                      </a:r>
                      <a:r>
                        <a:rPr lang="en-US" sz="1100" b="0" i="0" u="none" strike="noStrike" dirty="0" smtClean="0">
                          <a:solidFill>
                            <a:srgbClr val="000000"/>
                          </a:solidFill>
                          <a:effectLst/>
                          <a:latin typeface="Calibri"/>
                        </a:rPr>
                        <a:t> </a:t>
                      </a:r>
                      <a:endParaRPr lang="en-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1" i="0" u="none" strike="noStrike" dirty="0">
                          <a:solidFill>
                            <a:srgbClr val="000000"/>
                          </a:solidFill>
                          <a:effectLst/>
                          <a:latin typeface="Calibri"/>
                        </a:rPr>
                        <a:t>           </a:t>
                      </a:r>
                      <a:r>
                        <a:rPr lang="en-US" sz="1100" b="1" i="0" u="none" strike="noStrike" dirty="0" smtClean="0">
                          <a:solidFill>
                            <a:srgbClr val="000000"/>
                          </a:solidFill>
                          <a:effectLst/>
                          <a:latin typeface="Calibri"/>
                        </a:rPr>
                        <a:t>40,000.00 </a:t>
                      </a:r>
                      <a:endParaRPr lang="en-US" sz="11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a:rPr>
                        <a:t>             </a:t>
                      </a:r>
                      <a:r>
                        <a:rPr lang="en-US" sz="1100" b="0" i="0" u="none" strike="noStrike" dirty="0" smtClean="0">
                          <a:solidFill>
                            <a:srgbClr val="000000"/>
                          </a:solidFill>
                          <a:effectLst/>
                          <a:latin typeface="Calibri"/>
                        </a:rPr>
                        <a:t>20,000.00 </a:t>
                      </a:r>
                      <a:endParaRPr lang="en-US"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a:solidFill>
                            <a:srgbClr val="000000"/>
                          </a:solidFill>
                          <a:effectLst/>
                          <a:latin typeface="Calibri"/>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a:solidFill>
                            <a:srgbClr val="000000"/>
                          </a:solidFill>
                          <a:effectLst/>
                          <a:latin typeface="Calibri"/>
                        </a:rPr>
                        <a:t>        </a:t>
                      </a:r>
                      <a:endParaRPr lang="en-US" sz="1100" b="0" i="0" u="none" strike="noStrike" dirty="0" smtClean="0">
                        <a:solidFill>
                          <a:srgbClr val="000000"/>
                        </a:solidFill>
                        <a:effectLst/>
                        <a:latin typeface="Calibri"/>
                      </a:endParaRPr>
                    </a:p>
                    <a:p>
                      <a:pPr algn="l" rtl="0" fontAlgn="ctr"/>
                      <a:r>
                        <a:rPr lang="en-US" sz="1100" b="0" i="0" u="none" strike="noStrike" dirty="0" smtClean="0">
                          <a:solidFill>
                            <a:srgbClr val="000000"/>
                          </a:solidFill>
                          <a:effectLst/>
                          <a:latin typeface="Calibri"/>
                        </a:rPr>
                        <a:t>20,000.00 </a:t>
                      </a:r>
                      <a:endParaRPr lang="en-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100" b="1" i="0" u="none" strike="noStrike" dirty="0">
                          <a:solidFill>
                            <a:srgbClr val="000000"/>
                          </a:solidFill>
                          <a:effectLst/>
                          <a:latin typeface="Calibri"/>
                        </a:rPr>
                        <a:t>       </a:t>
                      </a:r>
                      <a:endParaRPr lang="en-US" sz="1100" b="1" i="0" u="none" strike="noStrike" dirty="0" smtClean="0">
                        <a:solidFill>
                          <a:srgbClr val="000000"/>
                        </a:solidFill>
                        <a:effectLst/>
                        <a:latin typeface="Calibri"/>
                      </a:endParaRPr>
                    </a:p>
                    <a:p>
                      <a:pPr algn="ctr" rtl="0" fontAlgn="ctr"/>
                      <a:r>
                        <a:rPr lang="en-US" sz="1100" b="1" i="0" u="none" strike="noStrike" dirty="0" smtClean="0">
                          <a:solidFill>
                            <a:srgbClr val="000000"/>
                          </a:solidFill>
                          <a:effectLst/>
                          <a:latin typeface="Calibri"/>
                        </a:rPr>
                        <a:t> 40,000.00 </a:t>
                      </a:r>
                      <a:endParaRPr lang="en-US" sz="11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1950">
                <a:tc>
                  <a:txBody>
                    <a:bodyPr/>
                    <a:lstStyle/>
                    <a:p>
                      <a:pPr marL="0" marR="0">
                        <a:lnSpc>
                          <a:spcPct val="115000"/>
                        </a:lnSpc>
                        <a:spcBef>
                          <a:spcPts val="0"/>
                        </a:spcBef>
                        <a:spcAft>
                          <a:spcPts val="0"/>
                        </a:spcAft>
                      </a:pPr>
                      <a:r>
                        <a:rPr lang="en-US" sz="900" b="1">
                          <a:solidFill>
                            <a:schemeClr val="tx1"/>
                          </a:solidFill>
                          <a:effectLst/>
                          <a:latin typeface="Arial Narrow" panose="020B0606020202030204" pitchFamily="34" charset="0"/>
                        </a:rPr>
                        <a:t>12</a:t>
                      </a:r>
                      <a:endParaRPr lang="en-US" sz="9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Finance</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100" b="0" i="0" u="none" strike="noStrike" dirty="0" smtClean="0">
                          <a:solidFill>
                            <a:srgbClr val="000000"/>
                          </a:solidFill>
                          <a:effectLst/>
                          <a:latin typeface="Calibri" panose="020F0502020204030204" pitchFamily="34" charset="0"/>
                        </a:rPr>
                        <a:t>175,723.65</a:t>
                      </a:r>
                      <a:endParaRPr lang="en-US" sz="11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100" b="0" i="0" u="none" strike="noStrike" dirty="0" smtClean="0">
                          <a:solidFill>
                            <a:srgbClr val="000000"/>
                          </a:solidFill>
                          <a:effectLst/>
                          <a:latin typeface="Calibri" panose="020F0502020204030204" pitchFamily="34" charset="0"/>
                        </a:rPr>
                        <a:t>237,105.86</a:t>
                      </a:r>
                      <a:endParaRPr lang="en-US" sz="11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a:solidFill>
                            <a:srgbClr val="000000"/>
                          </a:solidFill>
                          <a:effectLst/>
                          <a:latin typeface="Calibri" panose="020F050202020403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100" b="1" i="0" u="none" strike="noStrike" dirty="0" smtClean="0">
                          <a:solidFill>
                            <a:srgbClr val="000000"/>
                          </a:solidFill>
                          <a:effectLst/>
                          <a:latin typeface="Calibri" panose="020F0502020204030204" pitchFamily="34" charset="0"/>
                        </a:rPr>
                        <a:t>598,324.38</a:t>
                      </a:r>
                      <a:endParaRPr lang="en-US" sz="11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100" b="0" i="0" u="none" strike="noStrike" dirty="0" smtClean="0">
                          <a:solidFill>
                            <a:srgbClr val="000000"/>
                          </a:solidFill>
                          <a:effectLst/>
                          <a:latin typeface="Calibri" panose="020F0502020204030204" pitchFamily="34" charset="0"/>
                        </a:rPr>
                        <a:t>100.000.00</a:t>
                      </a:r>
                      <a:endParaRPr lang="en-US" sz="11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100" b="0" i="0" u="none" strike="noStrike" dirty="0" smtClean="0">
                          <a:solidFill>
                            <a:srgbClr val="000000"/>
                          </a:solidFill>
                          <a:effectLst/>
                          <a:latin typeface="Calibri" panose="020F0502020204030204" pitchFamily="34" charset="0"/>
                        </a:rPr>
                        <a:t>175,723.65</a:t>
                      </a:r>
                      <a:endParaRPr lang="en-US" sz="11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100" b="0" i="0" u="none" strike="noStrike" dirty="0" smtClean="0">
                          <a:solidFill>
                            <a:srgbClr val="000000"/>
                          </a:solidFill>
                          <a:effectLst/>
                          <a:latin typeface="Calibri" panose="020F0502020204030204" pitchFamily="34" charset="0"/>
                        </a:rPr>
                        <a:t>30,000.00</a:t>
                      </a:r>
                      <a:endParaRPr lang="en-US" sz="11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100" b="0" i="0" u="none" strike="noStrike" dirty="0">
                          <a:solidFill>
                            <a:srgbClr val="000000"/>
                          </a:solidFill>
                          <a:effectLst/>
                          <a:latin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100" b="0" i="0" u="none" strike="noStrike" dirty="0">
                          <a:solidFill>
                            <a:srgbClr val="000000"/>
                          </a:solidFill>
                          <a:effectLst/>
                          <a:latin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100" b="0" i="0" u="none" strike="noStrike">
                          <a:solidFill>
                            <a:srgbClr val="000000"/>
                          </a:solidFill>
                          <a:effectLst/>
                          <a:latin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100" b="1" i="0" u="none" strike="noStrike" dirty="0" smtClean="0">
                          <a:solidFill>
                            <a:srgbClr val="000000"/>
                          </a:solidFill>
                          <a:effectLst/>
                          <a:latin typeface="Calibri" panose="020F0502020204030204" pitchFamily="34" charset="0"/>
                        </a:rPr>
                        <a:t>598,324.38</a:t>
                      </a:r>
                      <a:endParaRPr lang="en-US" sz="11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21687">
                <a:tc>
                  <a:txBody>
                    <a:bodyPr/>
                    <a:lstStyle/>
                    <a:p>
                      <a:pPr marL="0" marR="0">
                        <a:lnSpc>
                          <a:spcPct val="115000"/>
                        </a:lnSpc>
                        <a:spcBef>
                          <a:spcPts val="0"/>
                        </a:spcBef>
                        <a:spcAft>
                          <a:spcPts val="0"/>
                        </a:spcAft>
                      </a:pPr>
                      <a:r>
                        <a:rPr lang="en-US" sz="900" b="1">
                          <a:solidFill>
                            <a:schemeClr val="tx1"/>
                          </a:solidFill>
                          <a:effectLst/>
                          <a:latin typeface="Arial Narrow" panose="020B0606020202030204" pitchFamily="34" charset="0"/>
                        </a:rPr>
                        <a:t>13</a:t>
                      </a:r>
                      <a:endParaRPr lang="en-US" sz="9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Education youth and sports</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t"/>
                      <a:r>
                        <a:rPr lang="en-US" sz="1100" b="0" i="0" u="none" strike="noStrike" dirty="0">
                          <a:solidFill>
                            <a:srgbClr val="000000"/>
                          </a:solidFill>
                          <a:effectLst/>
                          <a:latin typeface="Calibri"/>
                        </a:rPr>
                        <a:t>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a:solidFill>
                            <a:srgbClr val="000000"/>
                          </a:solidFill>
                          <a:effectLst/>
                          <a:latin typeface="Calibri"/>
                        </a:rPr>
                        <a:t>      </a:t>
                      </a:r>
                      <a:endParaRPr lang="en-US" sz="1100" b="0" i="0" u="none" strike="noStrike" dirty="0" smtClean="0">
                        <a:solidFill>
                          <a:srgbClr val="000000"/>
                        </a:solidFill>
                        <a:effectLst/>
                        <a:latin typeface="Calibri"/>
                      </a:endParaRPr>
                    </a:p>
                    <a:p>
                      <a:pPr algn="l" rtl="0" fontAlgn="ctr"/>
                      <a:endParaRPr lang="en-US" sz="1100" b="0" i="0" u="none" strike="noStrike" dirty="0" smtClean="0">
                        <a:solidFill>
                          <a:srgbClr val="000000"/>
                        </a:solidFill>
                        <a:effectLst/>
                        <a:latin typeface="Calibri"/>
                      </a:endParaRPr>
                    </a:p>
                    <a:p>
                      <a:pPr algn="l" rtl="0" fontAlgn="ctr"/>
                      <a:r>
                        <a:rPr lang="en-US" sz="1100" b="0" i="0" u="none" strike="noStrike" dirty="0" smtClean="0">
                          <a:solidFill>
                            <a:srgbClr val="000000"/>
                          </a:solidFill>
                          <a:effectLst/>
                          <a:latin typeface="Calibri"/>
                        </a:rPr>
                        <a:t>415,793.19</a:t>
                      </a:r>
                      <a:endParaRPr lang="en-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a:solidFill>
                            <a:srgbClr val="000000"/>
                          </a:solidFill>
                          <a:effectLst/>
                          <a:latin typeface="Calibri"/>
                        </a:rPr>
                        <a:t>      </a:t>
                      </a:r>
                      <a:endParaRPr lang="en-US" sz="1100" b="0" i="0" u="none" strike="noStrike" dirty="0" smtClean="0">
                        <a:solidFill>
                          <a:srgbClr val="000000"/>
                        </a:solidFill>
                        <a:effectLst/>
                        <a:latin typeface="Calibri"/>
                      </a:endParaRPr>
                    </a:p>
                    <a:p>
                      <a:pPr algn="l" rtl="0" fontAlgn="ctr"/>
                      <a:endParaRPr lang="en-US" sz="1100" b="0" i="0" u="none" strike="noStrike" dirty="0" smtClean="0">
                        <a:solidFill>
                          <a:srgbClr val="000000"/>
                        </a:solidFill>
                        <a:effectLst/>
                        <a:latin typeface="Calibri"/>
                      </a:endParaRPr>
                    </a:p>
                    <a:p>
                      <a:pPr algn="l" rtl="0" fontAlgn="ctr"/>
                      <a:r>
                        <a:rPr lang="en-US" sz="1100" b="0" i="0" u="none" strike="noStrike" dirty="0" smtClean="0">
                          <a:solidFill>
                            <a:srgbClr val="000000"/>
                          </a:solidFill>
                          <a:effectLst/>
                          <a:latin typeface="Calibri"/>
                        </a:rPr>
                        <a:t>695,565.70 </a:t>
                      </a:r>
                      <a:endParaRPr lang="en-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1" i="0" u="none" strike="noStrike" dirty="0">
                          <a:solidFill>
                            <a:srgbClr val="000000"/>
                          </a:solidFill>
                          <a:effectLst/>
                          <a:latin typeface="Calibri"/>
                        </a:rPr>
                        <a:t>     </a:t>
                      </a:r>
                      <a:endParaRPr lang="en-US" sz="1100" b="1" i="0" u="none" strike="noStrike" dirty="0" smtClean="0">
                        <a:solidFill>
                          <a:srgbClr val="000000"/>
                        </a:solidFill>
                        <a:effectLst/>
                        <a:latin typeface="Calibri"/>
                      </a:endParaRPr>
                    </a:p>
                    <a:p>
                      <a:pPr algn="l" rtl="0" fontAlgn="ctr"/>
                      <a:endParaRPr lang="en-US" sz="1100" b="1" i="0" u="none" strike="noStrike" dirty="0" smtClean="0">
                        <a:solidFill>
                          <a:srgbClr val="000000"/>
                        </a:solidFill>
                        <a:effectLst/>
                        <a:latin typeface="Calibri"/>
                      </a:endParaRPr>
                    </a:p>
                    <a:p>
                      <a:pPr algn="l" rtl="0" fontAlgn="ctr"/>
                      <a:r>
                        <a:rPr lang="en-US" sz="1100" b="1" i="0" u="none" strike="noStrike" dirty="0" smtClean="0">
                          <a:solidFill>
                            <a:srgbClr val="000000"/>
                          </a:solidFill>
                          <a:effectLst/>
                          <a:latin typeface="Calibri"/>
                        </a:rPr>
                        <a:t>1,111,358.89 </a:t>
                      </a:r>
                      <a:endParaRPr lang="en-US" sz="11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a:rPr>
                        <a:t>                </a:t>
                      </a:r>
                      <a:r>
                        <a:rPr lang="en-US" sz="1100" b="0" i="0" u="none" strike="noStrike" dirty="0" smtClean="0">
                          <a:solidFill>
                            <a:srgbClr val="000000"/>
                          </a:solidFill>
                          <a:effectLst/>
                          <a:latin typeface="Calibri"/>
                        </a:rPr>
                        <a:t>40,000.00</a:t>
                      </a:r>
                      <a:endParaRPr lang="en-US"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a:solidFill>
                            <a:srgbClr val="000000"/>
                          </a:solidFill>
                          <a:effectLst/>
                          <a:latin typeface="Calibri"/>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a:solidFill>
                            <a:srgbClr val="000000"/>
                          </a:solidFill>
                          <a:effectLst/>
                          <a:latin typeface="Calibri"/>
                        </a:rPr>
                        <a:t>  </a:t>
                      </a:r>
                      <a:endParaRPr lang="en-US" sz="1100" b="0" i="0" u="none" strike="noStrike" dirty="0" smtClean="0">
                        <a:solidFill>
                          <a:srgbClr val="000000"/>
                        </a:solidFill>
                        <a:effectLst/>
                        <a:latin typeface="Calibri"/>
                      </a:endParaRPr>
                    </a:p>
                    <a:p>
                      <a:pPr algn="l" rtl="0" fontAlgn="ctr"/>
                      <a:endParaRPr lang="en-US" sz="1100" b="0" i="0" u="none" strike="noStrike" dirty="0" smtClean="0">
                        <a:solidFill>
                          <a:srgbClr val="000000"/>
                        </a:solidFill>
                        <a:effectLst/>
                        <a:latin typeface="Calibri"/>
                      </a:endParaRPr>
                    </a:p>
                    <a:p>
                      <a:pPr algn="l" rtl="0" fontAlgn="ctr"/>
                      <a:r>
                        <a:rPr lang="en-US" sz="1100" b="0" i="0" u="none" strike="noStrike" dirty="0" smtClean="0">
                          <a:solidFill>
                            <a:srgbClr val="000000"/>
                          </a:solidFill>
                          <a:effectLst/>
                          <a:latin typeface="Calibri"/>
                        </a:rPr>
                        <a:t>1,071,358.89 </a:t>
                      </a:r>
                      <a:endParaRPr lang="en-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100" b="1" i="0" u="none" strike="noStrike" dirty="0">
                        <a:solidFill>
                          <a:srgbClr val="244062"/>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100" b="1" i="0" u="none" strike="noStrike" dirty="0">
                          <a:solidFill>
                            <a:srgbClr val="000000"/>
                          </a:solidFill>
                          <a:effectLst/>
                          <a:latin typeface="Calibri"/>
                        </a:rPr>
                        <a:t> </a:t>
                      </a:r>
                      <a:endParaRPr lang="en-US" sz="1100" b="1" i="0" u="none" strike="noStrike" dirty="0" smtClean="0">
                        <a:solidFill>
                          <a:srgbClr val="000000"/>
                        </a:solidFill>
                        <a:effectLst/>
                        <a:latin typeface="Calibri"/>
                      </a:endParaRPr>
                    </a:p>
                    <a:p>
                      <a:pPr algn="ctr" rtl="0" fontAlgn="ctr"/>
                      <a:endParaRPr lang="en-US" sz="1100" b="1" i="0" u="none" strike="noStrike" dirty="0" smtClean="0">
                        <a:solidFill>
                          <a:srgbClr val="000000"/>
                        </a:solidFill>
                        <a:effectLst/>
                        <a:latin typeface="Calibri"/>
                      </a:endParaRPr>
                    </a:p>
                    <a:p>
                      <a:pPr algn="ctr" rtl="0" fontAlgn="ctr"/>
                      <a:r>
                        <a:rPr lang="en-US" sz="1100" b="1" i="0" u="none" strike="noStrike" dirty="0" smtClean="0">
                          <a:solidFill>
                            <a:srgbClr val="000000"/>
                          </a:solidFill>
                          <a:effectLst/>
                          <a:latin typeface="Calibri"/>
                        </a:rPr>
                        <a:t> 1,111,358.89 </a:t>
                      </a:r>
                      <a:endParaRPr lang="en-US" sz="11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05344">
                <a:tc>
                  <a:txBody>
                    <a:bodyPr/>
                    <a:lstStyle/>
                    <a:p>
                      <a:pPr marL="0" marR="0">
                        <a:lnSpc>
                          <a:spcPct val="115000"/>
                        </a:lnSpc>
                        <a:spcBef>
                          <a:spcPts val="0"/>
                        </a:spcBef>
                        <a:spcAft>
                          <a:spcPts val="0"/>
                        </a:spcAft>
                      </a:pPr>
                      <a:r>
                        <a:rPr lang="en-US" sz="900" b="1">
                          <a:solidFill>
                            <a:schemeClr val="tx1"/>
                          </a:solidFill>
                          <a:effectLst/>
                          <a:latin typeface="Arial Narrow" panose="020B0606020202030204" pitchFamily="34" charset="0"/>
                        </a:rPr>
                        <a:t>14</a:t>
                      </a:r>
                      <a:endParaRPr lang="en-US" sz="9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Disaster Prevention and Management</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a:rPr>
                        <a:t>         </a:t>
                      </a:r>
                      <a:r>
                        <a:rPr lang="en-US" sz="1100" b="0" i="0" u="none" strike="noStrike" dirty="0" smtClean="0">
                          <a:solidFill>
                            <a:srgbClr val="000000"/>
                          </a:solidFill>
                          <a:effectLst/>
                          <a:latin typeface="Calibri"/>
                        </a:rPr>
                        <a:t>80,000.00 </a:t>
                      </a:r>
                      <a:endParaRPr lang="en-US"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a:rPr>
                        <a:t>           </a:t>
                      </a:r>
                      <a:r>
                        <a:rPr lang="en-US" sz="1100" b="1" i="0" u="none" strike="noStrike" dirty="0" smtClean="0">
                          <a:solidFill>
                            <a:srgbClr val="000000"/>
                          </a:solidFill>
                          <a:effectLst/>
                          <a:latin typeface="Calibri"/>
                        </a:rPr>
                        <a:t>80,000.00 </a:t>
                      </a:r>
                      <a:endParaRPr lang="en-US" sz="11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a:solidFill>
                            <a:srgbClr val="000000"/>
                          </a:solidFill>
                          <a:effectLst/>
                          <a:latin typeface="Calibri"/>
                        </a:rPr>
                        <a:t>                </a:t>
                      </a:r>
                      <a:endParaRPr lang="en-US" sz="1100" b="0" i="0" u="none" strike="noStrike" dirty="0" smtClean="0">
                        <a:solidFill>
                          <a:srgbClr val="000000"/>
                        </a:solidFill>
                        <a:effectLst/>
                        <a:latin typeface="Calibri"/>
                      </a:endParaRPr>
                    </a:p>
                    <a:p>
                      <a:pPr algn="l" rtl="0" fontAlgn="ctr"/>
                      <a:endParaRPr lang="en-US" sz="1100" b="0" i="0" u="none" strike="noStrike" dirty="0" smtClean="0">
                        <a:solidFill>
                          <a:srgbClr val="000000"/>
                        </a:solidFill>
                        <a:effectLst/>
                        <a:latin typeface="Calibri"/>
                      </a:endParaRPr>
                    </a:p>
                    <a:p>
                      <a:pPr algn="l" rtl="0" fontAlgn="ctr"/>
                      <a:endParaRPr lang="en-US" sz="1100" b="0" i="0" u="none" strike="noStrike" dirty="0" smtClean="0">
                        <a:solidFill>
                          <a:srgbClr val="000000"/>
                        </a:solidFill>
                        <a:effectLst/>
                        <a:latin typeface="Calibri"/>
                      </a:endParaRPr>
                    </a:p>
                    <a:p>
                      <a:pPr algn="l" rtl="0" fontAlgn="ctr"/>
                      <a:endParaRPr lang="en-US" sz="1100" b="0" i="0" u="none" strike="noStrike" dirty="0" smtClean="0">
                        <a:solidFill>
                          <a:srgbClr val="000000"/>
                        </a:solidFill>
                        <a:effectLst/>
                        <a:latin typeface="Calibri"/>
                      </a:endParaRPr>
                    </a:p>
                    <a:p>
                      <a:pPr algn="l" rtl="0" fontAlgn="ctr"/>
                      <a:r>
                        <a:rPr lang="en-US" sz="1100" b="0" i="0" u="none" strike="noStrike" dirty="0" smtClean="0">
                          <a:solidFill>
                            <a:srgbClr val="000000"/>
                          </a:solidFill>
                          <a:effectLst/>
                          <a:latin typeface="Calibri"/>
                        </a:rPr>
                        <a:t>20,000.00 </a:t>
                      </a:r>
                      <a:endParaRPr lang="en-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effectLst/>
                          <a:latin typeface="Calibri"/>
                        </a:rPr>
                        <a:t>        60,000.00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1100" b="1" i="0" u="none" strike="noStrike" dirty="0">
                        <a:solidFill>
                          <a:srgbClr val="244062"/>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b="1" i="0" u="none" strike="noStrike" dirty="0">
                          <a:solidFill>
                            <a:srgbClr val="000000"/>
                          </a:solidFill>
                          <a:effectLst/>
                          <a:latin typeface="Calibri"/>
                        </a:rPr>
                        <a:t>        </a:t>
                      </a:r>
                      <a:r>
                        <a:rPr lang="en-US" sz="1100" b="1" i="0" u="none" strike="noStrike" dirty="0" smtClean="0">
                          <a:solidFill>
                            <a:srgbClr val="000000"/>
                          </a:solidFill>
                          <a:effectLst/>
                          <a:latin typeface="Calibri"/>
                        </a:rPr>
                        <a:t>80,000.00 </a:t>
                      </a:r>
                      <a:endParaRPr lang="en-US" sz="11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61590">
                <a:tc>
                  <a:txBody>
                    <a:bodyPr/>
                    <a:lstStyle/>
                    <a:p>
                      <a:pPr marL="0" marR="0">
                        <a:lnSpc>
                          <a:spcPct val="115000"/>
                        </a:lnSpc>
                        <a:spcBef>
                          <a:spcPts val="0"/>
                        </a:spcBef>
                        <a:spcAft>
                          <a:spcPts val="0"/>
                        </a:spcAft>
                      </a:pPr>
                      <a:r>
                        <a:rPr lang="en-US" sz="900" b="1" dirty="0">
                          <a:solidFill>
                            <a:schemeClr val="tx1"/>
                          </a:solidFill>
                          <a:effectLst/>
                          <a:latin typeface="Arial Narrow" panose="020B0606020202030204" pitchFamily="34" charset="0"/>
                        </a:rPr>
                        <a:t>16</a:t>
                      </a: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Health</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100" b="0" i="0" u="none" strike="noStrike" dirty="0" smtClean="0">
                          <a:solidFill>
                            <a:srgbClr val="000000"/>
                          </a:solidFill>
                          <a:effectLst/>
                          <a:latin typeface="Calibri" panose="020F0502020204030204" pitchFamily="34" charset="0"/>
                        </a:rPr>
                        <a:t>322,422.17</a:t>
                      </a:r>
                      <a:endParaRPr lang="en-US" sz="11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100" b="0" i="0" u="none" strike="noStrike" dirty="0" smtClean="0">
                          <a:solidFill>
                            <a:srgbClr val="000000"/>
                          </a:solidFill>
                          <a:effectLst/>
                          <a:latin typeface="Calibri" panose="020F0502020204030204" pitchFamily="34" charset="0"/>
                        </a:rPr>
                        <a:t>857,896.58</a:t>
                      </a:r>
                      <a:endParaRPr lang="en-US" sz="11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100" b="0" i="0" u="none" strike="noStrike" dirty="0" smtClean="0">
                          <a:solidFill>
                            <a:srgbClr val="000000"/>
                          </a:solidFill>
                          <a:effectLst/>
                          <a:latin typeface="Calibri" panose="020F0502020204030204" pitchFamily="34" charset="0"/>
                        </a:rPr>
                        <a:t>170,000.00</a:t>
                      </a:r>
                      <a:endParaRPr lang="en-US" sz="11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100" b="1" i="0" u="none" strike="noStrike" dirty="0">
                          <a:solidFill>
                            <a:srgbClr val="000000"/>
                          </a:solidFill>
                          <a:effectLst/>
                          <a:latin typeface="Calibri" panose="020F0502020204030204" pitchFamily="34" charset="0"/>
                        </a:rPr>
                        <a:t>6</a:t>
                      </a:r>
                      <a:r>
                        <a:rPr lang="en-US" sz="1100" b="1" i="0" u="none" strike="noStrike" dirty="0" smtClean="0">
                          <a:solidFill>
                            <a:srgbClr val="000000"/>
                          </a:solidFill>
                          <a:effectLst/>
                          <a:latin typeface="Calibri" panose="020F0502020204030204" pitchFamily="34" charset="0"/>
                        </a:rPr>
                        <a:t>28,324.38</a:t>
                      </a:r>
                      <a:endParaRPr lang="en-US" sz="11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100" b="0" i="0" u="none" strike="noStrike" dirty="0" smtClean="0">
                          <a:solidFill>
                            <a:srgbClr val="000000"/>
                          </a:solidFill>
                          <a:effectLst/>
                          <a:latin typeface="Calibri" panose="020F0502020204030204" pitchFamily="34" charset="0"/>
                        </a:rPr>
                        <a:t>100,000.00</a:t>
                      </a:r>
                      <a:endParaRPr lang="en-US" sz="11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100" b="0" i="0" u="none" strike="noStrike" dirty="0" smtClean="0">
                          <a:solidFill>
                            <a:srgbClr val="000000"/>
                          </a:solidFill>
                          <a:effectLst/>
                          <a:latin typeface="Calibri" panose="020F0502020204030204" pitchFamily="34" charset="0"/>
                        </a:rPr>
                        <a:t>322,422.17</a:t>
                      </a:r>
                      <a:endParaRPr lang="en-US" sz="11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100" b="0" i="0" u="none" strike="noStrike" dirty="0" smtClean="0">
                          <a:solidFill>
                            <a:srgbClr val="000000"/>
                          </a:solidFill>
                          <a:effectLst/>
                          <a:latin typeface="Calibri" panose="020F0502020204030204" pitchFamily="34" charset="0"/>
                        </a:rPr>
                        <a:t>927,896.58</a:t>
                      </a:r>
                      <a:endParaRPr lang="en-US" sz="11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100" b="0" i="0" u="none" strike="noStrike" dirty="0">
                          <a:solidFill>
                            <a:srgbClr val="000000"/>
                          </a:solidFill>
                          <a:effectLst/>
                          <a:latin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100" b="0" i="0" u="none" strike="noStrike" dirty="0">
                          <a:solidFill>
                            <a:srgbClr val="000000"/>
                          </a:solidFill>
                          <a:effectLst/>
                          <a:latin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100" b="0" i="0" u="none" strike="noStrike">
                          <a:solidFill>
                            <a:srgbClr val="000000"/>
                          </a:solidFill>
                          <a:effectLst/>
                          <a:latin typeface="Arial" panose="020B0604020202020204" pitchFamily="34" charset="0"/>
                        </a:rPr>
                        <a:t>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100" b="1" i="0" u="none" strike="noStrike" dirty="0">
                          <a:solidFill>
                            <a:srgbClr val="000000"/>
                          </a:solidFill>
                          <a:effectLst/>
                          <a:latin typeface="Calibri" panose="020F0502020204030204" pitchFamily="34" charset="0"/>
                        </a:rPr>
                        <a:t>6</a:t>
                      </a:r>
                      <a:r>
                        <a:rPr lang="en-US" sz="1100" b="1" i="0" u="none" strike="noStrike" dirty="0" smtClean="0">
                          <a:solidFill>
                            <a:srgbClr val="000000"/>
                          </a:solidFill>
                          <a:effectLst/>
                          <a:latin typeface="Calibri" panose="020F0502020204030204" pitchFamily="34" charset="0"/>
                        </a:rPr>
                        <a:t>28,324.38</a:t>
                      </a:r>
                      <a:endParaRPr lang="en-US" sz="11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84678">
                <a:tc>
                  <a:txBody>
                    <a:bodyPr/>
                    <a:lstStyle/>
                    <a:p>
                      <a:pPr marL="0" marR="0">
                        <a:lnSpc>
                          <a:spcPct val="115000"/>
                        </a:lnSpc>
                        <a:spcBef>
                          <a:spcPts val="0"/>
                        </a:spcBef>
                        <a:spcAft>
                          <a:spcPts val="0"/>
                        </a:spcAft>
                      </a:pPr>
                      <a:r>
                        <a:rPr lang="en-US" sz="900" b="1" dirty="0">
                          <a:solidFill>
                            <a:schemeClr val="tx1"/>
                          </a:solidFill>
                          <a:effectLst/>
                          <a:latin typeface="Arial Narrow" panose="020B0606020202030204" pitchFamily="34" charset="0"/>
                        </a:rPr>
                        <a:t> </a:t>
                      </a: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TOTALS</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100" b="1" i="0" u="none" strike="noStrike" dirty="0" smtClean="0">
                          <a:solidFill>
                            <a:srgbClr val="000000"/>
                          </a:solidFill>
                          <a:effectLst/>
                          <a:latin typeface="Calibri"/>
                        </a:rPr>
                        <a:t>2,636,651.16 </a:t>
                      </a:r>
                      <a:endParaRPr lang="en-US" sz="11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100" b="1" i="0" u="none" strike="noStrike" dirty="0" smtClean="0">
                          <a:solidFill>
                            <a:srgbClr val="000000"/>
                          </a:solidFill>
                          <a:effectLst/>
                          <a:latin typeface="Calibri"/>
                        </a:rPr>
                        <a:t>3,882,882.74</a:t>
                      </a:r>
                      <a:endParaRPr lang="en-US" sz="11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100" b="1" i="0" u="none" strike="noStrike" dirty="0" smtClean="0">
                          <a:solidFill>
                            <a:srgbClr val="000000"/>
                          </a:solidFill>
                          <a:effectLst/>
                          <a:latin typeface="Calibri"/>
                        </a:rPr>
                        <a:t>2,571,197.62 </a:t>
                      </a:r>
                      <a:endParaRPr lang="en-US" sz="11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100" b="1" i="0" u="none" strike="noStrike" dirty="0" smtClean="0">
                          <a:solidFill>
                            <a:srgbClr val="000000"/>
                          </a:solidFill>
                          <a:effectLst/>
                          <a:latin typeface="Calibri"/>
                        </a:rPr>
                        <a:t>9,090,731.70 </a:t>
                      </a:r>
                      <a:endParaRPr lang="en-US" sz="11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100" b="1" i="0" u="none" strike="noStrike" dirty="0" smtClean="0">
                          <a:solidFill>
                            <a:srgbClr val="000000"/>
                          </a:solidFill>
                          <a:effectLst/>
                          <a:latin typeface="Calibri"/>
                        </a:rPr>
                        <a:t>1,397,200.00 </a:t>
                      </a:r>
                      <a:endParaRPr lang="en-US" sz="11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100" b="1" i="0" u="none" strike="noStrike" dirty="0" smtClean="0">
                          <a:solidFill>
                            <a:srgbClr val="000000"/>
                          </a:solidFill>
                          <a:effectLst/>
                          <a:latin typeface="Calibri"/>
                        </a:rPr>
                        <a:t>2,529,954.09 </a:t>
                      </a:r>
                      <a:endParaRPr lang="en-US" sz="11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a:rPr>
                        <a:t>  4,653,358.43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100" b="1" i="0" u="none" strike="noStrike" dirty="0">
                          <a:solidFill>
                            <a:srgbClr val="000000"/>
                          </a:solidFill>
                          <a:effectLst/>
                          <a:latin typeface="Calibri"/>
                        </a:rPr>
                        <a:t>  510,219.00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b="1" i="0" u="none" strike="noStrike" dirty="0">
                          <a:solidFill>
                            <a:srgbClr val="000000"/>
                          </a:solidFill>
                          <a:effectLst/>
                          <a:latin typeface="Calibri"/>
                        </a:rPr>
                        <a:t>  </a:t>
                      </a:r>
                      <a:r>
                        <a:rPr lang="en-US" sz="1100" b="1" i="0" u="none" strike="noStrike" dirty="0" smtClean="0">
                          <a:solidFill>
                            <a:srgbClr val="000000"/>
                          </a:solidFill>
                          <a:effectLst/>
                          <a:latin typeface="Calibri"/>
                        </a:rPr>
                        <a:t>9,090,731.52</a:t>
                      </a:r>
                      <a:endParaRPr lang="en-US" sz="11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 name="Slide Number Placeholder 1"/>
          <p:cNvSpPr>
            <a:spLocks noGrp="1"/>
          </p:cNvSpPr>
          <p:nvPr>
            <p:ph type="sldNum" sz="quarter" idx="12"/>
          </p:nvPr>
        </p:nvSpPr>
        <p:spPr/>
        <p:txBody>
          <a:bodyPr/>
          <a:lstStyle/>
          <a:p>
            <a:fld id="{571CD3C2-A472-4BA3-88D7-833F7D0C5725}" type="slidenum">
              <a:rPr lang="en-US" smtClean="0"/>
              <a:t>47</a:t>
            </a:fld>
            <a:endParaRPr lang="en-US"/>
          </a:p>
        </p:txBody>
      </p:sp>
    </p:spTree>
    <p:extLst>
      <p:ext uri="{BB962C8B-B14F-4D97-AF65-F5344CB8AC3E}">
        <p14:creationId xmlns:p14="http://schemas.microsoft.com/office/powerpoint/2010/main" val="50067195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12020797"/>
              </p:ext>
            </p:extLst>
          </p:nvPr>
        </p:nvGraphicFramePr>
        <p:xfrm>
          <a:off x="228600" y="685800"/>
          <a:ext cx="8534398" cy="5541358"/>
        </p:xfrm>
        <a:graphic>
          <a:graphicData uri="http://schemas.openxmlformats.org/drawingml/2006/table">
            <a:tbl>
              <a:tblPr firstRow="1" firstCol="1" bandRow="1">
                <a:tableStyleId>{5C22544A-7EE6-4342-B048-85BDC9FD1C3A}</a:tableStyleId>
              </a:tblPr>
              <a:tblGrid>
                <a:gridCol w="284749"/>
                <a:gridCol w="1494927">
                  <a:extLst>
                    <a:ext uri="{9D8B030D-6E8A-4147-A177-3AD203B41FA5}">
                      <a16:colId xmlns="" xmlns:a16="http://schemas.microsoft.com/office/drawing/2014/main" val="20000"/>
                    </a:ext>
                  </a:extLst>
                </a:gridCol>
                <a:gridCol w="498309">
                  <a:extLst>
                    <a:ext uri="{9D8B030D-6E8A-4147-A177-3AD203B41FA5}">
                      <a16:colId xmlns="" xmlns:a16="http://schemas.microsoft.com/office/drawing/2014/main" val="20001"/>
                    </a:ext>
                  </a:extLst>
                </a:gridCol>
                <a:gridCol w="640683">
                  <a:extLst>
                    <a:ext uri="{9D8B030D-6E8A-4147-A177-3AD203B41FA5}">
                      <a16:colId xmlns="" xmlns:a16="http://schemas.microsoft.com/office/drawing/2014/main" val="20002"/>
                    </a:ext>
                  </a:extLst>
                </a:gridCol>
                <a:gridCol w="1018832">
                  <a:extLst>
                    <a:ext uri="{9D8B030D-6E8A-4147-A177-3AD203B41FA5}">
                      <a16:colId xmlns="" xmlns:a16="http://schemas.microsoft.com/office/drawing/2014/main" val="20003"/>
                    </a:ext>
                  </a:extLst>
                </a:gridCol>
                <a:gridCol w="618470">
                  <a:extLst>
                    <a:ext uri="{9D8B030D-6E8A-4147-A177-3AD203B41FA5}">
                      <a16:colId xmlns="" xmlns:a16="http://schemas.microsoft.com/office/drawing/2014/main" val="20004"/>
                    </a:ext>
                  </a:extLst>
                </a:gridCol>
                <a:gridCol w="640683">
                  <a:extLst>
                    <a:ext uri="{9D8B030D-6E8A-4147-A177-3AD203B41FA5}">
                      <a16:colId xmlns="" xmlns:a16="http://schemas.microsoft.com/office/drawing/2014/main" val="20005"/>
                    </a:ext>
                  </a:extLst>
                </a:gridCol>
                <a:gridCol w="640683">
                  <a:extLst>
                    <a:ext uri="{9D8B030D-6E8A-4147-A177-3AD203B41FA5}">
                      <a16:colId xmlns="" xmlns:a16="http://schemas.microsoft.com/office/drawing/2014/main" val="20006"/>
                    </a:ext>
                  </a:extLst>
                </a:gridCol>
                <a:gridCol w="892678">
                  <a:extLst>
                    <a:ext uri="{9D8B030D-6E8A-4147-A177-3AD203B41FA5}">
                      <a16:colId xmlns="" xmlns:a16="http://schemas.microsoft.com/office/drawing/2014/main" val="20007"/>
                    </a:ext>
                  </a:extLst>
                </a:gridCol>
                <a:gridCol w="1804384">
                  <a:extLst>
                    <a:ext uri="{9D8B030D-6E8A-4147-A177-3AD203B41FA5}">
                      <a16:colId xmlns="" xmlns:a16="http://schemas.microsoft.com/office/drawing/2014/main" val="20008"/>
                    </a:ext>
                  </a:extLst>
                </a:gridCol>
              </a:tblGrid>
              <a:tr h="424873">
                <a:tc gridSpan="10">
                  <a:txBody>
                    <a:bodyPr/>
                    <a:lstStyle/>
                    <a:p>
                      <a:pPr marL="0" marR="0" algn="ctr">
                        <a:lnSpc>
                          <a:spcPct val="115000"/>
                        </a:lnSpc>
                        <a:spcBef>
                          <a:spcPts val="0"/>
                        </a:spcBef>
                        <a:spcAft>
                          <a:spcPts val="0"/>
                        </a:spcAft>
                      </a:pPr>
                      <a:r>
                        <a:rPr lang="en-US" sz="1600" b="1" dirty="0" smtClean="0">
                          <a:solidFill>
                            <a:srgbClr val="FF0000"/>
                          </a:solidFill>
                          <a:effectLst>
                            <a:outerShdw blurRad="38100" dist="38100" dir="2700000" algn="tl">
                              <a:srgbClr val="000000">
                                <a:alpha val="43137"/>
                              </a:srgbClr>
                            </a:outerShdw>
                          </a:effectLst>
                          <a:latin typeface="Arial Narrow" panose="020B0606020202030204" pitchFamily="34" charset="0"/>
                          <a:ea typeface="Calibri"/>
                          <a:cs typeface="Times New Roman"/>
                        </a:rPr>
                        <a:t>PROJECTS FOR 2019  AND CORRESPONDING COST AND JUSTIFICATION </a:t>
                      </a:r>
                      <a:endParaRPr lang="en-US" sz="1600" b="1" dirty="0">
                        <a:solidFill>
                          <a:srgbClr val="FF0000"/>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099127">
                <a:tc>
                  <a:txBody>
                    <a:bodyPr/>
                    <a:lstStyle/>
                    <a:p>
                      <a:pPr marL="0" marR="0" algn="l">
                        <a:lnSpc>
                          <a:spcPct val="115000"/>
                        </a:lnSpc>
                        <a:spcBef>
                          <a:spcPts val="0"/>
                        </a:spcBef>
                        <a:spcAft>
                          <a:spcPts val="0"/>
                        </a:spcAft>
                      </a:pPr>
                      <a:r>
                        <a:rPr lang="en-US" sz="1400" b="0" dirty="0" smtClean="0">
                          <a:solidFill>
                            <a:schemeClr val="tx1"/>
                          </a:solidFill>
                          <a:effectLst/>
                          <a:latin typeface="Arial Narrow" panose="020B0606020202030204" pitchFamily="34" charset="0"/>
                          <a:ea typeface="Calibri"/>
                          <a:cs typeface="Times New Roman"/>
                        </a:rPr>
                        <a:t>SN</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List </a:t>
                      </a:r>
                      <a:r>
                        <a:rPr lang="en-US" sz="1400" b="0" dirty="0" smtClean="0">
                          <a:solidFill>
                            <a:schemeClr val="tx1"/>
                          </a:solidFill>
                          <a:effectLst/>
                          <a:latin typeface="Arial Narrow" panose="020B0606020202030204" pitchFamily="34" charset="0"/>
                        </a:rPr>
                        <a:t>Of</a:t>
                      </a:r>
                      <a:endParaRPr lang="en-US" sz="1400" b="0" dirty="0">
                        <a:solidFill>
                          <a:schemeClr val="tx1"/>
                        </a:solidFill>
                        <a:effectLst/>
                        <a:latin typeface="Arial Narrow" panose="020B0606020202030204" pitchFamily="34" charset="0"/>
                      </a:endParaRPr>
                    </a:p>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Projects</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err="1">
                          <a:solidFill>
                            <a:schemeClr val="tx1"/>
                          </a:solidFill>
                          <a:effectLst/>
                          <a:latin typeface="Arial Narrow" panose="020B0606020202030204" pitchFamily="34" charset="0"/>
                        </a:rPr>
                        <a:t>IGF</a:t>
                      </a:r>
                      <a:r>
                        <a:rPr lang="en-US" sz="1400" b="0" dirty="0">
                          <a:solidFill>
                            <a:schemeClr val="tx1"/>
                          </a:solidFill>
                          <a:effectLst/>
                          <a:latin typeface="Arial Narrow" panose="020B0606020202030204" pitchFamily="34" charset="0"/>
                        </a:rPr>
                        <a: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GOG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err="1">
                          <a:solidFill>
                            <a:schemeClr val="tx1"/>
                          </a:solidFill>
                          <a:effectLst/>
                          <a:latin typeface="Arial Narrow" panose="020B0606020202030204" pitchFamily="34" charset="0"/>
                        </a:rPr>
                        <a:t>DACF</a:t>
                      </a:r>
                      <a:r>
                        <a:rPr lang="en-US" sz="1400" b="0" dirty="0">
                          <a:solidFill>
                            <a:schemeClr val="tx1"/>
                          </a:solidFill>
                          <a:effectLst/>
                          <a:latin typeface="Arial Narrow" panose="020B0606020202030204" pitchFamily="34" charset="0"/>
                        </a:rPr>
                        <a: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DDF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err="1">
                          <a:solidFill>
                            <a:schemeClr val="tx1"/>
                          </a:solidFill>
                          <a:effectLst/>
                          <a:latin typeface="Arial Narrow" panose="020B0606020202030204" pitchFamily="34" charset="0"/>
                        </a:rPr>
                        <a:t>UDG</a:t>
                      </a:r>
                      <a:r>
                        <a:rPr lang="en-US" sz="1400" b="0" dirty="0">
                          <a:solidFill>
                            <a:schemeClr val="tx1"/>
                          </a:solidFill>
                          <a:effectLst/>
                          <a:latin typeface="Arial Narrow" panose="020B0606020202030204" pitchFamily="34" charset="0"/>
                        </a:rPr>
                        <a: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Other Donor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Total Budget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0000"/>
                        </a:lnSpc>
                        <a:spcBef>
                          <a:spcPts val="0"/>
                        </a:spcBef>
                        <a:spcAft>
                          <a:spcPts val="0"/>
                        </a:spcAft>
                      </a:pPr>
                      <a:r>
                        <a:rPr lang="en-US" sz="1400" b="0" dirty="0">
                          <a:solidFill>
                            <a:schemeClr val="tx1"/>
                          </a:solidFill>
                          <a:effectLst/>
                          <a:latin typeface="Arial Narrow" panose="020B0606020202030204" pitchFamily="34" charset="0"/>
                        </a:rPr>
                        <a:t>Justification- What do you intend to achieve with the </a:t>
                      </a:r>
                      <a:r>
                        <a:rPr lang="en-US" sz="1400" b="0" dirty="0" err="1">
                          <a:solidFill>
                            <a:schemeClr val="tx1"/>
                          </a:solidFill>
                          <a:effectLst/>
                          <a:latin typeface="Arial Narrow" panose="020B0606020202030204" pitchFamily="34" charset="0"/>
                        </a:rPr>
                        <a:t>programmes</a:t>
                      </a:r>
                      <a:r>
                        <a:rPr lang="en-US" sz="1400" b="0" dirty="0">
                          <a:solidFill>
                            <a:schemeClr val="tx1"/>
                          </a:solidFill>
                          <a:effectLst/>
                          <a:latin typeface="Arial Narrow" panose="020B0606020202030204" pitchFamily="34" charset="0"/>
                        </a:rPr>
                        <a:t>/projects and how does this link to your objectives?</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7462">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b="1" dirty="0">
                          <a:solidFill>
                            <a:schemeClr val="tx1"/>
                          </a:solidFill>
                          <a:effectLst/>
                          <a:latin typeface="Arial Narrow" panose="020B0606020202030204" pitchFamily="34" charset="0"/>
                          <a:ea typeface="Calibri"/>
                          <a:cs typeface="Times New Roman"/>
                        </a:rPr>
                        <a:t>Social Sector</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a:solidFill>
                            <a:schemeClr val="tx1"/>
                          </a:solidFill>
                          <a:effectLst/>
                          <a:latin typeface="Arial Narrow" panose="020B0606020202030204" pitchFamily="34" charset="0"/>
                          <a:ea typeface="Calibri"/>
                          <a:cs typeface="Times New Roman"/>
                        </a:rPr>
                        <a:t> </a:t>
                      </a:r>
                      <a:endParaRPr lang="en-US" sz="14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a:solidFill>
                            <a:schemeClr val="tx1"/>
                          </a:solidFill>
                          <a:effectLst/>
                          <a:latin typeface="Arial Narrow" panose="020B0606020202030204" pitchFamily="34" charset="0"/>
                          <a:ea typeface="Calibri"/>
                          <a:cs typeface="Times New Roman"/>
                        </a:rPr>
                        <a:t> </a:t>
                      </a:r>
                      <a:endParaRPr lang="en-US" sz="14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a:solidFill>
                            <a:schemeClr val="tx1"/>
                          </a:solidFill>
                          <a:effectLst/>
                          <a:latin typeface="Arial Narrow" panose="020B0606020202030204" pitchFamily="34" charset="0"/>
                          <a:ea typeface="Calibri"/>
                          <a:cs typeface="Times New Roman"/>
                        </a:rPr>
                        <a:t> </a:t>
                      </a:r>
                      <a:endParaRPr lang="en-US" sz="14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0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967772">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1</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smtClean="0">
                          <a:solidFill>
                            <a:schemeClr val="tx1"/>
                          </a:solidFill>
                          <a:effectLst/>
                          <a:latin typeface="Arial Narrow" panose="020B0606020202030204" pitchFamily="34" charset="0"/>
                          <a:ea typeface="Calibri"/>
                          <a:cs typeface="Times New Roman"/>
                        </a:rPr>
                        <a:t>Construction</a:t>
                      </a:r>
                      <a:r>
                        <a:rPr lang="en-GB" sz="1400" baseline="0" dirty="0" smtClean="0">
                          <a:solidFill>
                            <a:schemeClr val="tx1"/>
                          </a:solidFill>
                          <a:effectLst/>
                          <a:latin typeface="Arial Narrow" panose="020B0606020202030204" pitchFamily="34" charset="0"/>
                          <a:ea typeface="Calibri"/>
                          <a:cs typeface="Times New Roman"/>
                        </a:rPr>
                        <a:t> of Pavilion at St. Mary and Wesley High School</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a:solidFill>
                            <a:schemeClr val="tx1"/>
                          </a:solidFill>
                          <a:effectLst/>
                          <a:latin typeface="Arial Narrow" panose="020B0606020202030204" pitchFamily="34" charset="0"/>
                          <a:ea typeface="Calibri"/>
                          <a:cs typeface="Times New Roman"/>
                        </a:rPr>
                        <a:t> </a:t>
                      </a:r>
                      <a:endParaRPr lang="en-US" sz="14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120,000.00</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120,000.00</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0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To provide educational infrastructure and increase access and participation in education</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4"/>
                  </a:ext>
                </a:extLst>
              </a:tr>
              <a:tr h="990600">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2</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smtClean="0">
                          <a:solidFill>
                            <a:schemeClr val="tx1"/>
                          </a:solidFill>
                          <a:effectLst/>
                          <a:latin typeface="Arial Narrow" panose="020B0606020202030204" pitchFamily="34" charset="0"/>
                          <a:ea typeface="Calibri"/>
                          <a:cs typeface="Times New Roman"/>
                        </a:rPr>
                        <a:t>Completion</a:t>
                      </a:r>
                      <a:r>
                        <a:rPr lang="en-GB" sz="1400" baseline="0" dirty="0" smtClean="0">
                          <a:solidFill>
                            <a:schemeClr val="tx1"/>
                          </a:solidFill>
                          <a:effectLst/>
                          <a:latin typeface="Arial Narrow" panose="020B0606020202030204" pitchFamily="34" charset="0"/>
                          <a:ea typeface="Calibri"/>
                          <a:cs typeface="Times New Roman"/>
                        </a:rPr>
                        <a:t> of 2 No 5 </a:t>
                      </a:r>
                      <a:r>
                        <a:rPr lang="en-GB" sz="1400" baseline="0" dirty="0" err="1" smtClean="0">
                          <a:solidFill>
                            <a:schemeClr val="tx1"/>
                          </a:solidFill>
                          <a:effectLst/>
                          <a:latin typeface="Arial Narrow" panose="020B0606020202030204" pitchFamily="34" charset="0"/>
                          <a:ea typeface="Calibri"/>
                          <a:cs typeface="Times New Roman"/>
                        </a:rPr>
                        <a:t>Seater</a:t>
                      </a:r>
                      <a:r>
                        <a:rPr lang="en-GB" sz="1400" baseline="0" dirty="0" smtClean="0">
                          <a:solidFill>
                            <a:schemeClr val="tx1"/>
                          </a:solidFill>
                          <a:effectLst/>
                          <a:latin typeface="Arial Narrow" panose="020B0606020202030204" pitchFamily="34" charset="0"/>
                          <a:ea typeface="Calibri"/>
                          <a:cs typeface="Times New Roman"/>
                        </a:rPr>
                        <a:t> Aqua Privy and Urinal for Mines Basic A and B</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61,000.00</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61,000.00</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0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To provide educational infrastructure and increase access and participation in education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7"/>
                  </a:ext>
                </a:extLst>
              </a:tr>
              <a:tr h="914400">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3</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400" dirty="0" smtClean="0">
                          <a:solidFill>
                            <a:schemeClr val="tx1"/>
                          </a:solidFill>
                          <a:effectLst/>
                          <a:latin typeface="Arial Narrow" panose="020B0606020202030204" pitchFamily="34" charset="0"/>
                          <a:ea typeface="Calibri"/>
                          <a:cs typeface="Times New Roman"/>
                        </a:rPr>
                        <a:t>Completion</a:t>
                      </a:r>
                      <a:r>
                        <a:rPr lang="en-US" sz="1400" baseline="0" dirty="0" smtClean="0">
                          <a:solidFill>
                            <a:schemeClr val="tx1"/>
                          </a:solidFill>
                          <a:effectLst/>
                          <a:latin typeface="Arial Narrow" panose="020B0606020202030204" pitchFamily="34" charset="0"/>
                          <a:ea typeface="Calibri"/>
                          <a:cs typeface="Times New Roman"/>
                        </a:rPr>
                        <a:t> of ICT Centre at Dwease. </a:t>
                      </a:r>
                      <a:endParaRPr lang="en-US" sz="1400" dirty="0" smtClean="0">
                        <a:solidFill>
                          <a:schemeClr val="tx1"/>
                        </a:solidFill>
                        <a:effectLst/>
                        <a:latin typeface="Arial Narrow" panose="020B0606020202030204" pitchFamily="34" charset="0"/>
                        <a:ea typeface="Calibri"/>
                        <a:cs typeface="Times New Roman"/>
                      </a:endParaRPr>
                    </a:p>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Arial Narrow" panose="020B0606020202030204" pitchFamily="34" charset="0"/>
                          <a:ea typeface="Calibri"/>
                          <a:cs typeface="Times New Roman"/>
                        </a:rPr>
                        <a:t>170,087.02</a:t>
                      </a:r>
                      <a:endParaRPr kumimoji="0" lang="en-US" sz="1400" b="0" i="0" u="none" strike="noStrike" kern="1200" cap="none" spc="0" normalizeH="0" baseline="0" noProof="0" dirty="0">
                        <a:ln>
                          <a:noFill/>
                        </a:ln>
                        <a:solidFill>
                          <a:prstClr val="black"/>
                        </a:solidFill>
                        <a:effectLst/>
                        <a:uLnTx/>
                        <a:uFillTx/>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Arial Narrow" panose="020B0606020202030204" pitchFamily="34" charset="0"/>
                          <a:ea typeface="Calibri"/>
                          <a:cs typeface="Times New Roman"/>
                        </a:rPr>
                        <a:t>170,087.02</a:t>
                      </a:r>
                      <a:endParaRPr kumimoji="0" lang="en-US" sz="1400" b="0" i="0" u="none" strike="noStrike" kern="1200" cap="none" spc="0" normalizeH="0" baseline="0" noProof="0" dirty="0">
                        <a:ln>
                          <a:noFill/>
                        </a:ln>
                        <a:solidFill>
                          <a:prstClr val="black"/>
                        </a:solidFill>
                        <a:effectLst/>
                        <a:uLnTx/>
                        <a:uFillTx/>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1"/>
                          </a:solidFill>
                          <a:effectLst/>
                          <a:latin typeface="Arial Narrow" panose="020B0606020202030204" pitchFamily="34" charset="0"/>
                          <a:ea typeface="Calibri"/>
                          <a:cs typeface="Times New Roman"/>
                        </a:rPr>
                        <a:t>To provide educational infrastructure and increase access and participation in education </a:t>
                      </a:r>
                      <a:endParaRPr lang="en-US" sz="1400" dirty="0" smtClean="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8"/>
                  </a:ext>
                </a:extLst>
              </a:tr>
              <a:tr h="762000">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4</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err="1" smtClean="0">
                          <a:solidFill>
                            <a:schemeClr val="tx1"/>
                          </a:solidFill>
                          <a:effectLst/>
                          <a:latin typeface="Arial Narrow" panose="020B0606020202030204" pitchFamily="34" charset="0"/>
                          <a:ea typeface="Calibri"/>
                          <a:cs typeface="Times New Roman"/>
                        </a:rPr>
                        <a:t>Complettion</a:t>
                      </a:r>
                      <a:r>
                        <a:rPr lang="en-GB" sz="1400" dirty="0" smtClean="0">
                          <a:solidFill>
                            <a:schemeClr val="tx1"/>
                          </a:solidFill>
                          <a:effectLst/>
                          <a:latin typeface="Arial Narrow" panose="020B0606020202030204" pitchFamily="34" charset="0"/>
                          <a:ea typeface="Calibri"/>
                          <a:cs typeface="Times New Roman"/>
                        </a:rPr>
                        <a:t> </a:t>
                      </a:r>
                      <a:r>
                        <a:rPr lang="en-GB" sz="1400" dirty="0">
                          <a:solidFill>
                            <a:schemeClr val="tx1"/>
                          </a:solidFill>
                          <a:effectLst/>
                          <a:latin typeface="Arial Narrow" panose="020B0606020202030204" pitchFamily="34" charset="0"/>
                          <a:ea typeface="Calibri"/>
                          <a:cs typeface="Times New Roman"/>
                        </a:rPr>
                        <a:t>of 1No3 unit classroom Block at </a:t>
                      </a:r>
                      <a:r>
                        <a:rPr lang="en-GB" sz="1400" dirty="0" err="1">
                          <a:solidFill>
                            <a:schemeClr val="tx1"/>
                          </a:solidFill>
                          <a:effectLst/>
                          <a:latin typeface="Arial Narrow" panose="020B0606020202030204" pitchFamily="34" charset="0"/>
                          <a:ea typeface="Calibri"/>
                          <a:cs typeface="Times New Roman"/>
                        </a:rPr>
                        <a:t>Kyekyekbiase</a:t>
                      </a:r>
                      <a:r>
                        <a:rPr lang="en-GB" sz="1400" dirty="0">
                          <a:solidFill>
                            <a:schemeClr val="tx1"/>
                          </a:solidFill>
                          <a:effectLst/>
                          <a:latin typeface="Arial Narrow" panose="020B0606020202030204" pitchFamily="34" charset="0"/>
                          <a:ea typeface="Calibri"/>
                          <a:cs typeface="Times New Roman"/>
                        </a:rPr>
                        <a:t> MA</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194,478.68</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194,478.68</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0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To provide educational infrastructure and increase access and participation in education</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48</a:t>
            </a:fld>
            <a:endParaRPr lang="en-US"/>
          </a:p>
        </p:txBody>
      </p:sp>
    </p:spTree>
    <p:extLst>
      <p:ext uri="{BB962C8B-B14F-4D97-AF65-F5344CB8AC3E}">
        <p14:creationId xmlns:p14="http://schemas.microsoft.com/office/powerpoint/2010/main" val="270070110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89573194"/>
              </p:ext>
            </p:extLst>
          </p:nvPr>
        </p:nvGraphicFramePr>
        <p:xfrm>
          <a:off x="152399" y="381000"/>
          <a:ext cx="8686801" cy="6242304"/>
        </p:xfrm>
        <a:graphic>
          <a:graphicData uri="http://schemas.openxmlformats.org/drawingml/2006/table">
            <a:tbl>
              <a:tblPr firstRow="1" firstCol="1" bandRow="1">
                <a:tableStyleId>{5C22544A-7EE6-4342-B048-85BDC9FD1C3A}</a:tableStyleId>
              </a:tblPr>
              <a:tblGrid>
                <a:gridCol w="391297"/>
                <a:gridCol w="1330411">
                  <a:extLst>
                    <a:ext uri="{9D8B030D-6E8A-4147-A177-3AD203B41FA5}">
                      <a16:colId xmlns="" xmlns:a16="http://schemas.microsoft.com/office/drawing/2014/main" val="20000"/>
                    </a:ext>
                  </a:extLst>
                </a:gridCol>
                <a:gridCol w="939767">
                  <a:extLst>
                    <a:ext uri="{9D8B030D-6E8A-4147-A177-3AD203B41FA5}">
                      <a16:colId xmlns="" xmlns:a16="http://schemas.microsoft.com/office/drawing/2014/main" val="20001"/>
                    </a:ext>
                  </a:extLst>
                </a:gridCol>
                <a:gridCol w="468904">
                  <a:extLst>
                    <a:ext uri="{9D8B030D-6E8A-4147-A177-3AD203B41FA5}">
                      <a16:colId xmlns="" xmlns:a16="http://schemas.microsoft.com/office/drawing/2014/main" val="20002"/>
                    </a:ext>
                  </a:extLst>
                </a:gridCol>
                <a:gridCol w="939114">
                  <a:extLst>
                    <a:ext uri="{9D8B030D-6E8A-4147-A177-3AD203B41FA5}">
                      <a16:colId xmlns="" xmlns:a16="http://schemas.microsoft.com/office/drawing/2014/main" val="20003"/>
                    </a:ext>
                  </a:extLst>
                </a:gridCol>
                <a:gridCol w="469557">
                  <a:extLst>
                    <a:ext uri="{9D8B030D-6E8A-4147-A177-3AD203B41FA5}">
                      <a16:colId xmlns="" xmlns:a16="http://schemas.microsoft.com/office/drawing/2014/main" val="20004"/>
                    </a:ext>
                  </a:extLst>
                </a:gridCol>
                <a:gridCol w="718751">
                  <a:extLst>
                    <a:ext uri="{9D8B030D-6E8A-4147-A177-3AD203B41FA5}">
                      <a16:colId xmlns="" xmlns:a16="http://schemas.microsoft.com/office/drawing/2014/main" val="20005"/>
                    </a:ext>
                  </a:extLst>
                </a:gridCol>
                <a:gridCol w="601017">
                  <a:extLst>
                    <a:ext uri="{9D8B030D-6E8A-4147-A177-3AD203B41FA5}">
                      <a16:colId xmlns="" xmlns:a16="http://schemas.microsoft.com/office/drawing/2014/main" val="20006"/>
                    </a:ext>
                  </a:extLst>
                </a:gridCol>
                <a:gridCol w="989794">
                  <a:extLst>
                    <a:ext uri="{9D8B030D-6E8A-4147-A177-3AD203B41FA5}">
                      <a16:colId xmlns="" xmlns:a16="http://schemas.microsoft.com/office/drawing/2014/main" val="20007"/>
                    </a:ext>
                  </a:extLst>
                </a:gridCol>
                <a:gridCol w="1838189">
                  <a:extLst>
                    <a:ext uri="{9D8B030D-6E8A-4147-A177-3AD203B41FA5}">
                      <a16:colId xmlns="" xmlns:a16="http://schemas.microsoft.com/office/drawing/2014/main" val="20008"/>
                    </a:ext>
                  </a:extLst>
                </a:gridCol>
              </a:tblGrid>
              <a:tr h="609600">
                <a:tc gridSpan="10">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800" b="1" dirty="0" smtClean="0">
                          <a:solidFill>
                            <a:srgbClr val="FF0000"/>
                          </a:solidFill>
                          <a:effectLst>
                            <a:outerShdw blurRad="38100" dist="38100" dir="2700000" algn="tl">
                              <a:srgbClr val="000000">
                                <a:alpha val="43137"/>
                              </a:srgbClr>
                            </a:outerShdw>
                          </a:effectLst>
                          <a:latin typeface="Arial Narrow" panose="020B0606020202030204" pitchFamily="34" charset="0"/>
                          <a:ea typeface="Calibri"/>
                          <a:cs typeface="Times New Roman"/>
                        </a:rPr>
                        <a:t>PROJECTS FOR 2019 AND CORRESPONDING COST AND JUSTIFICATION </a:t>
                      </a: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44884">
                <a:tc>
                  <a:txBody>
                    <a:bodyPr/>
                    <a:lstStyle/>
                    <a:p>
                      <a:pPr marL="0" marR="0" algn="l">
                        <a:lnSpc>
                          <a:spcPct val="115000"/>
                        </a:lnSpc>
                        <a:spcBef>
                          <a:spcPts val="0"/>
                        </a:spcBef>
                        <a:spcAft>
                          <a:spcPts val="0"/>
                        </a:spcAft>
                      </a:pPr>
                      <a:r>
                        <a:rPr lang="en-US" sz="1600" b="0" dirty="0" smtClean="0">
                          <a:solidFill>
                            <a:schemeClr val="tx1"/>
                          </a:solidFill>
                          <a:effectLst/>
                          <a:latin typeface="Arial Narrow" panose="020B0606020202030204" pitchFamily="34" charset="0"/>
                          <a:ea typeface="Calibri"/>
                          <a:cs typeface="Times New Roman"/>
                        </a:rPr>
                        <a:t>SN</a:t>
                      </a:r>
                      <a:endParaRPr lang="en-US" sz="16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b="0" dirty="0">
                          <a:solidFill>
                            <a:schemeClr val="tx1"/>
                          </a:solidFill>
                          <a:effectLst/>
                          <a:latin typeface="Arial Narrow" panose="020B0606020202030204" pitchFamily="34" charset="0"/>
                        </a:rPr>
                        <a:t>List </a:t>
                      </a:r>
                      <a:r>
                        <a:rPr lang="en-US" sz="1600" b="0" dirty="0" smtClean="0">
                          <a:solidFill>
                            <a:schemeClr val="tx1"/>
                          </a:solidFill>
                          <a:effectLst/>
                          <a:latin typeface="Arial Narrow" panose="020B0606020202030204" pitchFamily="34" charset="0"/>
                        </a:rPr>
                        <a:t>of </a:t>
                      </a:r>
                      <a:endParaRPr lang="en-US" sz="1600" b="0" dirty="0">
                        <a:solidFill>
                          <a:schemeClr val="tx1"/>
                        </a:solidFill>
                        <a:effectLst/>
                        <a:latin typeface="Arial Narrow" panose="020B0606020202030204" pitchFamily="34" charset="0"/>
                      </a:endParaRPr>
                    </a:p>
                    <a:p>
                      <a:pPr marL="0" marR="0" algn="l">
                        <a:lnSpc>
                          <a:spcPct val="115000"/>
                        </a:lnSpc>
                        <a:spcBef>
                          <a:spcPts val="0"/>
                        </a:spcBef>
                        <a:spcAft>
                          <a:spcPts val="0"/>
                        </a:spcAft>
                      </a:pPr>
                      <a:r>
                        <a:rPr lang="en-US" sz="1600" b="0" dirty="0">
                          <a:solidFill>
                            <a:schemeClr val="tx1"/>
                          </a:solidFill>
                          <a:effectLst/>
                          <a:latin typeface="Arial Narrow" panose="020B0606020202030204" pitchFamily="34" charset="0"/>
                        </a:rPr>
                        <a:t>Projects</a:t>
                      </a:r>
                      <a:endParaRPr lang="en-US" sz="16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b="0" dirty="0" err="1">
                          <a:solidFill>
                            <a:schemeClr val="tx1"/>
                          </a:solidFill>
                          <a:effectLst/>
                          <a:latin typeface="Arial Narrow" panose="020B0606020202030204" pitchFamily="34" charset="0"/>
                        </a:rPr>
                        <a:t>IGF</a:t>
                      </a:r>
                      <a:r>
                        <a:rPr lang="en-US" sz="1600" b="0" dirty="0">
                          <a:solidFill>
                            <a:schemeClr val="tx1"/>
                          </a:solidFill>
                          <a:effectLst/>
                          <a:latin typeface="Arial Narrow" panose="020B0606020202030204" pitchFamily="34" charset="0"/>
                        </a:rPr>
                        <a:t> (</a:t>
                      </a:r>
                      <a:r>
                        <a:rPr lang="en-US" sz="1600" b="0" dirty="0" err="1">
                          <a:solidFill>
                            <a:schemeClr val="tx1"/>
                          </a:solidFill>
                          <a:effectLst/>
                          <a:latin typeface="Arial Narrow" panose="020B0606020202030204" pitchFamily="34" charset="0"/>
                        </a:rPr>
                        <a:t>GHc</a:t>
                      </a:r>
                      <a:r>
                        <a:rPr lang="en-US" sz="1600" b="0" dirty="0">
                          <a:solidFill>
                            <a:schemeClr val="tx1"/>
                          </a:solidFill>
                          <a:effectLst/>
                          <a:latin typeface="Arial Narrow" panose="020B0606020202030204" pitchFamily="34" charset="0"/>
                        </a:rPr>
                        <a:t>)</a:t>
                      </a:r>
                      <a:endParaRPr lang="en-US" sz="16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b="0" dirty="0">
                          <a:solidFill>
                            <a:schemeClr val="tx1"/>
                          </a:solidFill>
                          <a:effectLst/>
                          <a:latin typeface="Arial Narrow" panose="020B0606020202030204" pitchFamily="34" charset="0"/>
                        </a:rPr>
                        <a:t>GOG (</a:t>
                      </a:r>
                      <a:r>
                        <a:rPr lang="en-US" sz="1600" b="0" dirty="0" err="1">
                          <a:solidFill>
                            <a:schemeClr val="tx1"/>
                          </a:solidFill>
                          <a:effectLst/>
                          <a:latin typeface="Arial Narrow" panose="020B0606020202030204" pitchFamily="34" charset="0"/>
                        </a:rPr>
                        <a:t>GHc</a:t>
                      </a:r>
                      <a:r>
                        <a:rPr lang="en-US" sz="1600" b="0" dirty="0">
                          <a:solidFill>
                            <a:schemeClr val="tx1"/>
                          </a:solidFill>
                          <a:effectLst/>
                          <a:latin typeface="Arial Narrow" panose="020B0606020202030204" pitchFamily="34" charset="0"/>
                        </a:rPr>
                        <a:t>)</a:t>
                      </a:r>
                      <a:endParaRPr lang="en-US" sz="16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b="0" dirty="0" err="1">
                          <a:solidFill>
                            <a:schemeClr val="tx1"/>
                          </a:solidFill>
                          <a:effectLst/>
                          <a:latin typeface="Arial Narrow" panose="020B0606020202030204" pitchFamily="34" charset="0"/>
                        </a:rPr>
                        <a:t>DACF</a:t>
                      </a:r>
                      <a:r>
                        <a:rPr lang="en-US" sz="1600" b="0" dirty="0">
                          <a:solidFill>
                            <a:schemeClr val="tx1"/>
                          </a:solidFill>
                          <a:effectLst/>
                          <a:latin typeface="Arial Narrow" panose="020B0606020202030204" pitchFamily="34" charset="0"/>
                        </a:rPr>
                        <a:t> (</a:t>
                      </a:r>
                      <a:r>
                        <a:rPr lang="en-US" sz="1600" b="0" dirty="0" err="1">
                          <a:solidFill>
                            <a:schemeClr val="tx1"/>
                          </a:solidFill>
                          <a:effectLst/>
                          <a:latin typeface="Arial Narrow" panose="020B0606020202030204" pitchFamily="34" charset="0"/>
                        </a:rPr>
                        <a:t>GHc</a:t>
                      </a:r>
                      <a:r>
                        <a:rPr lang="en-US" sz="1600" b="0" dirty="0">
                          <a:solidFill>
                            <a:schemeClr val="tx1"/>
                          </a:solidFill>
                          <a:effectLst/>
                          <a:latin typeface="Arial Narrow" panose="020B0606020202030204" pitchFamily="34" charset="0"/>
                        </a:rPr>
                        <a:t>)</a:t>
                      </a:r>
                      <a:endParaRPr lang="en-US" sz="16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b="0" dirty="0">
                          <a:solidFill>
                            <a:schemeClr val="tx1"/>
                          </a:solidFill>
                          <a:effectLst/>
                          <a:latin typeface="Arial Narrow" panose="020B0606020202030204" pitchFamily="34" charset="0"/>
                        </a:rPr>
                        <a:t>DDF (</a:t>
                      </a:r>
                      <a:r>
                        <a:rPr lang="en-US" sz="1600" b="0" dirty="0" err="1">
                          <a:solidFill>
                            <a:schemeClr val="tx1"/>
                          </a:solidFill>
                          <a:effectLst/>
                          <a:latin typeface="Arial Narrow" panose="020B0606020202030204" pitchFamily="34" charset="0"/>
                        </a:rPr>
                        <a:t>GHc</a:t>
                      </a:r>
                      <a:r>
                        <a:rPr lang="en-US" sz="1600" b="0" dirty="0">
                          <a:solidFill>
                            <a:schemeClr val="tx1"/>
                          </a:solidFill>
                          <a:effectLst/>
                          <a:latin typeface="Arial Narrow" panose="020B0606020202030204" pitchFamily="34" charset="0"/>
                        </a:rPr>
                        <a:t>)</a:t>
                      </a:r>
                      <a:endParaRPr lang="en-US" sz="16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b="0" dirty="0" err="1">
                          <a:solidFill>
                            <a:schemeClr val="tx1"/>
                          </a:solidFill>
                          <a:effectLst/>
                          <a:latin typeface="Arial Narrow" panose="020B0606020202030204" pitchFamily="34" charset="0"/>
                        </a:rPr>
                        <a:t>UDG</a:t>
                      </a:r>
                      <a:r>
                        <a:rPr lang="en-US" sz="1600" b="0" dirty="0">
                          <a:solidFill>
                            <a:schemeClr val="tx1"/>
                          </a:solidFill>
                          <a:effectLst/>
                          <a:latin typeface="Arial Narrow" panose="020B0606020202030204" pitchFamily="34" charset="0"/>
                        </a:rPr>
                        <a:t> (</a:t>
                      </a:r>
                      <a:r>
                        <a:rPr lang="en-US" sz="1600" b="0" dirty="0" err="1">
                          <a:solidFill>
                            <a:schemeClr val="tx1"/>
                          </a:solidFill>
                          <a:effectLst/>
                          <a:latin typeface="Arial Narrow" panose="020B0606020202030204" pitchFamily="34" charset="0"/>
                        </a:rPr>
                        <a:t>GHc</a:t>
                      </a:r>
                      <a:r>
                        <a:rPr lang="en-US" sz="1600" b="0" dirty="0">
                          <a:solidFill>
                            <a:schemeClr val="tx1"/>
                          </a:solidFill>
                          <a:effectLst/>
                          <a:latin typeface="Arial Narrow" panose="020B0606020202030204" pitchFamily="34" charset="0"/>
                        </a:rPr>
                        <a:t>)</a:t>
                      </a:r>
                      <a:endParaRPr lang="en-US" sz="16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b="0" dirty="0">
                          <a:solidFill>
                            <a:schemeClr val="tx1"/>
                          </a:solidFill>
                          <a:effectLst/>
                          <a:latin typeface="Arial Narrow" panose="020B0606020202030204" pitchFamily="34" charset="0"/>
                        </a:rPr>
                        <a:t>Other Donor (</a:t>
                      </a:r>
                      <a:r>
                        <a:rPr lang="en-US" sz="1600" b="0" dirty="0" err="1">
                          <a:solidFill>
                            <a:schemeClr val="tx1"/>
                          </a:solidFill>
                          <a:effectLst/>
                          <a:latin typeface="Arial Narrow" panose="020B0606020202030204" pitchFamily="34" charset="0"/>
                        </a:rPr>
                        <a:t>GHc</a:t>
                      </a:r>
                      <a:r>
                        <a:rPr lang="en-US" sz="1600" b="0" dirty="0">
                          <a:solidFill>
                            <a:schemeClr val="tx1"/>
                          </a:solidFill>
                          <a:effectLst/>
                          <a:latin typeface="Arial Narrow" panose="020B0606020202030204" pitchFamily="34" charset="0"/>
                        </a:rPr>
                        <a:t>)</a:t>
                      </a:r>
                      <a:endParaRPr lang="en-US" sz="16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b="0" dirty="0">
                          <a:solidFill>
                            <a:schemeClr val="tx1"/>
                          </a:solidFill>
                          <a:effectLst/>
                          <a:latin typeface="Arial Narrow" panose="020B0606020202030204" pitchFamily="34" charset="0"/>
                        </a:rPr>
                        <a:t>Total Budget (</a:t>
                      </a:r>
                      <a:r>
                        <a:rPr lang="en-US" sz="1600" b="0" dirty="0" err="1">
                          <a:solidFill>
                            <a:schemeClr val="tx1"/>
                          </a:solidFill>
                          <a:effectLst/>
                          <a:latin typeface="Arial Narrow" panose="020B0606020202030204" pitchFamily="34" charset="0"/>
                        </a:rPr>
                        <a:t>GHc</a:t>
                      </a:r>
                      <a:r>
                        <a:rPr lang="en-US" sz="1600" b="0" dirty="0">
                          <a:solidFill>
                            <a:schemeClr val="tx1"/>
                          </a:solidFill>
                          <a:effectLst/>
                          <a:latin typeface="Arial Narrow" panose="020B0606020202030204" pitchFamily="34" charset="0"/>
                        </a:rPr>
                        <a:t>)</a:t>
                      </a:r>
                      <a:endParaRPr lang="en-US" sz="16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b="0" dirty="0">
                          <a:solidFill>
                            <a:schemeClr val="tx1"/>
                          </a:solidFill>
                          <a:effectLst/>
                          <a:latin typeface="Arial Narrow" panose="020B0606020202030204" pitchFamily="34" charset="0"/>
                        </a:rPr>
                        <a:t>Justification- What do you intend to achieve with the </a:t>
                      </a:r>
                      <a:r>
                        <a:rPr lang="en-US" sz="1600" b="0" dirty="0" err="1">
                          <a:solidFill>
                            <a:schemeClr val="tx1"/>
                          </a:solidFill>
                          <a:effectLst/>
                          <a:latin typeface="Arial Narrow" panose="020B0606020202030204" pitchFamily="34" charset="0"/>
                        </a:rPr>
                        <a:t>programmes</a:t>
                      </a:r>
                      <a:r>
                        <a:rPr lang="en-US" sz="1600" b="0" dirty="0">
                          <a:solidFill>
                            <a:schemeClr val="tx1"/>
                          </a:solidFill>
                          <a:effectLst/>
                          <a:latin typeface="Arial Narrow" panose="020B0606020202030204" pitchFamily="34" charset="0"/>
                        </a:rPr>
                        <a:t>/projects and how does this link to your objectives?</a:t>
                      </a:r>
                      <a:endParaRPr lang="en-US" sz="16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841116">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5</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Provision</a:t>
                      </a:r>
                      <a:r>
                        <a:rPr lang="en-US" sz="1600" baseline="0" dirty="0" smtClean="0">
                          <a:solidFill>
                            <a:schemeClr val="tx1"/>
                          </a:solidFill>
                          <a:effectLst/>
                          <a:latin typeface="Arial Narrow" panose="020B0606020202030204" pitchFamily="34" charset="0"/>
                          <a:ea typeface="Calibri"/>
                          <a:cs typeface="Times New Roman"/>
                        </a:rPr>
                        <a:t> of 500 Mono desk an Dual desk</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150,000.00</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150,000.00</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600" dirty="0" smtClean="0">
                          <a:solidFill>
                            <a:schemeClr val="tx1"/>
                          </a:solidFill>
                          <a:effectLst/>
                          <a:latin typeface="Arial Narrow" panose="020B0606020202030204" pitchFamily="34" charset="0"/>
                          <a:ea typeface="Calibri"/>
                          <a:cs typeface="Times New Roman"/>
                        </a:rPr>
                        <a:t>To provide educational infrastructure and increase access and participation in education</a:t>
                      </a:r>
                      <a:endParaRPr lang="en-US" sz="1600" dirty="0" smtClean="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04800">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b="1" dirty="0">
                          <a:solidFill>
                            <a:schemeClr val="tx1"/>
                          </a:solidFill>
                          <a:effectLst/>
                          <a:latin typeface="Arial Narrow" panose="020B0606020202030204" pitchFamily="34" charset="0"/>
                          <a:ea typeface="Calibri"/>
                          <a:cs typeface="Times New Roman"/>
                        </a:rPr>
                        <a:t>Health</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a:solidFill>
                            <a:schemeClr val="tx1"/>
                          </a:solidFill>
                          <a:effectLst/>
                          <a:latin typeface="Arial Narrow" panose="020B0606020202030204" pitchFamily="34" charset="0"/>
                          <a:ea typeface="Calibri"/>
                          <a:cs typeface="Times New Roman"/>
                        </a:rPr>
                        <a:t> </a:t>
                      </a:r>
                      <a:endParaRPr lang="en-US" sz="16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a:solidFill>
                            <a:schemeClr val="tx1"/>
                          </a:solidFill>
                          <a:effectLst/>
                          <a:latin typeface="Arial Narrow" panose="020B0606020202030204" pitchFamily="34" charset="0"/>
                          <a:ea typeface="Calibri"/>
                          <a:cs typeface="Times New Roman"/>
                        </a:rPr>
                        <a:t> </a:t>
                      </a:r>
                      <a:endParaRPr lang="en-US" sz="16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 </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a:solidFill>
                            <a:schemeClr val="tx1"/>
                          </a:solidFill>
                          <a:effectLst/>
                          <a:latin typeface="Arial Narrow" panose="020B0606020202030204" pitchFamily="34" charset="0"/>
                          <a:ea typeface="Calibri"/>
                          <a:cs typeface="Times New Roman"/>
                        </a:rPr>
                        <a:t> </a:t>
                      </a:r>
                      <a:endParaRPr lang="en-US" sz="16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 </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 </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 </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 </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688716">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6</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Completing</a:t>
                      </a:r>
                      <a:r>
                        <a:rPr lang="en-US" sz="1600" baseline="0" dirty="0" smtClean="0">
                          <a:solidFill>
                            <a:schemeClr val="tx1"/>
                          </a:solidFill>
                          <a:effectLst/>
                          <a:latin typeface="Arial Narrow" panose="020B0606020202030204" pitchFamily="34" charset="0"/>
                          <a:ea typeface="Calibri"/>
                          <a:cs typeface="Times New Roman"/>
                        </a:rPr>
                        <a:t> and Furnishing of </a:t>
                      </a:r>
                      <a:r>
                        <a:rPr lang="en-US" sz="1600" baseline="0" dirty="0" err="1" smtClean="0">
                          <a:solidFill>
                            <a:schemeClr val="tx1"/>
                          </a:solidFill>
                          <a:effectLst/>
                          <a:latin typeface="Arial Narrow" panose="020B0606020202030204" pitchFamily="34" charset="0"/>
                          <a:ea typeface="Calibri"/>
                          <a:cs typeface="Times New Roman"/>
                        </a:rPr>
                        <a:t>Nyabo</a:t>
                      </a:r>
                      <a:r>
                        <a:rPr lang="en-US" sz="1600" baseline="0" dirty="0" smtClean="0">
                          <a:solidFill>
                            <a:schemeClr val="tx1"/>
                          </a:solidFill>
                          <a:effectLst/>
                          <a:latin typeface="Arial Narrow" panose="020B0606020202030204" pitchFamily="34" charset="0"/>
                          <a:ea typeface="Calibri"/>
                          <a:cs typeface="Times New Roman"/>
                        </a:rPr>
                        <a:t> CHPs</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100,000.00</a:t>
                      </a:r>
                    </a:p>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100,000.00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600" dirty="0" smtClean="0">
                          <a:solidFill>
                            <a:schemeClr val="tx1"/>
                          </a:solidFill>
                          <a:effectLst/>
                          <a:latin typeface="Arial Narrow" panose="020B0606020202030204" pitchFamily="34" charset="0"/>
                          <a:ea typeface="Calibri"/>
                          <a:cs typeface="Times New Roman"/>
                        </a:rPr>
                        <a:t>Strengthen efficiency and effectiveness in health service</a:t>
                      </a:r>
                      <a:endParaRPr lang="en-US" sz="1600" dirty="0" smtClean="0">
                        <a:solidFill>
                          <a:schemeClr val="tx1"/>
                        </a:solidFill>
                        <a:effectLst/>
                        <a:latin typeface="Arial Narrow" panose="020B0606020202030204" pitchFamily="34" charset="0"/>
                        <a:ea typeface="Calibri"/>
                        <a:cs typeface="Times New Roman"/>
                      </a:endParaRPr>
                    </a:p>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82752">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7</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smtClean="0">
                          <a:solidFill>
                            <a:schemeClr val="tx1"/>
                          </a:solidFill>
                          <a:effectLst/>
                          <a:latin typeface="Arial Narrow" panose="020B0606020202030204" pitchFamily="34" charset="0"/>
                          <a:ea typeface="Calibri"/>
                          <a:cs typeface="Times New Roman"/>
                        </a:rPr>
                        <a:t>Completion </a:t>
                      </a:r>
                      <a:r>
                        <a:rPr lang="en-GB" sz="1600" baseline="0" dirty="0" smtClean="0">
                          <a:solidFill>
                            <a:schemeClr val="tx1"/>
                          </a:solidFill>
                          <a:effectLst/>
                          <a:latin typeface="Arial Narrow" panose="020B0606020202030204" pitchFamily="34" charset="0"/>
                          <a:ea typeface="Calibri"/>
                          <a:cs typeface="Times New Roman"/>
                        </a:rPr>
                        <a:t> and  Furnishing of </a:t>
                      </a:r>
                      <a:r>
                        <a:rPr lang="en-GB" sz="1600" dirty="0" smtClean="0">
                          <a:solidFill>
                            <a:schemeClr val="tx1"/>
                          </a:solidFill>
                          <a:effectLst/>
                          <a:latin typeface="Arial Narrow" panose="020B0606020202030204" pitchFamily="34" charset="0"/>
                          <a:ea typeface="Calibri"/>
                          <a:cs typeface="Times New Roman"/>
                        </a:rPr>
                        <a:t>Kyekyewere </a:t>
                      </a:r>
                      <a:r>
                        <a:rPr lang="en-GB" sz="1600" dirty="0">
                          <a:solidFill>
                            <a:schemeClr val="tx1"/>
                          </a:solidFill>
                          <a:effectLst/>
                          <a:latin typeface="Arial Narrow" panose="020B0606020202030204" pitchFamily="34" charset="0"/>
                          <a:ea typeface="Calibri"/>
                          <a:cs typeface="Times New Roman"/>
                        </a:rPr>
                        <a:t>CHPs</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 </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a:solidFill>
                            <a:schemeClr val="tx1"/>
                          </a:solidFill>
                          <a:effectLst/>
                          <a:latin typeface="Arial Narrow" panose="020B0606020202030204" pitchFamily="34" charset="0"/>
                          <a:ea typeface="Calibri"/>
                          <a:cs typeface="Times New Roman"/>
                        </a:rPr>
                        <a:t> </a:t>
                      </a:r>
                      <a:endParaRPr lang="en-US" sz="16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70,000.00</a:t>
                      </a:r>
                    </a:p>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70,000.00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Strengthen efficiency and effectiveness in health service</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4"/>
                  </a:ext>
                </a:extLst>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49</a:t>
            </a:fld>
            <a:endParaRPr lang="en-US"/>
          </a:p>
        </p:txBody>
      </p:sp>
    </p:spTree>
    <p:extLst>
      <p:ext uri="{BB962C8B-B14F-4D97-AF65-F5344CB8AC3E}">
        <p14:creationId xmlns:p14="http://schemas.microsoft.com/office/powerpoint/2010/main" val="1724354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466593579"/>
              </p:ext>
            </p:extLst>
          </p:nvPr>
        </p:nvGraphicFramePr>
        <p:xfrm>
          <a:off x="381000" y="3904298"/>
          <a:ext cx="8229600" cy="2473124"/>
        </p:xfrm>
        <a:graphic>
          <a:graphicData uri="http://schemas.openxmlformats.org/drawingml/2006/table">
            <a:tbl>
              <a:tblPr firstRow="1" bandRow="1">
                <a:tableStyleId>{5940675A-B579-460E-94D1-54222C63F5DA}</a:tableStyleId>
              </a:tblPr>
              <a:tblGrid>
                <a:gridCol w="685800"/>
                <a:gridCol w="3429000"/>
                <a:gridCol w="2057400"/>
                <a:gridCol w="2057400"/>
              </a:tblGrid>
              <a:tr h="360262">
                <a:tc>
                  <a:txBody>
                    <a:bodyPr/>
                    <a:lstStyle/>
                    <a:p>
                      <a:pPr marL="0" marR="0">
                        <a:lnSpc>
                          <a:spcPct val="115000"/>
                        </a:lnSpc>
                        <a:spcBef>
                          <a:spcPts val="0"/>
                        </a:spcBef>
                        <a:spcAft>
                          <a:spcPts val="0"/>
                        </a:spcAft>
                      </a:pPr>
                      <a:r>
                        <a:rPr lang="en-US" sz="2000" dirty="0">
                          <a:effectLst/>
                        </a:rPr>
                        <a:t> </a:t>
                      </a:r>
                      <a:endParaRPr lang="en-US" sz="2000" dirty="0">
                        <a:effectLst/>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GB" sz="2000" b="1" dirty="0">
                          <a:solidFill>
                            <a:srgbClr val="FF0000"/>
                          </a:solidFill>
                          <a:effectLst/>
                        </a:rPr>
                        <a:t>NAME</a:t>
                      </a:r>
                      <a:endParaRPr lang="en-US" sz="2000" b="1" dirty="0">
                        <a:solidFill>
                          <a:srgbClr val="FF0000"/>
                        </a:solidFill>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000" b="1" dirty="0">
                          <a:solidFill>
                            <a:srgbClr val="FF0000"/>
                          </a:solidFill>
                          <a:effectLst/>
                        </a:rPr>
                        <a:t>LOCATION</a:t>
                      </a:r>
                      <a:endParaRPr lang="en-US" sz="2000" b="1" dirty="0">
                        <a:solidFill>
                          <a:srgbClr val="FF0000"/>
                        </a:solidFill>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000" b="1" dirty="0">
                          <a:solidFill>
                            <a:srgbClr val="FF0000"/>
                          </a:solidFill>
                          <a:effectLst/>
                        </a:rPr>
                        <a:t>MARKET DAYS</a:t>
                      </a:r>
                      <a:endParaRPr lang="en-US" sz="2000" b="1" dirty="0">
                        <a:solidFill>
                          <a:srgbClr val="FF0000"/>
                        </a:solidFill>
                        <a:effectLst/>
                        <a:latin typeface="Calibri"/>
                        <a:ea typeface="Times New Roman"/>
                        <a:cs typeface="Times New Roman"/>
                      </a:endParaRPr>
                    </a:p>
                  </a:txBody>
                  <a:tcPr marL="68580" marR="68580" marT="0" marB="0" anchor="ctr"/>
                </a:tc>
              </a:tr>
              <a:tr h="320535">
                <a:tc>
                  <a:txBody>
                    <a:bodyPr/>
                    <a:lstStyle/>
                    <a:p>
                      <a:pPr marL="0" marR="0" algn="ctr">
                        <a:lnSpc>
                          <a:spcPct val="115000"/>
                        </a:lnSpc>
                        <a:spcBef>
                          <a:spcPts val="0"/>
                        </a:spcBef>
                        <a:spcAft>
                          <a:spcPts val="0"/>
                        </a:spcAft>
                      </a:pPr>
                      <a:r>
                        <a:rPr lang="en-GB" sz="2000">
                          <a:effectLst/>
                        </a:rPr>
                        <a:t>1</a:t>
                      </a:r>
                      <a:endParaRPr lang="en-US" sz="2000">
                        <a:effectLst/>
                        <a:latin typeface="Calibri"/>
                        <a:ea typeface="Times New Roman"/>
                        <a:cs typeface="Times New Roman"/>
                      </a:endParaRPr>
                    </a:p>
                  </a:txBody>
                  <a:tcPr marL="68580" marR="68580" marT="0" marB="0" anchor="ctr"/>
                </a:tc>
                <a:tc>
                  <a:txBody>
                    <a:bodyPr/>
                    <a:lstStyle/>
                    <a:p>
                      <a:pPr marL="0" marR="0">
                        <a:lnSpc>
                          <a:spcPct val="115000"/>
                        </a:lnSpc>
                        <a:spcBef>
                          <a:spcPts val="0"/>
                        </a:spcBef>
                        <a:spcAft>
                          <a:spcPts val="0"/>
                        </a:spcAft>
                      </a:pPr>
                      <a:r>
                        <a:rPr lang="en-GB" sz="2000" dirty="0">
                          <a:effectLst/>
                        </a:rPr>
                        <a:t>Konongo Market</a:t>
                      </a:r>
                      <a:endParaRPr lang="en-US" sz="20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000" dirty="0">
                          <a:effectLst/>
                        </a:rPr>
                        <a:t>Konongo                  </a:t>
                      </a:r>
                      <a:endParaRPr lang="en-US" sz="20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000" dirty="0">
                          <a:effectLst/>
                        </a:rPr>
                        <a:t>Tuesdays</a:t>
                      </a:r>
                      <a:endParaRPr lang="en-US" sz="2000" dirty="0">
                        <a:effectLst/>
                        <a:latin typeface="Calibri"/>
                        <a:ea typeface="Times New Roman"/>
                        <a:cs typeface="Times New Roman"/>
                      </a:endParaRPr>
                    </a:p>
                  </a:txBody>
                  <a:tcPr marL="68580" marR="68580" marT="0" marB="0" anchor="ctr"/>
                </a:tc>
              </a:tr>
              <a:tr h="240817">
                <a:tc>
                  <a:txBody>
                    <a:bodyPr/>
                    <a:lstStyle/>
                    <a:p>
                      <a:pPr marL="0" marR="0" algn="ctr">
                        <a:lnSpc>
                          <a:spcPct val="115000"/>
                        </a:lnSpc>
                        <a:spcBef>
                          <a:spcPts val="0"/>
                        </a:spcBef>
                        <a:spcAft>
                          <a:spcPts val="0"/>
                        </a:spcAft>
                      </a:pPr>
                      <a:r>
                        <a:rPr lang="en-GB" sz="2000">
                          <a:effectLst/>
                        </a:rPr>
                        <a:t>2</a:t>
                      </a:r>
                      <a:endParaRPr lang="en-US" sz="2000">
                        <a:effectLst/>
                        <a:latin typeface="Calibri"/>
                        <a:ea typeface="Times New Roman"/>
                        <a:cs typeface="Times New Roman"/>
                      </a:endParaRPr>
                    </a:p>
                  </a:txBody>
                  <a:tcPr marL="68580" marR="68580" marT="0" marB="0" anchor="ctr"/>
                </a:tc>
                <a:tc>
                  <a:txBody>
                    <a:bodyPr/>
                    <a:lstStyle/>
                    <a:p>
                      <a:pPr marL="0" marR="0">
                        <a:lnSpc>
                          <a:spcPct val="115000"/>
                        </a:lnSpc>
                        <a:spcBef>
                          <a:spcPts val="0"/>
                        </a:spcBef>
                        <a:spcAft>
                          <a:spcPts val="0"/>
                        </a:spcAft>
                      </a:pPr>
                      <a:r>
                        <a:rPr lang="en-GB" sz="2000" dirty="0">
                          <a:effectLst/>
                        </a:rPr>
                        <a:t>Odumasi Market</a:t>
                      </a:r>
                      <a:endParaRPr lang="en-US" sz="20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000" dirty="0">
                          <a:effectLst/>
                        </a:rPr>
                        <a:t>Odumasi</a:t>
                      </a:r>
                      <a:endParaRPr lang="en-US" sz="20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000" dirty="0">
                          <a:effectLst/>
                        </a:rPr>
                        <a:t>Fridays</a:t>
                      </a:r>
                      <a:endParaRPr lang="en-US" sz="2000" dirty="0">
                        <a:effectLst/>
                        <a:latin typeface="Calibri"/>
                        <a:ea typeface="Times New Roman"/>
                        <a:cs typeface="Times New Roman"/>
                      </a:endParaRPr>
                    </a:p>
                  </a:txBody>
                  <a:tcPr marL="68580" marR="68580" marT="0" marB="0" anchor="ctr"/>
                </a:tc>
              </a:tr>
              <a:tr h="320535">
                <a:tc>
                  <a:txBody>
                    <a:bodyPr/>
                    <a:lstStyle/>
                    <a:p>
                      <a:pPr marL="0" marR="0" algn="ctr">
                        <a:lnSpc>
                          <a:spcPct val="115000"/>
                        </a:lnSpc>
                        <a:spcBef>
                          <a:spcPts val="0"/>
                        </a:spcBef>
                        <a:spcAft>
                          <a:spcPts val="0"/>
                        </a:spcAft>
                      </a:pPr>
                      <a:r>
                        <a:rPr lang="en-GB" sz="2000">
                          <a:effectLst/>
                        </a:rPr>
                        <a:t>3</a:t>
                      </a:r>
                      <a:endParaRPr lang="en-US" sz="2000">
                        <a:effectLst/>
                        <a:latin typeface="Calibri"/>
                        <a:ea typeface="Times New Roman"/>
                        <a:cs typeface="Times New Roman"/>
                      </a:endParaRPr>
                    </a:p>
                  </a:txBody>
                  <a:tcPr marL="68580" marR="68580" marT="0" marB="0" anchor="ctr"/>
                </a:tc>
                <a:tc>
                  <a:txBody>
                    <a:bodyPr/>
                    <a:lstStyle/>
                    <a:p>
                      <a:pPr marL="0" marR="0">
                        <a:lnSpc>
                          <a:spcPct val="115000"/>
                        </a:lnSpc>
                        <a:spcBef>
                          <a:spcPts val="0"/>
                        </a:spcBef>
                        <a:spcAft>
                          <a:spcPts val="0"/>
                        </a:spcAft>
                      </a:pPr>
                      <a:r>
                        <a:rPr lang="en-GB" sz="2000" dirty="0">
                          <a:effectLst/>
                        </a:rPr>
                        <a:t>Dwease Market</a:t>
                      </a:r>
                      <a:endParaRPr lang="en-US" sz="20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000" dirty="0">
                          <a:effectLst/>
                        </a:rPr>
                        <a:t>Dwease</a:t>
                      </a:r>
                      <a:endParaRPr lang="en-US" sz="20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000" dirty="0" smtClean="0">
                          <a:effectLst/>
                        </a:rPr>
                        <a:t>Wednesdays</a:t>
                      </a:r>
                      <a:endParaRPr lang="en-US" sz="2000" dirty="0">
                        <a:effectLst/>
                        <a:latin typeface="Calibri"/>
                        <a:ea typeface="Times New Roman"/>
                        <a:cs typeface="Times New Roman"/>
                      </a:endParaRPr>
                    </a:p>
                  </a:txBody>
                  <a:tcPr marL="68580" marR="68580" marT="0" marB="0" anchor="ctr"/>
                </a:tc>
              </a:tr>
              <a:tr h="320535">
                <a:tc>
                  <a:txBody>
                    <a:bodyPr/>
                    <a:lstStyle/>
                    <a:p>
                      <a:pPr marL="0" marR="0" algn="ctr">
                        <a:lnSpc>
                          <a:spcPct val="115000"/>
                        </a:lnSpc>
                        <a:spcBef>
                          <a:spcPts val="0"/>
                        </a:spcBef>
                        <a:spcAft>
                          <a:spcPts val="0"/>
                        </a:spcAft>
                      </a:pPr>
                      <a:r>
                        <a:rPr lang="en-GB" sz="2000">
                          <a:effectLst/>
                        </a:rPr>
                        <a:t>4</a:t>
                      </a:r>
                      <a:endParaRPr lang="en-US" sz="2000">
                        <a:effectLst/>
                        <a:latin typeface="Calibri"/>
                        <a:ea typeface="Times New Roman"/>
                        <a:cs typeface="Times New Roman"/>
                      </a:endParaRPr>
                    </a:p>
                  </a:txBody>
                  <a:tcPr marL="68580" marR="68580" marT="0" marB="0" anchor="ctr"/>
                </a:tc>
                <a:tc>
                  <a:txBody>
                    <a:bodyPr/>
                    <a:lstStyle/>
                    <a:p>
                      <a:pPr marL="0" marR="0">
                        <a:lnSpc>
                          <a:spcPct val="115000"/>
                        </a:lnSpc>
                        <a:spcBef>
                          <a:spcPts val="0"/>
                        </a:spcBef>
                        <a:spcAft>
                          <a:spcPts val="0"/>
                        </a:spcAft>
                      </a:pPr>
                      <a:r>
                        <a:rPr lang="en-GB" sz="2000">
                          <a:effectLst/>
                        </a:rPr>
                        <a:t>Praaso Market</a:t>
                      </a:r>
                      <a:endParaRPr lang="en-US" sz="200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000" dirty="0" err="1">
                          <a:effectLst/>
                        </a:rPr>
                        <a:t>Praaso</a:t>
                      </a:r>
                      <a:endParaRPr lang="en-US" sz="20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000" dirty="0">
                          <a:effectLst/>
                        </a:rPr>
                        <a:t>Tuesdays</a:t>
                      </a:r>
                      <a:endParaRPr lang="en-US" sz="2000" dirty="0">
                        <a:effectLst/>
                        <a:latin typeface="Calibri"/>
                        <a:ea typeface="Times New Roman"/>
                        <a:cs typeface="Times New Roman"/>
                      </a:endParaRPr>
                    </a:p>
                  </a:txBody>
                  <a:tcPr marL="68580" marR="68580" marT="0" marB="0" anchor="ctr"/>
                </a:tc>
              </a:tr>
              <a:tr h="320535">
                <a:tc>
                  <a:txBody>
                    <a:bodyPr/>
                    <a:lstStyle/>
                    <a:p>
                      <a:pPr marL="0" marR="0" algn="ctr">
                        <a:lnSpc>
                          <a:spcPct val="115000"/>
                        </a:lnSpc>
                        <a:spcBef>
                          <a:spcPts val="0"/>
                        </a:spcBef>
                        <a:spcAft>
                          <a:spcPts val="0"/>
                        </a:spcAft>
                      </a:pPr>
                      <a:r>
                        <a:rPr lang="en-GB" sz="2000">
                          <a:effectLst/>
                        </a:rPr>
                        <a:t>5</a:t>
                      </a:r>
                      <a:endParaRPr lang="en-US" sz="2000">
                        <a:effectLst/>
                        <a:latin typeface="Calibri"/>
                        <a:ea typeface="Times New Roman"/>
                        <a:cs typeface="Times New Roman"/>
                      </a:endParaRPr>
                    </a:p>
                  </a:txBody>
                  <a:tcPr marL="68580" marR="68580" marT="0" marB="0" anchor="ctr"/>
                </a:tc>
                <a:tc>
                  <a:txBody>
                    <a:bodyPr/>
                    <a:lstStyle/>
                    <a:p>
                      <a:pPr marL="0" marR="0">
                        <a:lnSpc>
                          <a:spcPct val="115000"/>
                        </a:lnSpc>
                        <a:spcBef>
                          <a:spcPts val="0"/>
                        </a:spcBef>
                        <a:spcAft>
                          <a:spcPts val="0"/>
                        </a:spcAft>
                      </a:pPr>
                      <a:r>
                        <a:rPr lang="en-GB" sz="2000" dirty="0" err="1" smtClean="0">
                          <a:effectLst/>
                        </a:rPr>
                        <a:t>Patriensa</a:t>
                      </a:r>
                      <a:r>
                        <a:rPr lang="en-GB" sz="2000" dirty="0" smtClean="0">
                          <a:effectLst/>
                        </a:rPr>
                        <a:t> </a:t>
                      </a:r>
                      <a:r>
                        <a:rPr lang="en-GB" sz="2000" dirty="0">
                          <a:effectLst/>
                        </a:rPr>
                        <a:t>Market</a:t>
                      </a:r>
                      <a:endParaRPr lang="en-US" sz="20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000" dirty="0" err="1" smtClean="0">
                          <a:effectLst/>
                        </a:rPr>
                        <a:t>Patriensa</a:t>
                      </a:r>
                      <a:endParaRPr lang="en-US" sz="20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000" dirty="0">
                          <a:effectLst/>
                        </a:rPr>
                        <a:t>Daily market</a:t>
                      </a:r>
                      <a:endParaRPr lang="en-US" sz="2000" dirty="0">
                        <a:effectLst/>
                        <a:latin typeface="Calibri"/>
                        <a:ea typeface="Times New Roman"/>
                        <a:cs typeface="Times New Roman"/>
                      </a:endParaRPr>
                    </a:p>
                  </a:txBody>
                  <a:tcPr marL="68580" marR="68580" marT="0" marB="0" anchor="ctr"/>
                </a:tc>
              </a:tr>
              <a:tr h="360262">
                <a:tc>
                  <a:txBody>
                    <a:bodyPr/>
                    <a:lstStyle/>
                    <a:p>
                      <a:pPr marL="0" marR="0" algn="ctr">
                        <a:lnSpc>
                          <a:spcPct val="115000"/>
                        </a:lnSpc>
                        <a:spcBef>
                          <a:spcPts val="0"/>
                        </a:spcBef>
                        <a:spcAft>
                          <a:spcPts val="0"/>
                        </a:spcAft>
                      </a:pPr>
                      <a:r>
                        <a:rPr lang="en-GB" sz="2000">
                          <a:effectLst/>
                        </a:rPr>
                        <a:t>6</a:t>
                      </a:r>
                      <a:endParaRPr lang="en-US" sz="2000">
                        <a:effectLst/>
                        <a:latin typeface="Calibri"/>
                        <a:ea typeface="Times New Roman"/>
                        <a:cs typeface="Times New Roman"/>
                      </a:endParaRPr>
                    </a:p>
                  </a:txBody>
                  <a:tcPr marL="68580" marR="68580" marT="0" marB="0" anchor="ctr"/>
                </a:tc>
                <a:tc>
                  <a:txBody>
                    <a:bodyPr/>
                    <a:lstStyle/>
                    <a:p>
                      <a:pPr marL="0" marR="0">
                        <a:lnSpc>
                          <a:spcPct val="115000"/>
                        </a:lnSpc>
                        <a:spcBef>
                          <a:spcPts val="0"/>
                        </a:spcBef>
                        <a:spcAft>
                          <a:spcPts val="0"/>
                        </a:spcAft>
                      </a:pPr>
                      <a:r>
                        <a:rPr lang="en-GB" sz="2000" dirty="0" err="1">
                          <a:effectLst/>
                        </a:rPr>
                        <a:t>Odumasi</a:t>
                      </a:r>
                      <a:r>
                        <a:rPr lang="en-GB" sz="2000" dirty="0">
                          <a:effectLst/>
                        </a:rPr>
                        <a:t> </a:t>
                      </a:r>
                      <a:r>
                        <a:rPr lang="en-GB" sz="2000" dirty="0" err="1">
                          <a:effectLst/>
                        </a:rPr>
                        <a:t>Zongo</a:t>
                      </a:r>
                      <a:r>
                        <a:rPr lang="en-GB" sz="2000" dirty="0">
                          <a:effectLst/>
                        </a:rPr>
                        <a:t> Market</a:t>
                      </a:r>
                      <a:endParaRPr lang="en-US" sz="20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000">
                          <a:effectLst/>
                        </a:rPr>
                        <a:t>Odumasi</a:t>
                      </a:r>
                      <a:endParaRPr lang="en-US" sz="200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000" dirty="0">
                          <a:effectLst/>
                        </a:rPr>
                        <a:t>Daily</a:t>
                      </a:r>
                      <a:endParaRPr lang="en-US" sz="2000" dirty="0">
                        <a:effectLst/>
                        <a:latin typeface="Calibri"/>
                        <a:ea typeface="Times New Roman"/>
                        <a:cs typeface="Times New Roman"/>
                      </a:endParaRPr>
                    </a:p>
                  </a:txBody>
                  <a:tcPr marL="68580" marR="68580" marT="0" marB="0" anchor="ctr"/>
                </a:tc>
              </a:tr>
            </a:tbl>
          </a:graphicData>
        </a:graphic>
      </p:graphicFrame>
      <p:sp>
        <p:nvSpPr>
          <p:cNvPr id="5" name="Rectangle 4"/>
          <p:cNvSpPr/>
          <p:nvPr/>
        </p:nvSpPr>
        <p:spPr>
          <a:xfrm>
            <a:off x="381000" y="457200"/>
            <a:ext cx="8229600" cy="3447098"/>
          </a:xfrm>
          <a:prstGeom prst="rect">
            <a:avLst/>
          </a:prstGeom>
        </p:spPr>
        <p:txBody>
          <a:bodyPr wrap="square">
            <a:spAutoFit/>
          </a:bodyPr>
          <a:lstStyle/>
          <a:p>
            <a:r>
              <a:rPr lang="en-GB" sz="2000" b="1" i="1" dirty="0" smtClean="0">
                <a:solidFill>
                  <a:srgbClr val="FF0000"/>
                </a:solidFill>
                <a:effectLst>
                  <a:outerShdw blurRad="38100" dist="38100" dir="2700000" algn="tl">
                    <a:srgbClr val="000000">
                      <a:alpha val="43137"/>
                    </a:srgbClr>
                  </a:outerShdw>
                </a:effectLst>
              </a:rPr>
              <a:t>d. </a:t>
            </a:r>
            <a:r>
              <a:rPr lang="en-GB" sz="2000" b="1" i="1" dirty="0">
                <a:solidFill>
                  <a:srgbClr val="FF0000"/>
                </a:solidFill>
                <a:effectLst>
                  <a:outerShdw blurRad="38100" dist="38100" dir="2700000" algn="tl">
                    <a:srgbClr val="000000">
                      <a:alpha val="43137"/>
                    </a:srgbClr>
                  </a:outerShdw>
                </a:effectLst>
              </a:rPr>
              <a:t>Trade and commerce</a:t>
            </a:r>
            <a:endParaRPr lang="en-US" sz="2000" b="1" i="1" dirty="0">
              <a:solidFill>
                <a:srgbClr val="FF0000"/>
              </a:solidFill>
              <a:effectLst>
                <a:outerShdw blurRad="38100" dist="38100" dir="2700000" algn="tl">
                  <a:srgbClr val="000000">
                    <a:alpha val="43137"/>
                  </a:srgbClr>
                </a:outerShdw>
              </a:effectLst>
            </a:endParaRPr>
          </a:p>
          <a:p>
            <a:r>
              <a:rPr lang="en-US" dirty="0"/>
              <a:t>Trade and commerce in the municipality is very brisk. This owes much to its nodal location. The municipal capital serves as the commercial hub of the municipality. There are a number of markets in the municipality. These markets provide avenues for transactions in the buying and selling of both agricultural and industrial goods. They also contribute significantly to the Assembly’s Internally Generated Fund (IGF). </a:t>
            </a:r>
          </a:p>
          <a:p>
            <a:endParaRPr lang="en-GB" b="1" dirty="0" smtClean="0"/>
          </a:p>
          <a:p>
            <a:r>
              <a:rPr lang="en-GB" b="1" i="1" dirty="0" smtClean="0">
                <a:solidFill>
                  <a:srgbClr val="FF0000"/>
                </a:solidFill>
                <a:effectLst>
                  <a:outerShdw blurRad="38100" dist="38100" dir="2700000" algn="tl">
                    <a:srgbClr val="000000">
                      <a:alpha val="43137"/>
                    </a:srgbClr>
                  </a:outerShdw>
                </a:effectLst>
              </a:rPr>
              <a:t>e. Market</a:t>
            </a:r>
            <a:endParaRPr lang="en-US" b="1" i="1" dirty="0">
              <a:solidFill>
                <a:srgbClr val="FF0000"/>
              </a:solidFill>
              <a:effectLst>
                <a:outerShdw blurRad="38100" dist="38100" dir="2700000" algn="tl">
                  <a:srgbClr val="000000">
                    <a:alpha val="43137"/>
                  </a:srgbClr>
                </a:outerShdw>
              </a:effectLst>
            </a:endParaRPr>
          </a:p>
          <a:p>
            <a:r>
              <a:rPr lang="en-GB" dirty="0"/>
              <a:t>There are six (6) market centres across the municipality. The most vibrant of these market is the Konongo market with Tuesday as it main market day and Friday as a supportive market day. </a:t>
            </a:r>
            <a:r>
              <a:rPr lang="en-GB" dirty="0" smtClean="0"/>
              <a:t>The </a:t>
            </a:r>
            <a:r>
              <a:rPr lang="en-GB" dirty="0"/>
              <a:t>table below depict various market centres in the Municipality with their respective locations.</a:t>
            </a:r>
            <a:endParaRPr lang="en-US" dirty="0"/>
          </a:p>
        </p:txBody>
      </p:sp>
      <p:sp>
        <p:nvSpPr>
          <p:cNvPr id="2" name="Slide Number Placeholder 1"/>
          <p:cNvSpPr>
            <a:spLocks noGrp="1"/>
          </p:cNvSpPr>
          <p:nvPr>
            <p:ph type="sldNum" sz="quarter" idx="12"/>
          </p:nvPr>
        </p:nvSpPr>
        <p:spPr/>
        <p:txBody>
          <a:bodyPr/>
          <a:lstStyle/>
          <a:p>
            <a:fld id="{571CD3C2-A472-4BA3-88D7-833F7D0C5725}" type="slidenum">
              <a:rPr lang="en-US" smtClean="0"/>
              <a:t>5</a:t>
            </a:fld>
            <a:endParaRPr lang="en-US"/>
          </a:p>
        </p:txBody>
      </p:sp>
    </p:spTree>
    <p:extLst>
      <p:ext uri="{BB962C8B-B14F-4D97-AF65-F5344CB8AC3E}">
        <p14:creationId xmlns:p14="http://schemas.microsoft.com/office/powerpoint/2010/main" val="16937451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640787052"/>
              </p:ext>
            </p:extLst>
          </p:nvPr>
        </p:nvGraphicFramePr>
        <p:xfrm>
          <a:off x="609599" y="228600"/>
          <a:ext cx="8368147" cy="5486577"/>
        </p:xfrm>
        <a:graphic>
          <a:graphicData uri="http://schemas.openxmlformats.org/drawingml/2006/table">
            <a:tbl>
              <a:tblPr firstRow="1" firstCol="1" bandRow="1">
                <a:tableStyleId>{5C22544A-7EE6-4342-B048-85BDC9FD1C3A}</a:tableStyleId>
              </a:tblPr>
              <a:tblGrid>
                <a:gridCol w="473669"/>
                <a:gridCol w="1462760">
                  <a:extLst>
                    <a:ext uri="{9D8B030D-6E8A-4147-A177-3AD203B41FA5}">
                      <a16:colId xmlns="" xmlns:a16="http://schemas.microsoft.com/office/drawing/2014/main" val="20000"/>
                    </a:ext>
                  </a:extLst>
                </a:gridCol>
                <a:gridCol w="826639">
                  <a:extLst>
                    <a:ext uri="{9D8B030D-6E8A-4147-A177-3AD203B41FA5}">
                      <a16:colId xmlns="" xmlns:a16="http://schemas.microsoft.com/office/drawing/2014/main" val="20001"/>
                    </a:ext>
                  </a:extLst>
                </a:gridCol>
                <a:gridCol w="394724">
                  <a:extLst>
                    <a:ext uri="{9D8B030D-6E8A-4147-A177-3AD203B41FA5}">
                      <a16:colId xmlns="" xmlns:a16="http://schemas.microsoft.com/office/drawing/2014/main" val="20002"/>
                    </a:ext>
                  </a:extLst>
                </a:gridCol>
                <a:gridCol w="853384">
                  <a:extLst>
                    <a:ext uri="{9D8B030D-6E8A-4147-A177-3AD203B41FA5}">
                      <a16:colId xmlns="" xmlns:a16="http://schemas.microsoft.com/office/drawing/2014/main" val="20003"/>
                    </a:ext>
                  </a:extLst>
                </a:gridCol>
                <a:gridCol w="804456">
                  <a:extLst>
                    <a:ext uri="{9D8B030D-6E8A-4147-A177-3AD203B41FA5}">
                      <a16:colId xmlns="" xmlns:a16="http://schemas.microsoft.com/office/drawing/2014/main" val="20004"/>
                    </a:ext>
                  </a:extLst>
                </a:gridCol>
                <a:gridCol w="440393">
                  <a:extLst>
                    <a:ext uri="{9D8B030D-6E8A-4147-A177-3AD203B41FA5}">
                      <a16:colId xmlns="" xmlns:a16="http://schemas.microsoft.com/office/drawing/2014/main" val="20005"/>
                    </a:ext>
                  </a:extLst>
                </a:gridCol>
                <a:gridCol w="529127">
                  <a:extLst>
                    <a:ext uri="{9D8B030D-6E8A-4147-A177-3AD203B41FA5}">
                      <a16:colId xmlns="" xmlns:a16="http://schemas.microsoft.com/office/drawing/2014/main" val="20006"/>
                    </a:ext>
                  </a:extLst>
                </a:gridCol>
                <a:gridCol w="925156">
                  <a:extLst>
                    <a:ext uri="{9D8B030D-6E8A-4147-A177-3AD203B41FA5}">
                      <a16:colId xmlns="" xmlns:a16="http://schemas.microsoft.com/office/drawing/2014/main" val="20007"/>
                    </a:ext>
                  </a:extLst>
                </a:gridCol>
                <a:gridCol w="1657839">
                  <a:extLst>
                    <a:ext uri="{9D8B030D-6E8A-4147-A177-3AD203B41FA5}">
                      <a16:colId xmlns="" xmlns:a16="http://schemas.microsoft.com/office/drawing/2014/main" val="20008"/>
                    </a:ext>
                  </a:extLst>
                </a:gridCol>
              </a:tblGrid>
              <a:tr h="547163">
                <a:tc gridSpan="10">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800" b="1" dirty="0" smtClean="0">
                          <a:solidFill>
                            <a:srgbClr val="FF0000"/>
                          </a:solidFill>
                          <a:effectLst>
                            <a:outerShdw blurRad="38100" dist="38100" dir="2700000" algn="tl">
                              <a:srgbClr val="000000">
                                <a:alpha val="43137"/>
                              </a:srgbClr>
                            </a:outerShdw>
                          </a:effectLst>
                          <a:latin typeface="Arial Narrow" panose="020B0606020202030204" pitchFamily="34" charset="0"/>
                          <a:ea typeface="Calibri"/>
                          <a:cs typeface="Times New Roman"/>
                        </a:rPr>
                        <a:t>PROJECTS FOR 2019 AND CORRESPONDING COST AND JUSTIFICATION </a:t>
                      </a: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76837">
                <a:tc>
                  <a:txBody>
                    <a:bodyPr/>
                    <a:lstStyle/>
                    <a:p>
                      <a:pPr marL="0" marR="0" algn="l">
                        <a:lnSpc>
                          <a:spcPct val="115000"/>
                        </a:lnSpc>
                        <a:spcBef>
                          <a:spcPts val="0"/>
                        </a:spcBef>
                        <a:spcAft>
                          <a:spcPts val="0"/>
                        </a:spcAft>
                      </a:pP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List all </a:t>
                      </a:r>
                    </a:p>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Projects</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err="1">
                          <a:solidFill>
                            <a:schemeClr val="tx1"/>
                          </a:solidFill>
                          <a:effectLst/>
                          <a:latin typeface="Arial Narrow" panose="020B0606020202030204" pitchFamily="34" charset="0"/>
                        </a:rPr>
                        <a:t>IGF</a:t>
                      </a:r>
                      <a:r>
                        <a:rPr lang="en-US" sz="1400" b="0" dirty="0">
                          <a:solidFill>
                            <a:schemeClr val="tx1"/>
                          </a:solidFill>
                          <a:effectLst/>
                          <a:latin typeface="Arial Narrow" panose="020B0606020202030204" pitchFamily="34" charset="0"/>
                        </a:rPr>
                        <a: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GOG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err="1">
                          <a:solidFill>
                            <a:schemeClr val="tx1"/>
                          </a:solidFill>
                          <a:effectLst/>
                          <a:latin typeface="Arial Narrow" panose="020B0606020202030204" pitchFamily="34" charset="0"/>
                        </a:rPr>
                        <a:t>DACF</a:t>
                      </a:r>
                      <a:r>
                        <a:rPr lang="en-US" sz="1400" b="0" dirty="0">
                          <a:solidFill>
                            <a:schemeClr val="tx1"/>
                          </a:solidFill>
                          <a:effectLst/>
                          <a:latin typeface="Arial Narrow" panose="020B0606020202030204" pitchFamily="34" charset="0"/>
                        </a:rPr>
                        <a: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DDF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err="1">
                          <a:solidFill>
                            <a:schemeClr val="tx1"/>
                          </a:solidFill>
                          <a:effectLst/>
                          <a:latin typeface="Arial Narrow" panose="020B0606020202030204" pitchFamily="34" charset="0"/>
                        </a:rPr>
                        <a:t>UDG</a:t>
                      </a:r>
                      <a:r>
                        <a:rPr lang="en-US" sz="1400" b="0" dirty="0">
                          <a:solidFill>
                            <a:schemeClr val="tx1"/>
                          </a:solidFill>
                          <a:effectLst/>
                          <a:latin typeface="Arial Narrow" panose="020B0606020202030204" pitchFamily="34" charset="0"/>
                        </a:rPr>
                        <a: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Other Donor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Total Budget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Justification- What do you intend to achieve with the </a:t>
                      </a:r>
                      <a:r>
                        <a:rPr lang="en-US" sz="1400" b="0" dirty="0" err="1">
                          <a:solidFill>
                            <a:schemeClr val="tx1"/>
                          </a:solidFill>
                          <a:effectLst/>
                          <a:latin typeface="Arial Narrow" panose="020B0606020202030204" pitchFamily="34" charset="0"/>
                        </a:rPr>
                        <a:t>programmes</a:t>
                      </a:r>
                      <a:r>
                        <a:rPr lang="en-US" sz="1400" b="0" dirty="0">
                          <a:solidFill>
                            <a:schemeClr val="tx1"/>
                          </a:solidFill>
                          <a:effectLst/>
                          <a:latin typeface="Arial Narrow" panose="020B0606020202030204" pitchFamily="34" charset="0"/>
                        </a:rPr>
                        <a:t>/projects and how does this link to your objectives?</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277498">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b="1" dirty="0">
                          <a:solidFill>
                            <a:schemeClr val="tx1"/>
                          </a:solidFill>
                          <a:effectLst/>
                          <a:latin typeface="Arial Narrow" panose="020B0606020202030204" pitchFamily="34" charset="0"/>
                          <a:ea typeface="Calibri"/>
                          <a:cs typeface="Times New Roman"/>
                        </a:rPr>
                        <a:t>Infrastructure</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a:solidFill>
                            <a:schemeClr val="tx1"/>
                          </a:solidFill>
                          <a:effectLst/>
                          <a:latin typeface="Arial Narrow" panose="020B0606020202030204" pitchFamily="34" charset="0"/>
                          <a:ea typeface="Calibri"/>
                          <a:cs typeface="Times New Roman"/>
                        </a:rPr>
                        <a:t> </a:t>
                      </a:r>
                      <a:endParaRPr lang="en-US" sz="14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a:solidFill>
                            <a:schemeClr val="tx1"/>
                          </a:solidFill>
                          <a:effectLst/>
                          <a:latin typeface="Arial Narrow" panose="020B0606020202030204" pitchFamily="34" charset="0"/>
                          <a:ea typeface="Calibri"/>
                          <a:cs typeface="Times New Roman"/>
                        </a:rPr>
                        <a:t> </a:t>
                      </a:r>
                      <a:endParaRPr lang="en-US" sz="14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a:solidFill>
                            <a:schemeClr val="tx1"/>
                          </a:solidFill>
                          <a:effectLst/>
                          <a:latin typeface="Arial Narrow" panose="020B0606020202030204" pitchFamily="34" charset="0"/>
                          <a:ea typeface="Calibri"/>
                          <a:cs typeface="Times New Roman"/>
                        </a:rPr>
                        <a:t> </a:t>
                      </a:r>
                      <a:endParaRPr lang="en-US" sz="14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a:solidFill>
                            <a:schemeClr val="tx1"/>
                          </a:solidFill>
                          <a:effectLst/>
                          <a:latin typeface="Arial Narrow" panose="020B0606020202030204" pitchFamily="34" charset="0"/>
                          <a:ea typeface="Calibri"/>
                          <a:cs typeface="Times New Roman"/>
                        </a:rPr>
                        <a:t> </a:t>
                      </a:r>
                      <a:endParaRPr lang="en-US" sz="14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r h="660063">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8</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b="0" dirty="0" smtClean="0">
                          <a:solidFill>
                            <a:schemeClr val="tx1"/>
                          </a:solidFill>
                          <a:effectLst/>
                          <a:latin typeface="Arial Narrow" panose="020B0606020202030204" pitchFamily="34" charset="0"/>
                          <a:ea typeface="Calibri"/>
                          <a:cs typeface="Times New Roman"/>
                        </a:rPr>
                        <a:t>Procurement</a:t>
                      </a:r>
                      <a:r>
                        <a:rPr lang="en-GB" sz="1400" b="0" baseline="0" dirty="0" smtClean="0">
                          <a:solidFill>
                            <a:schemeClr val="tx1"/>
                          </a:solidFill>
                          <a:effectLst/>
                          <a:latin typeface="Arial Narrow" panose="020B0606020202030204" pitchFamily="34" charset="0"/>
                          <a:ea typeface="Calibri"/>
                          <a:cs typeface="Times New Roman"/>
                        </a:rPr>
                        <a:t> of Vehicle</a:t>
                      </a:r>
                      <a:endParaRPr lang="en-US" sz="1400" b="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smtClean="0">
                          <a:solidFill>
                            <a:schemeClr val="tx1"/>
                          </a:solidFill>
                          <a:effectLst/>
                          <a:latin typeface="Arial Narrow" panose="020B0606020202030204" pitchFamily="34" charset="0"/>
                          <a:ea typeface="Calibri"/>
                          <a:cs typeface="Times New Roman"/>
                        </a:rPr>
                        <a:t>130,490.00</a:t>
                      </a:r>
                    </a:p>
                    <a:p>
                      <a:pPr marL="0" marR="0" algn="l">
                        <a:lnSpc>
                          <a:spcPct val="115000"/>
                        </a:lnSpc>
                        <a:spcBef>
                          <a:spcPts val="0"/>
                        </a:spcBef>
                        <a:spcAft>
                          <a:spcPts val="0"/>
                        </a:spcAft>
                      </a:pPr>
                      <a:endParaRPr lang="en-US" sz="1400" b="1"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b="1"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b="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b="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b="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b="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400" b="0" dirty="0" smtClean="0">
                          <a:solidFill>
                            <a:schemeClr val="tx1"/>
                          </a:solidFill>
                          <a:effectLst/>
                          <a:latin typeface="Arial Narrow" panose="020B0606020202030204" pitchFamily="34" charset="0"/>
                          <a:ea typeface="Calibri"/>
                          <a:cs typeface="Times New Roman"/>
                        </a:rPr>
                        <a:t>130,490.00</a:t>
                      </a:r>
                    </a:p>
                    <a:p>
                      <a:pPr marL="0" marR="0" algn="l">
                        <a:lnSpc>
                          <a:spcPct val="115000"/>
                        </a:lnSpc>
                        <a:spcBef>
                          <a:spcPts val="0"/>
                        </a:spcBef>
                        <a:spcAft>
                          <a:spcPts val="0"/>
                        </a:spcAft>
                      </a:pPr>
                      <a:endParaRPr lang="en-US" sz="1400" b="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To ensure effective service delivery through provision of equipment and tools</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4"/>
                  </a:ext>
                </a:extLst>
              </a:tr>
              <a:tr h="415282">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9</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smtClean="0">
                          <a:solidFill>
                            <a:schemeClr val="tx1"/>
                          </a:solidFill>
                          <a:effectLst/>
                          <a:latin typeface="Arial Narrow" panose="020B0606020202030204" pitchFamily="34" charset="0"/>
                          <a:ea typeface="Calibri"/>
                          <a:cs typeface="Times New Roman"/>
                        </a:rPr>
                        <a:t>Renovation  </a:t>
                      </a:r>
                      <a:r>
                        <a:rPr lang="en-GB" sz="1400" dirty="0">
                          <a:solidFill>
                            <a:schemeClr val="tx1"/>
                          </a:solidFill>
                          <a:effectLst/>
                          <a:latin typeface="Arial Narrow" panose="020B0606020202030204" pitchFamily="34" charset="0"/>
                          <a:ea typeface="Calibri"/>
                          <a:cs typeface="Times New Roman"/>
                        </a:rPr>
                        <a:t>of  </a:t>
                      </a:r>
                      <a:r>
                        <a:rPr lang="en-GB" sz="1400" dirty="0" smtClean="0">
                          <a:solidFill>
                            <a:schemeClr val="tx1"/>
                          </a:solidFill>
                          <a:effectLst/>
                          <a:latin typeface="Arial Narrow" panose="020B0606020202030204" pitchFamily="34" charset="0"/>
                          <a:ea typeface="Calibri"/>
                          <a:cs typeface="Times New Roman"/>
                        </a:rPr>
                        <a:t>10 </a:t>
                      </a:r>
                      <a:r>
                        <a:rPr lang="en-GB" sz="1400" dirty="0">
                          <a:solidFill>
                            <a:schemeClr val="tx1"/>
                          </a:solidFill>
                          <a:effectLst/>
                          <a:latin typeface="Arial Narrow" panose="020B0606020202030204" pitchFamily="34" charset="0"/>
                          <a:ea typeface="Calibri"/>
                          <a:cs typeface="Times New Roman"/>
                        </a:rPr>
                        <a:t>No Low Cost Staff  Bungalow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100,000.00</a:t>
                      </a:r>
                    </a:p>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100,000.00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To house and equip staff to deliver their service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5"/>
                  </a:ext>
                </a:extLst>
              </a:tr>
              <a:tr h="698958">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10</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Procurement of Electricity</a:t>
                      </a:r>
                      <a:r>
                        <a:rPr lang="en-US" sz="1400" baseline="0" dirty="0" smtClean="0">
                          <a:solidFill>
                            <a:schemeClr val="tx1"/>
                          </a:solidFill>
                          <a:effectLst/>
                          <a:latin typeface="Arial Narrow" panose="020B0606020202030204" pitchFamily="34" charset="0"/>
                          <a:ea typeface="Calibri"/>
                          <a:cs typeface="Times New Roman"/>
                        </a:rPr>
                        <a:t> Poles and Accessories</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70,000.00</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70,000.00</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400" dirty="0" smtClean="0">
                          <a:solidFill>
                            <a:schemeClr val="tx1"/>
                          </a:solidFill>
                          <a:effectLst/>
                          <a:latin typeface="Arial Narrow" panose="020B0606020202030204" pitchFamily="34" charset="0"/>
                          <a:ea typeface="Calibri"/>
                          <a:cs typeface="Times New Roman"/>
                        </a:rPr>
                        <a:t>To provide adequate power to meet electricity needs</a:t>
                      </a:r>
                      <a:endParaRPr lang="en-US" sz="1400" dirty="0" smtClean="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479025418"/>
                  </a:ext>
                </a:extLst>
              </a:tr>
              <a:tr h="677259">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11</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Rehabilitation of Roads in the Municipality</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250,000.00</a:t>
                      </a:r>
                    </a:p>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250,000.00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To</a:t>
                      </a:r>
                      <a:r>
                        <a:rPr lang="en-US" sz="1400" baseline="0" dirty="0" smtClean="0">
                          <a:solidFill>
                            <a:schemeClr val="tx1"/>
                          </a:solidFill>
                          <a:effectLst/>
                          <a:latin typeface="Arial Narrow" panose="020B0606020202030204" pitchFamily="34" charset="0"/>
                          <a:ea typeface="Calibri"/>
                          <a:cs typeface="Times New Roman"/>
                        </a:rPr>
                        <a:t> make the roads </a:t>
                      </a:r>
                      <a:r>
                        <a:rPr lang="en-US" sz="1400" baseline="0" dirty="0" err="1" smtClean="0">
                          <a:solidFill>
                            <a:schemeClr val="tx1"/>
                          </a:solidFill>
                          <a:effectLst/>
                          <a:latin typeface="Arial Narrow" panose="020B0606020202030204" pitchFamily="34" charset="0"/>
                          <a:ea typeface="Calibri"/>
                          <a:cs typeface="Times New Roman"/>
                        </a:rPr>
                        <a:t>motorable</a:t>
                      </a:r>
                      <a:r>
                        <a:rPr lang="en-US" sz="1400" baseline="0" dirty="0" smtClean="0">
                          <a:solidFill>
                            <a:schemeClr val="tx1"/>
                          </a:solidFill>
                          <a:effectLst/>
                          <a:latin typeface="Arial Narrow" panose="020B0606020202030204" pitchFamily="34" charset="0"/>
                          <a:ea typeface="Calibri"/>
                          <a:cs typeface="Times New Roman"/>
                        </a:rPr>
                        <a:t> for easy conveyance of goods</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2485500463"/>
                  </a:ext>
                </a:extLst>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50</a:t>
            </a:fld>
            <a:endParaRPr lang="en-US"/>
          </a:p>
        </p:txBody>
      </p:sp>
    </p:spTree>
    <p:extLst>
      <p:ext uri="{BB962C8B-B14F-4D97-AF65-F5344CB8AC3E}">
        <p14:creationId xmlns:p14="http://schemas.microsoft.com/office/powerpoint/2010/main" val="31643700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054687290"/>
              </p:ext>
            </p:extLst>
          </p:nvPr>
        </p:nvGraphicFramePr>
        <p:xfrm>
          <a:off x="381000" y="914400"/>
          <a:ext cx="8382000" cy="5094624"/>
        </p:xfrm>
        <a:graphic>
          <a:graphicData uri="http://schemas.openxmlformats.org/drawingml/2006/table">
            <a:tbl>
              <a:tblPr firstRow="1" firstCol="1" bandRow="1">
                <a:tableStyleId>{5C22544A-7EE6-4342-B048-85BDC9FD1C3A}</a:tableStyleId>
              </a:tblPr>
              <a:tblGrid>
                <a:gridCol w="437322"/>
                <a:gridCol w="1470482">
                  <a:extLst>
                    <a:ext uri="{9D8B030D-6E8A-4147-A177-3AD203B41FA5}">
                      <a16:colId xmlns="" xmlns:a16="http://schemas.microsoft.com/office/drawing/2014/main" val="20000"/>
                    </a:ext>
                  </a:extLst>
                </a:gridCol>
                <a:gridCol w="681359">
                  <a:extLst>
                    <a:ext uri="{9D8B030D-6E8A-4147-A177-3AD203B41FA5}">
                      <a16:colId xmlns="" xmlns:a16="http://schemas.microsoft.com/office/drawing/2014/main" val="20001"/>
                    </a:ext>
                  </a:extLst>
                </a:gridCol>
                <a:gridCol w="472090">
                  <a:extLst>
                    <a:ext uri="{9D8B030D-6E8A-4147-A177-3AD203B41FA5}">
                      <a16:colId xmlns="" xmlns:a16="http://schemas.microsoft.com/office/drawing/2014/main" val="20002"/>
                    </a:ext>
                  </a:extLst>
                </a:gridCol>
                <a:gridCol w="801756">
                  <a:extLst>
                    <a:ext uri="{9D8B030D-6E8A-4147-A177-3AD203B41FA5}">
                      <a16:colId xmlns="" xmlns:a16="http://schemas.microsoft.com/office/drawing/2014/main" val="20003"/>
                    </a:ext>
                  </a:extLst>
                </a:gridCol>
                <a:gridCol w="801756">
                  <a:extLst>
                    <a:ext uri="{9D8B030D-6E8A-4147-A177-3AD203B41FA5}">
                      <a16:colId xmlns="" xmlns:a16="http://schemas.microsoft.com/office/drawing/2014/main" val="20004"/>
                    </a:ext>
                  </a:extLst>
                </a:gridCol>
                <a:gridCol w="513559">
                  <a:extLst>
                    <a:ext uri="{9D8B030D-6E8A-4147-A177-3AD203B41FA5}">
                      <a16:colId xmlns="" xmlns:a16="http://schemas.microsoft.com/office/drawing/2014/main" val="20005"/>
                    </a:ext>
                  </a:extLst>
                </a:gridCol>
                <a:gridCol w="590084">
                  <a:extLst>
                    <a:ext uri="{9D8B030D-6E8A-4147-A177-3AD203B41FA5}">
                      <a16:colId xmlns="" xmlns:a16="http://schemas.microsoft.com/office/drawing/2014/main" val="20006"/>
                    </a:ext>
                  </a:extLst>
                </a:gridCol>
                <a:gridCol w="825344">
                  <a:extLst>
                    <a:ext uri="{9D8B030D-6E8A-4147-A177-3AD203B41FA5}">
                      <a16:colId xmlns="" xmlns:a16="http://schemas.microsoft.com/office/drawing/2014/main" val="20007"/>
                    </a:ext>
                  </a:extLst>
                </a:gridCol>
                <a:gridCol w="1788248">
                  <a:extLst>
                    <a:ext uri="{9D8B030D-6E8A-4147-A177-3AD203B41FA5}">
                      <a16:colId xmlns="" xmlns:a16="http://schemas.microsoft.com/office/drawing/2014/main" val="20008"/>
                    </a:ext>
                  </a:extLst>
                </a:gridCol>
              </a:tblGrid>
              <a:tr h="457200">
                <a:tc gridSpan="10">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800" b="1" dirty="0" smtClean="0">
                          <a:solidFill>
                            <a:srgbClr val="FF0000"/>
                          </a:solidFill>
                          <a:effectLst>
                            <a:outerShdw blurRad="38100" dist="38100" dir="2700000" algn="tl">
                              <a:srgbClr val="000000">
                                <a:alpha val="43137"/>
                              </a:srgbClr>
                            </a:outerShdw>
                          </a:effectLst>
                          <a:latin typeface="Arial Narrow" panose="020B0606020202030204" pitchFamily="34" charset="0"/>
                          <a:ea typeface="Calibri"/>
                          <a:cs typeface="Times New Roman"/>
                        </a:rPr>
                        <a:t>PROJECTS FOR 2019</a:t>
                      </a:r>
                      <a:r>
                        <a:rPr lang="en-US" sz="1800" b="1" baseline="0" dirty="0" smtClean="0">
                          <a:solidFill>
                            <a:srgbClr val="FF0000"/>
                          </a:solidFill>
                          <a:effectLst>
                            <a:outerShdw blurRad="38100" dist="38100" dir="2700000" algn="tl">
                              <a:srgbClr val="000000">
                                <a:alpha val="43137"/>
                              </a:srgbClr>
                            </a:outerShdw>
                          </a:effectLst>
                          <a:latin typeface="Arial Narrow" panose="020B0606020202030204" pitchFamily="34" charset="0"/>
                          <a:ea typeface="Calibri"/>
                          <a:cs typeface="Times New Roman"/>
                        </a:rPr>
                        <a:t> </a:t>
                      </a:r>
                      <a:r>
                        <a:rPr lang="en-US" sz="1800" b="1" dirty="0" smtClean="0">
                          <a:solidFill>
                            <a:srgbClr val="FF0000"/>
                          </a:solidFill>
                          <a:effectLst>
                            <a:outerShdw blurRad="38100" dist="38100" dir="2700000" algn="tl">
                              <a:srgbClr val="000000">
                                <a:alpha val="43137"/>
                              </a:srgbClr>
                            </a:outerShdw>
                          </a:effectLst>
                          <a:latin typeface="Arial Narrow" panose="020B0606020202030204" pitchFamily="34" charset="0"/>
                          <a:ea typeface="Calibri"/>
                          <a:cs typeface="Times New Roman"/>
                        </a:rPr>
                        <a:t>AND CORRESPONDING COST AND JUSTIFICATION </a:t>
                      </a: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15054">
                <a:tc>
                  <a:txBody>
                    <a:bodyPr/>
                    <a:lstStyle/>
                    <a:p>
                      <a:pPr marL="0" marR="0" algn="l">
                        <a:lnSpc>
                          <a:spcPct val="115000"/>
                        </a:lnSpc>
                        <a:spcBef>
                          <a:spcPts val="0"/>
                        </a:spcBef>
                        <a:spcAft>
                          <a:spcPts val="0"/>
                        </a:spcAft>
                      </a:pPr>
                      <a:r>
                        <a:rPr lang="en-US" sz="1500" b="0" dirty="0" smtClean="0">
                          <a:solidFill>
                            <a:schemeClr val="tx1"/>
                          </a:solidFill>
                          <a:effectLst/>
                          <a:latin typeface="Arial Narrow" panose="020B0606020202030204" pitchFamily="34" charset="0"/>
                          <a:ea typeface="Calibri"/>
                          <a:cs typeface="Times New Roman"/>
                        </a:rPr>
                        <a:t>S/N</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List all </a:t>
                      </a:r>
                    </a:p>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Projects</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err="1">
                          <a:solidFill>
                            <a:schemeClr val="tx1"/>
                          </a:solidFill>
                          <a:effectLst/>
                          <a:latin typeface="Arial Narrow" panose="020B0606020202030204" pitchFamily="34" charset="0"/>
                        </a:rPr>
                        <a:t>IGF</a:t>
                      </a:r>
                      <a:r>
                        <a:rPr lang="en-US" sz="1500" b="0" dirty="0">
                          <a:solidFill>
                            <a:schemeClr val="tx1"/>
                          </a:solidFill>
                          <a:effectLst/>
                          <a:latin typeface="Arial Narrow" panose="020B0606020202030204" pitchFamily="34" charset="0"/>
                        </a:rPr>
                        <a:t>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GOG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err="1">
                          <a:solidFill>
                            <a:schemeClr val="tx1"/>
                          </a:solidFill>
                          <a:effectLst/>
                          <a:latin typeface="Arial Narrow" panose="020B0606020202030204" pitchFamily="34" charset="0"/>
                        </a:rPr>
                        <a:t>DACF</a:t>
                      </a:r>
                      <a:r>
                        <a:rPr lang="en-US" sz="1500" b="0" dirty="0">
                          <a:solidFill>
                            <a:schemeClr val="tx1"/>
                          </a:solidFill>
                          <a:effectLst/>
                          <a:latin typeface="Arial Narrow" panose="020B0606020202030204" pitchFamily="34" charset="0"/>
                        </a:rPr>
                        <a:t>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DDF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err="1">
                          <a:solidFill>
                            <a:schemeClr val="tx1"/>
                          </a:solidFill>
                          <a:effectLst/>
                          <a:latin typeface="Arial Narrow" panose="020B0606020202030204" pitchFamily="34" charset="0"/>
                        </a:rPr>
                        <a:t>UDG</a:t>
                      </a:r>
                      <a:r>
                        <a:rPr lang="en-US" sz="1500" b="0" dirty="0">
                          <a:solidFill>
                            <a:schemeClr val="tx1"/>
                          </a:solidFill>
                          <a:effectLst/>
                          <a:latin typeface="Arial Narrow" panose="020B0606020202030204" pitchFamily="34" charset="0"/>
                        </a:rPr>
                        <a:t>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Other Donor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Total Budget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Justification- What do you intend to achieve with the </a:t>
                      </a:r>
                      <a:r>
                        <a:rPr lang="en-US" sz="1500" b="0" dirty="0" err="1">
                          <a:solidFill>
                            <a:schemeClr val="tx1"/>
                          </a:solidFill>
                          <a:effectLst/>
                          <a:latin typeface="Arial Narrow" panose="020B0606020202030204" pitchFamily="34" charset="0"/>
                        </a:rPr>
                        <a:t>programmes</a:t>
                      </a:r>
                      <a:r>
                        <a:rPr lang="en-US" sz="1500" b="0" dirty="0">
                          <a:solidFill>
                            <a:schemeClr val="tx1"/>
                          </a:solidFill>
                          <a:effectLst/>
                          <a:latin typeface="Arial Narrow" panose="020B0606020202030204" pitchFamily="34" charset="0"/>
                        </a:rPr>
                        <a:t>/projects and how does this link to your objectives?</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533400">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500" b="1" dirty="0">
                          <a:solidFill>
                            <a:schemeClr val="tx1"/>
                          </a:solidFill>
                          <a:effectLst/>
                          <a:latin typeface="Arial Narrow" panose="020B0606020202030204" pitchFamily="34" charset="0"/>
                          <a:ea typeface="Calibri"/>
                          <a:cs typeface="Times New Roman"/>
                        </a:rPr>
                        <a:t>Economic</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500">
                          <a:solidFill>
                            <a:schemeClr val="tx1"/>
                          </a:solidFill>
                          <a:effectLst/>
                          <a:latin typeface="Arial Narrow" panose="020B0606020202030204" pitchFamily="34" charset="0"/>
                          <a:ea typeface="Calibri"/>
                          <a:cs typeface="Times New Roman"/>
                        </a:rPr>
                        <a:t> </a:t>
                      </a:r>
                      <a:endParaRPr lang="en-US" sz="15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500">
                          <a:solidFill>
                            <a:schemeClr val="tx1"/>
                          </a:solidFill>
                          <a:effectLst/>
                          <a:latin typeface="Arial Narrow" panose="020B0606020202030204" pitchFamily="34" charset="0"/>
                          <a:ea typeface="Calibri"/>
                          <a:cs typeface="Times New Roman"/>
                        </a:rPr>
                        <a:t> </a:t>
                      </a:r>
                      <a:endParaRPr lang="en-US" sz="15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500">
                          <a:solidFill>
                            <a:schemeClr val="tx1"/>
                          </a:solidFill>
                          <a:effectLst/>
                          <a:latin typeface="Arial Narrow" panose="020B0606020202030204" pitchFamily="34" charset="0"/>
                          <a:ea typeface="Calibri"/>
                          <a:cs typeface="Times New Roman"/>
                        </a:rPr>
                        <a:t> </a:t>
                      </a:r>
                      <a:endParaRPr lang="en-US" sz="15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500">
                          <a:solidFill>
                            <a:schemeClr val="tx1"/>
                          </a:solidFill>
                          <a:effectLst/>
                          <a:latin typeface="Arial Narrow" panose="020B0606020202030204" pitchFamily="34" charset="0"/>
                          <a:ea typeface="Calibri"/>
                          <a:cs typeface="Times New Roman"/>
                        </a:rPr>
                        <a:t> </a:t>
                      </a:r>
                      <a:endParaRPr lang="en-US" sz="15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500" dirty="0">
                          <a:solidFill>
                            <a:schemeClr val="tx1"/>
                          </a:solidFill>
                          <a:effectLst/>
                          <a:latin typeface="Arial Narrow" panose="020B0606020202030204" pitchFamily="34" charset="0"/>
                          <a:ea typeface="Calibri"/>
                          <a:cs typeface="Times New Roman"/>
                        </a:rPr>
                        <a:t> </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500" dirty="0">
                          <a:solidFill>
                            <a:schemeClr val="tx1"/>
                          </a:solidFill>
                          <a:effectLst/>
                          <a:latin typeface="Arial Narrow" panose="020B0606020202030204" pitchFamily="34" charset="0"/>
                          <a:ea typeface="Calibri"/>
                          <a:cs typeface="Times New Roman"/>
                        </a:rPr>
                        <a:t> </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500" dirty="0">
                          <a:solidFill>
                            <a:schemeClr val="tx1"/>
                          </a:solidFill>
                          <a:effectLst/>
                          <a:latin typeface="Arial Narrow" panose="020B0606020202030204" pitchFamily="34" charset="0"/>
                          <a:ea typeface="Calibri"/>
                          <a:cs typeface="Times New Roman"/>
                        </a:rPr>
                        <a:t> </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500" dirty="0">
                          <a:solidFill>
                            <a:schemeClr val="tx1"/>
                          </a:solidFill>
                          <a:effectLst/>
                          <a:latin typeface="Arial Narrow" panose="020B0606020202030204" pitchFamily="34" charset="0"/>
                          <a:ea typeface="Calibri"/>
                          <a:cs typeface="Times New Roman"/>
                        </a:rPr>
                        <a:t> </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1738014">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12</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Construction</a:t>
                      </a:r>
                      <a:r>
                        <a:rPr lang="en-US" sz="1500" baseline="0" dirty="0" smtClean="0">
                          <a:solidFill>
                            <a:schemeClr val="tx1"/>
                          </a:solidFill>
                          <a:effectLst/>
                          <a:latin typeface="Arial Narrow" panose="020B0606020202030204" pitchFamily="34" charset="0"/>
                          <a:ea typeface="Calibri"/>
                          <a:cs typeface="Times New Roman"/>
                        </a:rPr>
                        <a:t> of  Foot Bridge at </a:t>
                      </a:r>
                      <a:r>
                        <a:rPr lang="en-US" sz="1500" baseline="0" dirty="0" err="1" smtClean="0">
                          <a:solidFill>
                            <a:schemeClr val="tx1"/>
                          </a:solidFill>
                          <a:effectLst/>
                          <a:latin typeface="Arial Narrow" panose="020B0606020202030204" pitchFamily="34" charset="0"/>
                          <a:ea typeface="Calibri"/>
                          <a:cs typeface="Times New Roman"/>
                        </a:rPr>
                        <a:t>Annuruso</a:t>
                      </a:r>
                      <a:r>
                        <a:rPr lang="en-US" sz="1500" baseline="0" dirty="0" smtClean="0">
                          <a:solidFill>
                            <a:schemeClr val="tx1"/>
                          </a:solidFill>
                          <a:effectLst/>
                          <a:latin typeface="Arial Narrow" panose="020B0606020202030204" pitchFamily="34" charset="0"/>
                          <a:ea typeface="Calibri"/>
                          <a:cs typeface="Times New Roman"/>
                        </a:rPr>
                        <a:t> and </a:t>
                      </a:r>
                      <a:r>
                        <a:rPr lang="en-US" sz="1500" baseline="0" dirty="0" err="1" smtClean="0">
                          <a:solidFill>
                            <a:schemeClr val="tx1"/>
                          </a:solidFill>
                          <a:effectLst/>
                          <a:latin typeface="Arial Narrow" panose="020B0606020202030204" pitchFamily="34" charset="0"/>
                          <a:ea typeface="Calibri"/>
                          <a:cs typeface="Times New Roman"/>
                        </a:rPr>
                        <a:t>Kramokrom</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50,000.00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50,000.00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GB" sz="1500" dirty="0" smtClean="0">
                          <a:solidFill>
                            <a:schemeClr val="tx1"/>
                          </a:solidFill>
                          <a:effectLst/>
                          <a:latin typeface="Arial Narrow" panose="020B0606020202030204" pitchFamily="34" charset="0"/>
                          <a:ea typeface="Calibri"/>
                          <a:cs typeface="Times New Roman"/>
                        </a:rPr>
                        <a:t>To promote</a:t>
                      </a:r>
                      <a:r>
                        <a:rPr lang="en-GB" sz="1500" baseline="0" dirty="0" smtClean="0">
                          <a:solidFill>
                            <a:schemeClr val="tx1"/>
                          </a:solidFill>
                          <a:effectLst/>
                          <a:latin typeface="Arial Narrow" panose="020B0606020202030204" pitchFamily="34" charset="0"/>
                          <a:ea typeface="Calibri"/>
                          <a:cs typeface="Times New Roman"/>
                        </a:rPr>
                        <a:t> commercial activities and improve revenue generation</a:t>
                      </a:r>
                      <a:endParaRPr lang="en-US" sz="1500" dirty="0" smtClean="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r h="459276">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13</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Completion of Odumasi</a:t>
                      </a:r>
                      <a:r>
                        <a:rPr lang="en-US" sz="1500" baseline="0" dirty="0" smtClean="0">
                          <a:solidFill>
                            <a:schemeClr val="tx1"/>
                          </a:solidFill>
                          <a:effectLst/>
                          <a:latin typeface="Arial Narrow" panose="020B0606020202030204" pitchFamily="34" charset="0"/>
                          <a:ea typeface="Calibri"/>
                          <a:cs typeface="Times New Roman"/>
                        </a:rPr>
                        <a:t> Market</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200,000.00</a:t>
                      </a:r>
                    </a:p>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200,000.00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GB" sz="1500" dirty="0" smtClean="0">
                          <a:solidFill>
                            <a:schemeClr val="tx1"/>
                          </a:solidFill>
                          <a:effectLst/>
                          <a:latin typeface="Arial Narrow" panose="020B0606020202030204" pitchFamily="34" charset="0"/>
                          <a:ea typeface="Calibri"/>
                          <a:cs typeface="Times New Roman"/>
                        </a:rPr>
                        <a:t>To promote</a:t>
                      </a:r>
                      <a:r>
                        <a:rPr lang="en-GB" sz="1500" baseline="0" dirty="0" smtClean="0">
                          <a:solidFill>
                            <a:schemeClr val="tx1"/>
                          </a:solidFill>
                          <a:effectLst/>
                          <a:latin typeface="Arial Narrow" panose="020B0606020202030204" pitchFamily="34" charset="0"/>
                          <a:ea typeface="Calibri"/>
                          <a:cs typeface="Times New Roman"/>
                        </a:rPr>
                        <a:t> commercial activities and improve revenue generation</a:t>
                      </a:r>
                      <a:endParaRPr lang="en-US" sz="1500" dirty="0" smtClean="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51</a:t>
            </a:fld>
            <a:endParaRPr lang="en-US"/>
          </a:p>
        </p:txBody>
      </p:sp>
    </p:spTree>
    <p:extLst>
      <p:ext uri="{BB962C8B-B14F-4D97-AF65-F5344CB8AC3E}">
        <p14:creationId xmlns:p14="http://schemas.microsoft.com/office/powerpoint/2010/main" val="9055322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rmAutofit/>
          </a:bodyPr>
          <a:lstStyle/>
          <a:p>
            <a:pPr algn="l"/>
            <a:r>
              <a:rPr lang="en-US" sz="2800" b="1" dirty="0" smtClean="0">
                <a:solidFill>
                  <a:srgbClr val="C00000"/>
                </a:solidFill>
                <a:effectLst>
                  <a:outerShdw blurRad="38100" dist="38100" dir="2700000" algn="tl">
                    <a:srgbClr val="000000">
                      <a:alpha val="43137"/>
                    </a:srgbClr>
                  </a:outerShdw>
                </a:effectLst>
              </a:rPr>
              <a:t>SANITATION BUDGET</a:t>
            </a:r>
            <a:endParaRPr lang="en-US" sz="2800" b="1" dirty="0">
              <a:solidFill>
                <a:srgbClr val="C00000"/>
              </a:solidFill>
              <a:effectLst>
                <a:outerShdw blurRad="38100" dist="38100" dir="2700000" algn="tl">
                  <a:srgbClr val="000000">
                    <a:alpha val="43137"/>
                  </a:srgbClr>
                </a:outerShdw>
              </a:effectLs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15344986"/>
              </p:ext>
            </p:extLst>
          </p:nvPr>
        </p:nvGraphicFramePr>
        <p:xfrm>
          <a:off x="762001" y="1066801"/>
          <a:ext cx="8077199" cy="4267200"/>
        </p:xfrm>
        <a:graphic>
          <a:graphicData uri="http://schemas.openxmlformats.org/drawingml/2006/table">
            <a:tbl>
              <a:tblPr firstRow="1" bandRow="1">
                <a:tableStyleId>{5940675A-B579-460E-94D1-54222C63F5DA}</a:tableStyleId>
              </a:tblPr>
              <a:tblGrid>
                <a:gridCol w="761999"/>
                <a:gridCol w="5181600"/>
                <a:gridCol w="2133600"/>
              </a:tblGrid>
              <a:tr h="457199">
                <a:tc>
                  <a:txBody>
                    <a:bodyPr/>
                    <a:lstStyle/>
                    <a:p>
                      <a:r>
                        <a:rPr lang="en-US" sz="3200" dirty="0" smtClean="0"/>
                        <a:t>No.</a:t>
                      </a:r>
                      <a:endParaRPr lang="en-US" sz="3200" dirty="0"/>
                    </a:p>
                  </a:txBody>
                  <a:tcPr/>
                </a:tc>
                <a:tc>
                  <a:txBody>
                    <a:bodyPr/>
                    <a:lstStyle/>
                    <a:p>
                      <a:r>
                        <a:rPr lang="en-US" sz="3200" dirty="0" smtClean="0"/>
                        <a:t>Name of Activity/Project</a:t>
                      </a:r>
                      <a:endParaRPr lang="en-US" sz="3200" dirty="0"/>
                    </a:p>
                  </a:txBody>
                  <a:tcPr/>
                </a:tc>
                <a:tc>
                  <a:txBody>
                    <a:bodyPr/>
                    <a:lstStyle/>
                    <a:p>
                      <a:r>
                        <a:rPr lang="en-US" sz="3200" dirty="0" smtClean="0"/>
                        <a:t>Budget</a:t>
                      </a:r>
                      <a:endParaRPr lang="en-US" sz="3200" dirty="0"/>
                    </a:p>
                  </a:txBody>
                  <a:tcPr/>
                </a:tc>
              </a:tr>
              <a:tr h="365759">
                <a:tc>
                  <a:txBody>
                    <a:bodyPr/>
                    <a:lstStyle/>
                    <a:p>
                      <a:r>
                        <a:rPr lang="en-US" sz="3200" dirty="0" smtClean="0"/>
                        <a:t>1</a:t>
                      </a:r>
                      <a:endParaRPr lang="en-US" sz="3200" dirty="0"/>
                    </a:p>
                  </a:txBody>
                  <a:tcPr/>
                </a:tc>
                <a:tc>
                  <a:txBody>
                    <a:bodyPr/>
                    <a:lstStyle/>
                    <a:p>
                      <a:r>
                        <a:rPr lang="en-US" sz="3200" dirty="0" smtClean="0"/>
                        <a:t>Education on Environmental Sanitation</a:t>
                      </a:r>
                      <a:endParaRPr lang="en-US" sz="3200" dirty="0"/>
                    </a:p>
                  </a:txBody>
                  <a:tcPr/>
                </a:tc>
                <a:tc>
                  <a:txBody>
                    <a:bodyPr/>
                    <a:lstStyle/>
                    <a:p>
                      <a:pPr algn="r"/>
                      <a:r>
                        <a:rPr lang="en-US" sz="3200" dirty="0" smtClean="0"/>
                        <a:t>46,000.00</a:t>
                      </a:r>
                      <a:endParaRPr lang="en-US" sz="3200" dirty="0"/>
                    </a:p>
                  </a:txBody>
                  <a:tcPr/>
                </a:tc>
              </a:tr>
              <a:tr h="425895">
                <a:tc>
                  <a:txBody>
                    <a:bodyPr/>
                    <a:lstStyle/>
                    <a:p>
                      <a:r>
                        <a:rPr lang="en-US" sz="3200" dirty="0" smtClean="0"/>
                        <a:t>2</a:t>
                      </a:r>
                      <a:endParaRPr lang="en-US" sz="3200" dirty="0"/>
                    </a:p>
                  </a:txBody>
                  <a:tcPr/>
                </a:tc>
                <a:tc>
                  <a:txBody>
                    <a:bodyPr/>
                    <a:lstStyle/>
                    <a:p>
                      <a:r>
                        <a:rPr lang="en-US" sz="3200" dirty="0" smtClean="0"/>
                        <a:t>Fumigation</a:t>
                      </a:r>
                      <a:endParaRPr lang="en-US" sz="3200" dirty="0"/>
                    </a:p>
                  </a:txBody>
                  <a:tcPr/>
                </a:tc>
                <a:tc>
                  <a:txBody>
                    <a:bodyPr/>
                    <a:lstStyle/>
                    <a:p>
                      <a:pPr algn="r"/>
                      <a:r>
                        <a:rPr lang="en-US" sz="3200" dirty="0" smtClean="0"/>
                        <a:t>184,000.00</a:t>
                      </a:r>
                    </a:p>
                  </a:txBody>
                  <a:tcPr/>
                </a:tc>
              </a:tr>
              <a:tr h="766611">
                <a:tc>
                  <a:txBody>
                    <a:bodyPr/>
                    <a:lstStyle/>
                    <a:p>
                      <a:r>
                        <a:rPr lang="en-US" sz="3200" dirty="0" smtClean="0"/>
                        <a:t>3</a:t>
                      </a:r>
                      <a:endParaRPr lang="en-US" sz="3200" dirty="0"/>
                    </a:p>
                  </a:txBody>
                  <a:tcPr/>
                </a:tc>
                <a:tc>
                  <a:txBody>
                    <a:bodyPr/>
                    <a:lstStyle/>
                    <a:p>
                      <a:r>
                        <a:rPr lang="en-US" sz="3200" dirty="0" smtClean="0"/>
                        <a:t>Refuse</a:t>
                      </a:r>
                      <a:r>
                        <a:rPr lang="en-US" sz="3200" baseline="0" dirty="0" smtClean="0"/>
                        <a:t> Collections &amp; Disposal (Sanitation Improvement Package)</a:t>
                      </a:r>
                      <a:endParaRPr lang="en-US" sz="3200" dirty="0"/>
                    </a:p>
                  </a:txBody>
                  <a:tcPr/>
                </a:tc>
                <a:tc>
                  <a:txBody>
                    <a:bodyPr/>
                    <a:lstStyle/>
                    <a:p>
                      <a:pPr algn="r"/>
                      <a:r>
                        <a:rPr lang="en-US" sz="3200" dirty="0" smtClean="0"/>
                        <a:t>230,000.00</a:t>
                      </a:r>
                    </a:p>
                    <a:p>
                      <a:pPr algn="r"/>
                      <a:endParaRPr lang="en-US" sz="3200" dirty="0"/>
                    </a:p>
                  </a:txBody>
                  <a:tcP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52</a:t>
            </a:fld>
            <a:endParaRPr lang="en-US"/>
          </a:p>
        </p:txBody>
      </p:sp>
    </p:spTree>
    <p:extLst>
      <p:ext uri="{BB962C8B-B14F-4D97-AF65-F5344CB8AC3E}">
        <p14:creationId xmlns:p14="http://schemas.microsoft.com/office/powerpoint/2010/main" val="32862391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077200" cy="304800"/>
          </a:xfrm>
        </p:spPr>
        <p:txBody>
          <a:bodyPr>
            <a:noAutofit/>
          </a:bodyPr>
          <a:lstStyle/>
          <a:p>
            <a:r>
              <a:rPr lang="en-US" sz="2400" b="1" dirty="0" smtClean="0">
                <a:solidFill>
                  <a:srgbClr val="C00000"/>
                </a:solidFill>
                <a:effectLst>
                  <a:outerShdw blurRad="38100" dist="38100" dir="2700000" algn="tl">
                    <a:srgbClr val="000000">
                      <a:alpha val="43137"/>
                    </a:srgbClr>
                  </a:outerShdw>
                </a:effectLst>
              </a:rPr>
              <a:t>NOMINAL ROLL BY GRADE-CENTRAL ADMINISTRATION</a:t>
            </a:r>
            <a:endParaRPr lang="en-US" sz="24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64893100"/>
              </p:ext>
            </p:extLst>
          </p:nvPr>
        </p:nvGraphicFramePr>
        <p:xfrm>
          <a:off x="228601" y="762001"/>
          <a:ext cx="8610602" cy="4419599"/>
        </p:xfrm>
        <a:graphic>
          <a:graphicData uri="http://schemas.openxmlformats.org/drawingml/2006/table">
            <a:tbl>
              <a:tblPr firstRow="1" bandRow="1">
                <a:tableStyleId>{5940675A-B579-460E-94D1-54222C63F5DA}</a:tableStyleId>
              </a:tblPr>
              <a:tblGrid>
                <a:gridCol w="672902"/>
                <a:gridCol w="2197298"/>
                <a:gridCol w="1359569"/>
                <a:gridCol w="906379"/>
                <a:gridCol w="673274"/>
                <a:gridCol w="1229333"/>
                <a:gridCol w="1571847"/>
              </a:tblGrid>
              <a:tr h="589755">
                <a:tc>
                  <a:txBody>
                    <a:bodyPr/>
                    <a:lstStyle/>
                    <a:p>
                      <a:pPr algn="ctr" fontAlgn="b"/>
                      <a:r>
                        <a:rPr lang="en-US" sz="1600" u="none" strike="noStrike" dirty="0">
                          <a:effectLst/>
                        </a:rPr>
                        <a:t>S/N</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POSITION</a:t>
                      </a:r>
                      <a:endParaRPr lang="en-US" sz="1600" b="1" i="0" u="none" strike="noStrike" dirty="0">
                        <a:solidFill>
                          <a:srgbClr val="000000"/>
                        </a:solidFill>
                        <a:effectLst/>
                        <a:latin typeface="+mj-lt"/>
                      </a:endParaRPr>
                    </a:p>
                  </a:txBody>
                  <a:tcPr marL="9525" marR="9525" marT="9525" marB="0"/>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u="none" strike="noStrike" dirty="0" smtClean="0">
                          <a:effectLst/>
                        </a:rPr>
                        <a:t>NO</a:t>
                      </a:r>
                      <a:r>
                        <a:rPr lang="en-US" sz="1600" u="none" strike="noStrike" baseline="0" dirty="0" smtClean="0">
                          <a:effectLst/>
                        </a:rPr>
                        <a:t> AT POST</a:t>
                      </a:r>
                      <a:endParaRPr lang="en-US" sz="1600" u="none" strike="noStrike" dirty="0" smtClean="0">
                        <a:effectLst/>
                      </a:endParaRPr>
                    </a:p>
                  </a:txBody>
                  <a:tcPr marL="9525" marR="9525" marT="95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u="none" strike="noStrike" dirty="0" smtClean="0">
                          <a:effectLst/>
                        </a:rPr>
                        <a:t>GRADE </a:t>
                      </a:r>
                    </a:p>
                    <a:p>
                      <a:pPr algn="ctr" fontAlgn="b"/>
                      <a:endParaRPr lang="en-US" sz="1600" b="1" i="0" u="none" strike="noStrike" dirty="0">
                        <a:solidFill>
                          <a:srgbClr val="000000"/>
                        </a:solidFill>
                        <a:effectLst/>
                        <a:latin typeface="+mj-lt"/>
                      </a:endParaRPr>
                    </a:p>
                  </a:txBody>
                  <a:tcPr marL="9525" marR="9525" marT="9525" marB="0"/>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u="none" strike="noStrike" dirty="0" smtClean="0">
                          <a:effectLst/>
                        </a:rPr>
                        <a:t>STEP </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MONTHLY SALARY</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PROVISION</a:t>
                      </a:r>
                      <a:r>
                        <a:rPr lang="en-US" sz="1600" u="none" strike="noStrike" baseline="0" dirty="0" smtClean="0">
                          <a:effectLst/>
                        </a:rPr>
                        <a:t> FOR 2019</a:t>
                      </a:r>
                    </a:p>
                  </a:txBody>
                  <a:tcPr marL="9525" marR="9525" marT="9525" marB="0"/>
                </a:tc>
              </a:tr>
              <a:tr h="515152">
                <a:tc>
                  <a:txBody>
                    <a:bodyPr/>
                    <a:lstStyle/>
                    <a:p>
                      <a:pPr algn="ctr" fontAlgn="b"/>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Co-ordinating Director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24</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5</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4,723.80</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56,685.55</a:t>
                      </a:r>
                      <a:endParaRPr lang="en-US" sz="1600" b="0" i="0" u="none" strike="noStrike" dirty="0">
                        <a:solidFill>
                          <a:srgbClr val="000000"/>
                        </a:solidFill>
                        <a:effectLst/>
                        <a:latin typeface="+mj-lt"/>
                      </a:endParaRPr>
                    </a:p>
                  </a:txBody>
                  <a:tcPr marL="9525" marR="9525" marT="9525" marB="0"/>
                </a:tc>
              </a:tr>
              <a:tr h="370421">
                <a:tc>
                  <a:txBody>
                    <a:bodyPr/>
                    <a:lstStyle/>
                    <a:p>
                      <a:pPr algn="ctr" fontAlgn="b"/>
                      <a:r>
                        <a:rPr lang="en-US" sz="1600" u="none" strike="noStrike" dirty="0">
                          <a:effectLst/>
                        </a:rPr>
                        <a:t>2</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Asst. Director IIA</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3</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18</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5,794.23</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69,530.76</a:t>
                      </a:r>
                      <a:endParaRPr lang="en-US" sz="1600" b="0" i="0" u="none" strike="noStrike" dirty="0">
                        <a:solidFill>
                          <a:srgbClr val="000000"/>
                        </a:solidFill>
                        <a:effectLst/>
                        <a:latin typeface="+mj-lt"/>
                      </a:endParaRPr>
                    </a:p>
                  </a:txBody>
                  <a:tcPr marL="9525" marR="9525" marT="9525" marB="0"/>
                </a:tc>
              </a:tr>
              <a:tr h="397178">
                <a:tc>
                  <a:txBody>
                    <a:bodyPr/>
                    <a:lstStyle/>
                    <a:p>
                      <a:pPr algn="ctr" fontAlgn="b"/>
                      <a:r>
                        <a:rPr lang="en-US" sz="1600" u="none" strike="noStrike" dirty="0">
                          <a:effectLst/>
                        </a:rPr>
                        <a:t>3</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Chief Budget Analyst</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23</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2</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3,790.64</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45,487.68</a:t>
                      </a:r>
                      <a:endParaRPr lang="en-US" sz="1600" b="0" i="0" u="none" strike="noStrike" dirty="0">
                        <a:solidFill>
                          <a:srgbClr val="000000"/>
                        </a:solidFill>
                        <a:effectLst/>
                        <a:latin typeface="+mj-lt"/>
                      </a:endParaRPr>
                    </a:p>
                  </a:txBody>
                  <a:tcPr marL="9525" marR="9525" marT="9525" marB="0"/>
                </a:tc>
              </a:tr>
              <a:tr h="370421">
                <a:tc>
                  <a:txBody>
                    <a:bodyPr/>
                    <a:lstStyle/>
                    <a:p>
                      <a:pPr algn="ctr" fontAlgn="b"/>
                      <a:r>
                        <a:rPr lang="en-US" sz="1600" u="none" strike="noStrike" dirty="0">
                          <a:effectLst/>
                        </a:rPr>
                        <a:t>4</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 Budget Analyst</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18</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1,931.41</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23,176.92</a:t>
                      </a:r>
                      <a:endParaRPr lang="en-US" sz="1600" b="0" i="0" u="none" strike="noStrike" dirty="0">
                        <a:solidFill>
                          <a:srgbClr val="000000"/>
                        </a:solidFill>
                        <a:effectLst/>
                        <a:latin typeface="+mj-lt"/>
                      </a:endParaRPr>
                    </a:p>
                  </a:txBody>
                  <a:tcPr marL="9525" marR="9525" marT="9525" marB="0"/>
                </a:tc>
              </a:tr>
              <a:tr h="455017">
                <a:tc>
                  <a:txBody>
                    <a:bodyPr/>
                    <a:lstStyle/>
                    <a:p>
                      <a:pPr algn="ctr" fontAlgn="b"/>
                      <a:r>
                        <a:rPr lang="en-US" sz="1600" u="none" strike="noStrike" dirty="0">
                          <a:effectLst/>
                        </a:rPr>
                        <a:t>5</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Asst. Budget Analyst</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16</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4</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1,631.79</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19,581.51</a:t>
                      </a:r>
                      <a:endParaRPr lang="en-US" sz="1600" b="0" i="0" u="none" strike="noStrike" dirty="0">
                        <a:solidFill>
                          <a:srgbClr val="000000"/>
                        </a:solidFill>
                        <a:effectLst/>
                        <a:latin typeface="+mj-lt"/>
                      </a:endParaRPr>
                    </a:p>
                  </a:txBody>
                  <a:tcPr marL="9525" marR="9525" marT="9525" marB="0"/>
                </a:tc>
              </a:tr>
              <a:tr h="452932">
                <a:tc>
                  <a:txBody>
                    <a:bodyPr/>
                    <a:lstStyle/>
                    <a:p>
                      <a:pPr algn="ctr" fontAlgn="b"/>
                      <a:r>
                        <a:rPr lang="en-US" sz="1600" u="none" strike="noStrike" dirty="0">
                          <a:effectLst/>
                        </a:rPr>
                        <a:t>6</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Prin. Dev. Plan. Officer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21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4</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2,993.78</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35,925.30</a:t>
                      </a:r>
                      <a:endParaRPr lang="en-US" sz="1600" b="0" i="0" u="none" strike="noStrike" dirty="0">
                        <a:solidFill>
                          <a:srgbClr val="000000"/>
                        </a:solidFill>
                        <a:effectLst/>
                        <a:latin typeface="+mj-lt"/>
                      </a:endParaRPr>
                    </a:p>
                  </a:txBody>
                  <a:tcPr marL="9525" marR="9525" marT="9525" marB="0"/>
                </a:tc>
              </a:tr>
              <a:tr h="522173">
                <a:tc>
                  <a:txBody>
                    <a:bodyPr/>
                    <a:lstStyle/>
                    <a:p>
                      <a:pPr algn="ctr" fontAlgn="b"/>
                      <a:r>
                        <a:rPr lang="en-US" sz="1600" u="none" strike="noStrike" dirty="0">
                          <a:effectLst/>
                        </a:rPr>
                        <a:t>7</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Dev. Planning Officer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18</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2</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1,931.38</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23,176.51</a:t>
                      </a:r>
                      <a:endParaRPr lang="en-US" sz="1600" b="0" i="0" u="none" strike="noStrike" dirty="0">
                        <a:solidFill>
                          <a:srgbClr val="000000"/>
                        </a:solidFill>
                        <a:effectLst/>
                        <a:latin typeface="+mj-lt"/>
                      </a:endParaRPr>
                    </a:p>
                  </a:txBody>
                  <a:tcPr marL="9525" marR="9525" marT="9525" marB="0"/>
                </a:tc>
              </a:tr>
              <a:tr h="746550">
                <a:tc>
                  <a:txBody>
                    <a:bodyPr/>
                    <a:lstStyle/>
                    <a:p>
                      <a:pPr algn="ctr" fontAlgn="b"/>
                      <a:r>
                        <a:rPr lang="en-US" sz="1600" u="none" strike="noStrike" dirty="0">
                          <a:effectLst/>
                        </a:rPr>
                        <a:t>8</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 Human Resource Man.</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18</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a:effectLst/>
                        </a:rPr>
                        <a:t>1,931.38</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23,176.51</a:t>
                      </a:r>
                      <a:endParaRPr lang="en-US" sz="1600" b="0" i="0" u="none" strike="noStrike" dirty="0">
                        <a:solidFill>
                          <a:srgbClr val="000000"/>
                        </a:solidFill>
                        <a:effectLst/>
                        <a:latin typeface="+mj-lt"/>
                      </a:endParaRPr>
                    </a:p>
                  </a:txBody>
                  <a:tcPr marL="9525" marR="9525" marT="9525"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53</a:t>
            </a:fld>
            <a:endParaRPr lang="en-US"/>
          </a:p>
        </p:txBody>
      </p:sp>
    </p:spTree>
    <p:extLst>
      <p:ext uri="{BB962C8B-B14F-4D97-AF65-F5344CB8AC3E}">
        <p14:creationId xmlns:p14="http://schemas.microsoft.com/office/powerpoint/2010/main" val="107947991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304800"/>
            <a:ext cx="6172200" cy="304800"/>
          </a:xfrm>
        </p:spPr>
        <p:txBody>
          <a:bodyPr>
            <a:noAutofit/>
          </a:bodyPr>
          <a:lstStyle/>
          <a:p>
            <a:r>
              <a:rPr lang="en-US" sz="2000" b="1" dirty="0" smtClean="0">
                <a:solidFill>
                  <a:srgbClr val="C00000"/>
                </a:solidFill>
                <a:effectLst>
                  <a:outerShdw blurRad="38100" dist="38100" dir="2700000" algn="tl">
                    <a:srgbClr val="000000">
                      <a:alpha val="43137"/>
                    </a:srgbClr>
                  </a:outerShdw>
                </a:effectLst>
              </a:rPr>
              <a:t>NOMINAL ROLL BY GRADE-CENTRAL ADMINISTRATION</a:t>
            </a:r>
            <a:endParaRPr lang="en-US" sz="20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14439194"/>
              </p:ext>
            </p:extLst>
          </p:nvPr>
        </p:nvGraphicFramePr>
        <p:xfrm>
          <a:off x="533401" y="955675"/>
          <a:ext cx="8305800" cy="3853815"/>
        </p:xfrm>
        <a:graphic>
          <a:graphicData uri="http://schemas.openxmlformats.org/drawingml/2006/table">
            <a:tbl>
              <a:tblPr firstRow="1" bandRow="1">
                <a:tableStyleId>{5940675A-B579-460E-94D1-54222C63F5DA}</a:tableStyleId>
              </a:tblPr>
              <a:tblGrid>
                <a:gridCol w="481242"/>
                <a:gridCol w="2334284"/>
                <a:gridCol w="1062856"/>
                <a:gridCol w="673739"/>
                <a:gridCol w="962483"/>
                <a:gridCol w="1347476"/>
                <a:gridCol w="1443720"/>
              </a:tblGrid>
              <a:tr h="0">
                <a:tc>
                  <a:txBody>
                    <a:bodyPr/>
                    <a:lstStyle/>
                    <a:p>
                      <a:pPr algn="ctr" fontAlgn="b"/>
                      <a:r>
                        <a:rPr lang="en-US" sz="1600" u="none" strike="noStrike" dirty="0">
                          <a:effectLst/>
                        </a:rPr>
                        <a:t>S/N</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POSITION</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NO</a:t>
                      </a:r>
                      <a:r>
                        <a:rPr lang="en-US" sz="1600" u="none" strike="noStrike" baseline="0" dirty="0" smtClean="0">
                          <a:effectLst/>
                        </a:rPr>
                        <a:t> AT POST</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 </a:t>
                      </a:r>
                      <a:r>
                        <a:rPr lang="en-US" sz="1600" u="none" strike="noStrike" dirty="0">
                          <a:effectLst/>
                        </a:rPr>
                        <a:t>GRADE </a:t>
                      </a:r>
                      <a:endParaRPr lang="en-US" sz="1600" b="1" i="0" u="none" strike="noStrike" dirty="0">
                        <a:solidFill>
                          <a:srgbClr val="000000"/>
                        </a:solidFill>
                        <a:effectLst/>
                        <a:latin typeface="+mj-lt"/>
                      </a:endParaRPr>
                    </a:p>
                  </a:txBody>
                  <a:tcPr marL="9525" marR="9525" marT="9525" marB="0"/>
                </a:tc>
                <a:tc>
                  <a:txBody>
                    <a:bodyPr/>
                    <a:lstStyle/>
                    <a:p>
                      <a:pPr algn="r" fontAlgn="b"/>
                      <a:r>
                        <a:rPr lang="en-US" sz="1600" u="none" strike="noStrike" dirty="0">
                          <a:effectLst/>
                        </a:rPr>
                        <a:t> </a:t>
                      </a:r>
                      <a:r>
                        <a:rPr lang="en-US" sz="1600" u="none" strike="noStrike" dirty="0" smtClean="0">
                          <a:effectLst/>
                        </a:rPr>
                        <a:t>STEP</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MONTHLY SALARY</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PROVISION</a:t>
                      </a:r>
                      <a:r>
                        <a:rPr lang="en-US" sz="1600" u="none" strike="noStrike" baseline="0" dirty="0" smtClean="0">
                          <a:effectLst/>
                        </a:rPr>
                        <a:t> FOR 2019</a:t>
                      </a:r>
                      <a:endParaRPr lang="en-US" sz="1600" b="1" i="0" u="none" strike="noStrike" dirty="0">
                        <a:solidFill>
                          <a:srgbClr val="000000"/>
                        </a:solidFill>
                        <a:effectLst/>
                        <a:latin typeface="+mj-lt"/>
                      </a:endParaRPr>
                    </a:p>
                  </a:txBody>
                  <a:tcPr marL="9525" marR="9525" marT="9525" marB="0"/>
                </a:tc>
              </a:tr>
              <a:tr h="381000">
                <a:tc>
                  <a:txBody>
                    <a:bodyPr/>
                    <a:lstStyle/>
                    <a:p>
                      <a:pPr algn="ctr" fontAlgn="b"/>
                      <a:r>
                        <a:rPr lang="en-US" sz="1600" u="none" strike="noStrike" dirty="0">
                          <a:effectLst/>
                        </a:rPr>
                        <a:t>9</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Assist. Human Resource Man.</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16</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3</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1,604.52</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a:effectLst/>
                        </a:rPr>
                        <a:t>19,254.19</a:t>
                      </a:r>
                      <a:endParaRPr lang="en-US" sz="1600" b="0" i="0" u="none" strike="noStrike">
                        <a:solidFill>
                          <a:srgbClr val="000000"/>
                        </a:solidFill>
                        <a:effectLst/>
                        <a:latin typeface="+mj-lt"/>
                      </a:endParaRPr>
                    </a:p>
                  </a:txBody>
                  <a:tcPr marL="9525" marR="9525" marT="9525" marB="0"/>
                </a:tc>
              </a:tr>
              <a:tr h="304800">
                <a:tc>
                  <a:txBody>
                    <a:bodyPr/>
                    <a:lstStyle/>
                    <a:p>
                      <a:pPr algn="ctr" fontAlgn="b"/>
                      <a:r>
                        <a:rPr lang="en-US" sz="1600" u="none" strike="noStrike">
                          <a:effectLst/>
                        </a:rPr>
                        <a:t>10</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Assist. Human Resource Man.</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16</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6</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1,716.44</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20,597.24</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11</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Asst. Procurement Officer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16</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1,604.52</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19,254.19</a:t>
                      </a:r>
                      <a:endParaRPr lang="en-US" sz="1600" b="0" i="0" u="none" strike="noStrike" dirty="0">
                        <a:solidFill>
                          <a:srgbClr val="000000"/>
                        </a:solidFill>
                        <a:effectLst/>
                        <a:latin typeface="+mj-lt"/>
                      </a:endParaRPr>
                    </a:p>
                  </a:txBody>
                  <a:tcPr marL="9525" marR="9525" marT="9525" marB="0"/>
                </a:tc>
              </a:tr>
              <a:tr h="381000">
                <a:tc>
                  <a:txBody>
                    <a:bodyPr/>
                    <a:lstStyle/>
                    <a:p>
                      <a:pPr algn="ctr" fontAlgn="b"/>
                      <a:r>
                        <a:rPr lang="en-US" sz="1600" u="none" strike="noStrike">
                          <a:effectLst/>
                        </a:rPr>
                        <a:t>12</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Internal Auditor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18</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4</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1,659.95</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19,919.39</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13</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Asst. Internal Auditor </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15</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5</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1,499.89</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17,998.71</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14</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Asst. Procurement Officer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16</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2</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1,577.70</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18,932.34</a:t>
                      </a:r>
                      <a:endParaRPr lang="en-US" sz="1600" b="0" i="0" u="none" strike="noStrike" dirty="0">
                        <a:solidFill>
                          <a:srgbClr val="000000"/>
                        </a:solidFill>
                        <a:effectLst/>
                        <a:latin typeface="+mj-lt"/>
                      </a:endParaRPr>
                    </a:p>
                  </a:txBody>
                  <a:tcPr marL="9525" marR="9525" marT="9525" marB="0"/>
                </a:tc>
              </a:tr>
              <a:tr h="381000">
                <a:tc>
                  <a:txBody>
                    <a:bodyPr/>
                    <a:lstStyle/>
                    <a:p>
                      <a:pPr algn="ctr" fontAlgn="b"/>
                      <a:r>
                        <a:rPr lang="en-US" sz="1600" u="none" strike="noStrike">
                          <a:effectLst/>
                        </a:rPr>
                        <a:t>15</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Sen. Radio Operator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15</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1,425.93</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17,111.17</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16</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Radio Operator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12</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a:effectLst/>
                        </a:rPr>
                        <a:t>1,000.82</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12,009.88</a:t>
                      </a:r>
                      <a:endParaRPr lang="en-US" sz="1600" b="0" i="0" u="none" strike="noStrike" dirty="0">
                        <a:solidFill>
                          <a:srgbClr val="000000"/>
                        </a:solidFill>
                        <a:effectLst/>
                        <a:latin typeface="+mj-lt"/>
                      </a:endParaRPr>
                    </a:p>
                  </a:txBody>
                  <a:tcPr marL="9525" marR="9525" marT="9525" marB="0"/>
                </a:tc>
              </a:tr>
              <a:tr h="381000">
                <a:tc>
                  <a:txBody>
                    <a:bodyPr/>
                    <a:lstStyle/>
                    <a:p>
                      <a:pPr algn="ctr" fontAlgn="b"/>
                      <a:r>
                        <a:rPr lang="en-US" sz="1600" u="none" strike="noStrike" dirty="0" smtClean="0">
                          <a:effectLst/>
                        </a:rPr>
                        <a:t>17</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a:effectLst/>
                        </a:rPr>
                        <a:t>Senior Executive Officer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15</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a:effectLst/>
                        </a:rPr>
                        <a:t>1,474.82</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17,697.85</a:t>
                      </a:r>
                      <a:endParaRPr lang="en-US" sz="1600" b="0" i="0" u="none" strike="noStrike" dirty="0">
                        <a:solidFill>
                          <a:srgbClr val="000000"/>
                        </a:solidFill>
                        <a:effectLst/>
                        <a:latin typeface="+mj-lt"/>
                      </a:endParaRPr>
                    </a:p>
                  </a:txBody>
                  <a:tcPr marL="9525" marR="9525" marT="9525"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54</a:t>
            </a:fld>
            <a:endParaRPr lang="en-US"/>
          </a:p>
        </p:txBody>
      </p:sp>
    </p:spTree>
    <p:extLst>
      <p:ext uri="{BB962C8B-B14F-4D97-AF65-F5344CB8AC3E}">
        <p14:creationId xmlns:p14="http://schemas.microsoft.com/office/powerpoint/2010/main" val="269444280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09600"/>
            <a:ext cx="6400800" cy="381000"/>
          </a:xfrm>
        </p:spPr>
        <p:txBody>
          <a:bodyPr>
            <a:noAutofit/>
          </a:bodyPr>
          <a:lstStyle/>
          <a:p>
            <a:r>
              <a:rPr lang="en-US" sz="1800" b="1" dirty="0" smtClean="0">
                <a:solidFill>
                  <a:srgbClr val="C00000"/>
                </a:solidFill>
                <a:effectLst>
                  <a:outerShdw blurRad="38100" dist="38100" dir="2700000" algn="tl">
                    <a:srgbClr val="000000">
                      <a:alpha val="43137"/>
                    </a:srgbClr>
                  </a:outerShdw>
                </a:effectLst>
              </a:rPr>
              <a:t>NOMINAL ROLL BY GRADE-CENTRAL ADMINISTRATION</a:t>
            </a:r>
            <a:endParaRPr lang="en-US" sz="18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59978029"/>
              </p:ext>
            </p:extLst>
          </p:nvPr>
        </p:nvGraphicFramePr>
        <p:xfrm>
          <a:off x="381000" y="1676400"/>
          <a:ext cx="8305800" cy="3585210"/>
        </p:xfrm>
        <a:graphic>
          <a:graphicData uri="http://schemas.openxmlformats.org/drawingml/2006/table">
            <a:tbl>
              <a:tblPr firstRow="1" bandRow="1">
                <a:tableStyleId>{5940675A-B579-460E-94D1-54222C63F5DA}</a:tableStyleId>
              </a:tblPr>
              <a:tblGrid>
                <a:gridCol w="808928"/>
                <a:gridCol w="1997045"/>
                <a:gridCol w="671508"/>
                <a:gridCol w="755447"/>
                <a:gridCol w="1007261"/>
                <a:gridCol w="1259077"/>
                <a:gridCol w="1806534"/>
              </a:tblGrid>
              <a:tr h="533400">
                <a:tc>
                  <a:txBody>
                    <a:bodyPr/>
                    <a:lstStyle/>
                    <a:p>
                      <a:pPr algn="ctr" fontAlgn="b"/>
                      <a:r>
                        <a:rPr lang="en-US" sz="1600" u="none" strike="noStrike" dirty="0">
                          <a:effectLst/>
                        </a:rPr>
                        <a:t>S/N</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POSITION</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NO</a:t>
                      </a:r>
                      <a:r>
                        <a:rPr lang="en-US" sz="1600" u="none" strike="noStrike" baseline="0" dirty="0" smtClean="0">
                          <a:effectLst/>
                        </a:rPr>
                        <a:t> AT POST</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 </a:t>
                      </a:r>
                      <a:r>
                        <a:rPr lang="en-US" sz="1600" u="none" strike="noStrike" dirty="0">
                          <a:effectLst/>
                        </a:rPr>
                        <a:t>GRADE </a:t>
                      </a:r>
                      <a:endParaRPr lang="en-US" sz="1600" b="1" i="0" u="none" strike="noStrike" dirty="0">
                        <a:solidFill>
                          <a:srgbClr val="000000"/>
                        </a:solidFill>
                        <a:effectLst/>
                        <a:latin typeface="+mj-lt"/>
                      </a:endParaRPr>
                    </a:p>
                  </a:txBody>
                  <a:tcPr marL="9525" marR="9525" marT="9525" marB="0"/>
                </a:tc>
                <a:tc>
                  <a:txBody>
                    <a:bodyPr/>
                    <a:lstStyle/>
                    <a:p>
                      <a:pPr algn="r" fontAlgn="b"/>
                      <a:r>
                        <a:rPr lang="en-US" sz="1600" u="none" strike="noStrike" dirty="0">
                          <a:effectLst/>
                        </a:rPr>
                        <a:t> </a:t>
                      </a:r>
                      <a:r>
                        <a:rPr lang="en-US" sz="1600" u="none" strike="noStrike" dirty="0" smtClean="0">
                          <a:effectLst/>
                        </a:rPr>
                        <a:t>STEP</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MONTHLY SALARY</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PROVISION</a:t>
                      </a:r>
                      <a:r>
                        <a:rPr lang="en-US" sz="1600" u="none" strike="noStrike" baseline="0" dirty="0" smtClean="0">
                          <a:effectLst/>
                        </a:rPr>
                        <a:t> FOR </a:t>
                      </a:r>
                    </a:p>
                    <a:p>
                      <a:pPr algn="ctr" fontAlgn="b"/>
                      <a:r>
                        <a:rPr lang="en-US" sz="1600" u="none" strike="noStrike" baseline="0" dirty="0" smtClean="0">
                          <a:effectLst/>
                        </a:rPr>
                        <a:t>2019</a:t>
                      </a:r>
                      <a:endParaRPr lang="en-US" sz="1600" b="1" i="0" u="none" strike="noStrike" dirty="0">
                        <a:solidFill>
                          <a:srgbClr val="000000"/>
                        </a:solidFill>
                        <a:effectLst/>
                        <a:latin typeface="+mj-lt"/>
                      </a:endParaRPr>
                    </a:p>
                  </a:txBody>
                  <a:tcPr marL="9525" marR="9525" marT="9525" marB="0"/>
                </a:tc>
              </a:tr>
              <a:tr h="381000">
                <a:tc>
                  <a:txBody>
                    <a:bodyPr/>
                    <a:lstStyle/>
                    <a:p>
                      <a:pPr algn="ctr" fontAlgn="b"/>
                      <a:r>
                        <a:rPr lang="en-US" sz="1600" u="none" strike="noStrike" dirty="0" smtClean="0">
                          <a:effectLst/>
                        </a:rPr>
                        <a:t>18</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Executive Officer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5</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919.25</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a:effectLst/>
                        </a:rPr>
                        <a:t>11, 039.10</a:t>
                      </a:r>
                      <a:endParaRPr lang="en-US" sz="1600" b="0" i="0" u="none" strike="noStrike">
                        <a:solidFill>
                          <a:srgbClr val="000000"/>
                        </a:solidFill>
                        <a:effectLst/>
                        <a:latin typeface="+mj-lt"/>
                      </a:endParaRPr>
                    </a:p>
                  </a:txBody>
                  <a:tcPr marL="9525" marR="9525" marT="9525" marB="0"/>
                </a:tc>
              </a:tr>
              <a:tr h="304800">
                <a:tc>
                  <a:txBody>
                    <a:bodyPr/>
                    <a:lstStyle/>
                    <a:p>
                      <a:pPr algn="ctr" fontAlgn="b"/>
                      <a:r>
                        <a:rPr lang="en-US" sz="1600" u="none" strike="noStrike" dirty="0" smtClean="0">
                          <a:effectLst/>
                        </a:rPr>
                        <a:t>19</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Clerical Officer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8</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5</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645.67</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7,748.07</a:t>
                      </a:r>
                      <a:endParaRPr lang="en-US" sz="1600" b="0" i="0" u="none" strike="noStrike">
                        <a:solidFill>
                          <a:srgbClr val="000000"/>
                        </a:solidFill>
                        <a:effectLst/>
                        <a:latin typeface="+mj-lt"/>
                      </a:endParaRPr>
                    </a:p>
                  </a:txBody>
                  <a:tcPr marL="9525" marR="9525" marT="9525" marB="0"/>
                </a:tc>
              </a:tr>
              <a:tr h="381000">
                <a:tc>
                  <a:txBody>
                    <a:bodyPr/>
                    <a:lstStyle/>
                    <a:p>
                      <a:pPr algn="ctr" fontAlgn="b"/>
                      <a:r>
                        <a:rPr lang="en-US" sz="1600" u="none" strike="noStrike" dirty="0" smtClean="0">
                          <a:effectLst/>
                        </a:rPr>
                        <a:t>20</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a:effectLst/>
                        </a:rPr>
                        <a:t>Higher Executive Officer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12</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6</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1,052.74</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12, 632.85</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dirty="0" smtClean="0">
                          <a:effectLst/>
                        </a:rPr>
                        <a:t>21</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a:effectLst/>
                        </a:rPr>
                        <a:t>Stenographer Secretary</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16</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1,604.52</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19,254.19</a:t>
                      </a:r>
                      <a:endParaRPr lang="en-US" sz="1600" b="0" i="0" u="none" strike="noStrike" dirty="0">
                        <a:solidFill>
                          <a:srgbClr val="000000"/>
                        </a:solidFill>
                        <a:effectLst/>
                        <a:latin typeface="+mj-lt"/>
                      </a:endParaRPr>
                    </a:p>
                  </a:txBody>
                  <a:tcPr marL="9525" marR="9525" marT="9525" marB="0"/>
                </a:tc>
              </a:tr>
              <a:tr h="381000">
                <a:tc>
                  <a:txBody>
                    <a:bodyPr/>
                    <a:lstStyle/>
                    <a:p>
                      <a:pPr algn="ctr" fontAlgn="b"/>
                      <a:r>
                        <a:rPr lang="en-US" sz="1600" u="none" strike="noStrike" dirty="0" smtClean="0">
                          <a:effectLst/>
                        </a:rPr>
                        <a:t>22</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Kingsley Adjei-Twum</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18</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4</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a:effectLst/>
                        </a:rPr>
                        <a:t>2,031.60</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24,379.15</a:t>
                      </a:r>
                      <a:endParaRPr lang="en-US" sz="1600" b="0" i="0" u="none" strike="noStrike" dirty="0">
                        <a:solidFill>
                          <a:srgbClr val="000000"/>
                        </a:solidFill>
                        <a:effectLst/>
                        <a:latin typeface="+mj-lt"/>
                      </a:endParaRPr>
                    </a:p>
                  </a:txBody>
                  <a:tcPr marL="9525" marR="9525" marT="9525" marB="0"/>
                </a:tc>
              </a:tr>
              <a:tr h="381000">
                <a:tc>
                  <a:txBody>
                    <a:bodyPr/>
                    <a:lstStyle/>
                    <a:p>
                      <a:pPr algn="ctr" fontAlgn="b"/>
                      <a:r>
                        <a:rPr lang="en-US" sz="1600" u="none" strike="noStrike" dirty="0" smtClean="0">
                          <a:effectLst/>
                        </a:rPr>
                        <a:t>23</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a:effectLst/>
                        </a:rPr>
                        <a:t>Martha Sarkodie Awuah</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16</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a:effectLst/>
                        </a:rPr>
                        <a:t>1,577.70</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18,932.34</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dirty="0" smtClean="0">
                          <a:effectLst/>
                        </a:rPr>
                        <a:t>24</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a:effectLst/>
                        </a:rPr>
                        <a:t>Yard Foreman</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14</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9</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a:effectLst/>
                        </a:rPr>
                        <a:t>1,425.93</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17,111.12</a:t>
                      </a:r>
                      <a:endParaRPr lang="en-US" sz="1600" b="0" i="0" u="none" strike="noStrike" dirty="0">
                        <a:solidFill>
                          <a:srgbClr val="000000"/>
                        </a:solidFill>
                        <a:effectLst/>
                        <a:latin typeface="+mj-lt"/>
                      </a:endParaRPr>
                    </a:p>
                  </a:txBody>
                  <a:tcPr marL="9525" marR="9525" marT="9525" marB="0"/>
                </a:tc>
              </a:tr>
              <a:tr h="381000">
                <a:tc>
                  <a:txBody>
                    <a:bodyPr/>
                    <a:lstStyle/>
                    <a:p>
                      <a:pPr algn="ctr" fontAlgn="b"/>
                      <a:r>
                        <a:rPr lang="en-US" sz="1600" u="none" strike="noStrike" dirty="0" smtClean="0">
                          <a:effectLst/>
                        </a:rPr>
                        <a:t>25</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a:effectLst/>
                        </a:rPr>
                        <a:t>Yard Foreman</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9</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a:effectLst/>
                        </a:rPr>
                        <a:t>1,000.82</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12,009.88</a:t>
                      </a:r>
                      <a:endParaRPr lang="en-US" sz="1600" b="0" i="0" u="none" strike="noStrike" dirty="0">
                        <a:solidFill>
                          <a:srgbClr val="000000"/>
                        </a:solidFill>
                        <a:effectLst/>
                        <a:latin typeface="+mj-lt"/>
                      </a:endParaRPr>
                    </a:p>
                  </a:txBody>
                  <a:tcPr marL="9525" marR="9525" marT="9525"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55</a:t>
            </a:fld>
            <a:endParaRPr lang="en-US"/>
          </a:p>
        </p:txBody>
      </p:sp>
    </p:spTree>
    <p:extLst>
      <p:ext uri="{BB962C8B-B14F-4D97-AF65-F5344CB8AC3E}">
        <p14:creationId xmlns:p14="http://schemas.microsoft.com/office/powerpoint/2010/main" val="282708474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85800"/>
            <a:ext cx="6477000" cy="457200"/>
          </a:xfrm>
        </p:spPr>
        <p:txBody>
          <a:bodyPr>
            <a:noAutofit/>
          </a:bodyPr>
          <a:lstStyle/>
          <a:p>
            <a:r>
              <a:rPr lang="en-US" sz="2000" b="1" dirty="0" smtClean="0">
                <a:solidFill>
                  <a:srgbClr val="C00000"/>
                </a:solidFill>
                <a:effectLst>
                  <a:outerShdw blurRad="38100" dist="38100" dir="2700000" algn="tl">
                    <a:srgbClr val="000000">
                      <a:alpha val="43137"/>
                    </a:srgbClr>
                  </a:outerShdw>
                </a:effectLst>
              </a:rPr>
              <a:t>NOMINAL ROLL BY GRADE-CENTRAL ADMINISTRATION</a:t>
            </a:r>
            <a:endParaRPr lang="en-US" sz="20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65872910"/>
              </p:ext>
            </p:extLst>
          </p:nvPr>
        </p:nvGraphicFramePr>
        <p:xfrm>
          <a:off x="152400" y="1524000"/>
          <a:ext cx="8534402" cy="3962402"/>
        </p:xfrm>
        <a:graphic>
          <a:graphicData uri="http://schemas.openxmlformats.org/drawingml/2006/table">
            <a:tbl>
              <a:tblPr firstRow="1" bandRow="1">
                <a:tableStyleId>{5940675A-B579-460E-94D1-54222C63F5DA}</a:tableStyleId>
              </a:tblPr>
              <a:tblGrid>
                <a:gridCol w="524041"/>
                <a:gridCol w="1874395"/>
                <a:gridCol w="940493"/>
                <a:gridCol w="940493"/>
                <a:gridCol w="1111490"/>
                <a:gridCol w="1364178"/>
                <a:gridCol w="1779312"/>
              </a:tblGrid>
              <a:tr h="665988">
                <a:tc>
                  <a:txBody>
                    <a:bodyPr/>
                    <a:lstStyle/>
                    <a:p>
                      <a:pPr algn="ctr" fontAlgn="b"/>
                      <a:r>
                        <a:rPr lang="en-US" sz="1600" u="none" strike="noStrike" dirty="0">
                          <a:effectLst/>
                        </a:rPr>
                        <a:t>S/N</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POSITION</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NO</a:t>
                      </a:r>
                      <a:r>
                        <a:rPr lang="en-US" sz="1600" u="none" strike="noStrike" baseline="0" dirty="0" smtClean="0">
                          <a:effectLst/>
                        </a:rPr>
                        <a:t> AT POST</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 </a:t>
                      </a:r>
                      <a:r>
                        <a:rPr lang="en-US" sz="1600" u="none" strike="noStrike" dirty="0">
                          <a:effectLst/>
                        </a:rPr>
                        <a:t>GRADE </a:t>
                      </a:r>
                      <a:endParaRPr lang="en-US" sz="1600" b="1" i="0" u="none" strike="noStrike" dirty="0">
                        <a:solidFill>
                          <a:srgbClr val="000000"/>
                        </a:solidFill>
                        <a:effectLst/>
                        <a:latin typeface="+mj-lt"/>
                      </a:endParaRPr>
                    </a:p>
                  </a:txBody>
                  <a:tcPr marL="9525" marR="9525" marT="9525" marB="0"/>
                </a:tc>
                <a:tc>
                  <a:txBody>
                    <a:bodyPr/>
                    <a:lstStyle/>
                    <a:p>
                      <a:pPr algn="r" fontAlgn="b"/>
                      <a:r>
                        <a:rPr lang="en-US" sz="1600" u="none" strike="noStrike" dirty="0">
                          <a:effectLst/>
                        </a:rPr>
                        <a:t> </a:t>
                      </a:r>
                      <a:r>
                        <a:rPr lang="en-US" sz="1600" u="none" strike="noStrike" dirty="0" smtClean="0">
                          <a:effectLst/>
                        </a:rPr>
                        <a:t>STEP</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MONTHLY SALARY</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PROVISION</a:t>
                      </a:r>
                      <a:r>
                        <a:rPr lang="en-US" sz="1600" u="none" strike="noStrike" baseline="0" dirty="0" smtClean="0">
                          <a:effectLst/>
                        </a:rPr>
                        <a:t> FOR </a:t>
                      </a:r>
                    </a:p>
                    <a:p>
                      <a:pPr algn="ctr" fontAlgn="b"/>
                      <a:r>
                        <a:rPr lang="en-US" sz="1600" u="none" strike="noStrike" baseline="0" dirty="0" smtClean="0">
                          <a:effectLst/>
                        </a:rPr>
                        <a:t>2019</a:t>
                      </a:r>
                      <a:endParaRPr lang="en-US" sz="1600" b="1" i="0" u="none" strike="noStrike" dirty="0">
                        <a:solidFill>
                          <a:srgbClr val="000000"/>
                        </a:solidFill>
                        <a:effectLst/>
                        <a:latin typeface="+mj-lt"/>
                      </a:endParaRPr>
                    </a:p>
                  </a:txBody>
                  <a:tcPr marL="9525" marR="9525" marT="9525" marB="0"/>
                </a:tc>
              </a:tr>
              <a:tr h="417926">
                <a:tc>
                  <a:txBody>
                    <a:bodyPr/>
                    <a:lstStyle/>
                    <a:p>
                      <a:pPr algn="ctr" fontAlgn="b"/>
                      <a:r>
                        <a:rPr lang="en-US" sz="1600" u="none" strike="noStrike" dirty="0" smtClean="0">
                          <a:effectLst/>
                        </a:rPr>
                        <a:t>26</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Yard Foreman</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2</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14</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3</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1,288.76</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15,465.10</a:t>
                      </a:r>
                      <a:endParaRPr lang="en-US" sz="1600" b="0" i="0" u="none" strike="noStrike" dirty="0">
                        <a:solidFill>
                          <a:srgbClr val="000000"/>
                        </a:solidFill>
                        <a:effectLst/>
                        <a:latin typeface="+mj-lt"/>
                      </a:endParaRPr>
                    </a:p>
                  </a:txBody>
                  <a:tcPr marL="9525" marR="9525" marT="9525" marB="0"/>
                </a:tc>
              </a:tr>
              <a:tr h="361305">
                <a:tc>
                  <a:txBody>
                    <a:bodyPr/>
                    <a:lstStyle/>
                    <a:p>
                      <a:pPr algn="ctr" fontAlgn="b"/>
                      <a:r>
                        <a:rPr lang="en-US" sz="1600" u="none" strike="noStrike" dirty="0" smtClean="0">
                          <a:effectLst/>
                        </a:rPr>
                        <a:t>27</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smtClean="0">
                          <a:effectLst/>
                        </a:rPr>
                        <a:t>Heavy </a:t>
                      </a:r>
                      <a:r>
                        <a:rPr lang="en-US" sz="1600" u="none" strike="noStrike" dirty="0">
                          <a:effectLst/>
                        </a:rPr>
                        <a:t>Duty Driver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12</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11</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1,145.32</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13,743.78</a:t>
                      </a:r>
                      <a:endParaRPr lang="en-US" sz="1600" b="0" i="0" u="none" strike="noStrike" dirty="0">
                        <a:solidFill>
                          <a:srgbClr val="000000"/>
                        </a:solidFill>
                        <a:effectLst/>
                        <a:latin typeface="+mj-lt"/>
                      </a:endParaRPr>
                    </a:p>
                  </a:txBody>
                  <a:tcPr marL="9525" marR="9525" marT="9525" marB="0"/>
                </a:tc>
              </a:tr>
              <a:tr h="505826">
                <a:tc>
                  <a:txBody>
                    <a:bodyPr/>
                    <a:lstStyle/>
                    <a:p>
                      <a:pPr algn="ctr" fontAlgn="b"/>
                      <a:r>
                        <a:rPr lang="en-US" sz="1600" u="none" strike="noStrike" dirty="0" smtClean="0">
                          <a:effectLst/>
                        </a:rPr>
                        <a:t>28</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Sen. Local Government</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18</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1,964.24</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23,570.92</a:t>
                      </a:r>
                      <a:endParaRPr lang="en-US" sz="1600" b="0" i="0" u="none" strike="noStrike" dirty="0">
                        <a:solidFill>
                          <a:srgbClr val="000000"/>
                        </a:solidFill>
                        <a:effectLst/>
                        <a:latin typeface="+mj-lt"/>
                      </a:endParaRPr>
                    </a:p>
                  </a:txBody>
                  <a:tcPr marL="9525" marR="9525" marT="9525" marB="0"/>
                </a:tc>
              </a:tr>
              <a:tr h="289044">
                <a:tc>
                  <a:txBody>
                    <a:bodyPr/>
                    <a:lstStyle/>
                    <a:p>
                      <a:pPr algn="ctr" fontAlgn="b"/>
                      <a:r>
                        <a:rPr lang="en-US" sz="1600" u="none" strike="noStrike" dirty="0" smtClean="0">
                          <a:effectLst/>
                        </a:rPr>
                        <a:t>29</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Headman Watchman</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9</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10</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790.43</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9,485.17</a:t>
                      </a:r>
                      <a:endParaRPr lang="en-US" sz="1600" b="0" i="0" u="none" strike="noStrike" dirty="0">
                        <a:solidFill>
                          <a:srgbClr val="000000"/>
                        </a:solidFill>
                        <a:effectLst/>
                        <a:latin typeface="+mj-lt"/>
                      </a:endParaRPr>
                    </a:p>
                  </a:txBody>
                  <a:tcPr marL="9525" marR="9525" marT="9525" marB="0"/>
                </a:tc>
              </a:tr>
              <a:tr h="361305">
                <a:tc>
                  <a:txBody>
                    <a:bodyPr/>
                    <a:lstStyle/>
                    <a:p>
                      <a:pPr algn="ctr" fontAlgn="b"/>
                      <a:r>
                        <a:rPr lang="en-US" sz="1600" u="none" strike="noStrike" dirty="0" smtClean="0">
                          <a:effectLst/>
                        </a:rPr>
                        <a:t>30</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a:effectLst/>
                        </a:rPr>
                        <a:t>Night Watchman</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8</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12</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702.45</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8,429.44</a:t>
                      </a:r>
                      <a:endParaRPr lang="en-US" sz="1600" b="0" i="0" u="none" strike="noStrike" dirty="0">
                        <a:solidFill>
                          <a:srgbClr val="000000"/>
                        </a:solidFill>
                        <a:effectLst/>
                        <a:latin typeface="+mj-lt"/>
                      </a:endParaRPr>
                    </a:p>
                  </a:txBody>
                  <a:tcPr marL="9525" marR="9525" marT="9525" marB="0"/>
                </a:tc>
              </a:tr>
              <a:tr h="433565">
                <a:tc>
                  <a:txBody>
                    <a:bodyPr/>
                    <a:lstStyle/>
                    <a:p>
                      <a:pPr algn="ctr" fontAlgn="b"/>
                      <a:r>
                        <a:rPr lang="en-US" sz="1600" u="none" strike="noStrike" dirty="0" smtClean="0">
                          <a:effectLst/>
                        </a:rPr>
                        <a:t>31</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a:effectLst/>
                        </a:rPr>
                        <a:t>Night Watchman</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8</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6</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667.81</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8,013.75</a:t>
                      </a:r>
                      <a:endParaRPr lang="en-US" sz="1600" b="0" i="0" u="none" strike="noStrike" dirty="0">
                        <a:solidFill>
                          <a:srgbClr val="000000"/>
                        </a:solidFill>
                        <a:effectLst/>
                        <a:latin typeface="+mj-lt"/>
                      </a:endParaRPr>
                    </a:p>
                  </a:txBody>
                  <a:tcPr marL="9525" marR="9525" marT="9525" marB="0"/>
                </a:tc>
              </a:tr>
              <a:tr h="361305">
                <a:tc>
                  <a:txBody>
                    <a:bodyPr/>
                    <a:lstStyle/>
                    <a:p>
                      <a:pPr algn="ctr" fontAlgn="b"/>
                      <a:r>
                        <a:rPr lang="en-US" sz="1600" u="none" strike="noStrike" dirty="0" smtClean="0">
                          <a:effectLst/>
                        </a:rPr>
                        <a:t>32</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a:effectLst/>
                        </a:rPr>
                        <a:t>Night Watchman</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8</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7</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656.65</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7,879.79</a:t>
                      </a:r>
                      <a:endParaRPr lang="en-US" sz="1600" b="0" i="0" u="none" strike="noStrike" dirty="0">
                        <a:solidFill>
                          <a:srgbClr val="000000"/>
                        </a:solidFill>
                        <a:effectLst/>
                        <a:latin typeface="+mj-lt"/>
                      </a:endParaRPr>
                    </a:p>
                  </a:txBody>
                  <a:tcPr marL="9525" marR="9525" marT="9525" marB="0"/>
                </a:tc>
              </a:tr>
              <a:tr h="566138">
                <a:tc>
                  <a:txBody>
                    <a:bodyPr/>
                    <a:lstStyle/>
                    <a:p>
                      <a:pPr algn="ctr" fontAlgn="b"/>
                      <a:r>
                        <a:rPr lang="en-US" sz="1600" u="none" strike="noStrike" dirty="0" smtClean="0">
                          <a:effectLst/>
                        </a:rPr>
                        <a:t>33</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a:effectLst/>
                        </a:rPr>
                        <a:t>Night Watchman</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8</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624.27</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7,491.21</a:t>
                      </a:r>
                      <a:endParaRPr lang="en-US" sz="1600" b="0" i="0" u="none" strike="noStrike" dirty="0">
                        <a:solidFill>
                          <a:srgbClr val="000000"/>
                        </a:solidFill>
                        <a:effectLst/>
                        <a:latin typeface="+mj-lt"/>
                      </a:endParaRPr>
                    </a:p>
                  </a:txBody>
                  <a:tcPr marL="9525" marR="9525" marT="9525"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56</a:t>
            </a:fld>
            <a:endParaRPr lang="en-US"/>
          </a:p>
        </p:txBody>
      </p:sp>
    </p:spTree>
    <p:extLst>
      <p:ext uri="{BB962C8B-B14F-4D97-AF65-F5344CB8AC3E}">
        <p14:creationId xmlns:p14="http://schemas.microsoft.com/office/powerpoint/2010/main" val="122808145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609600"/>
            <a:ext cx="6324600" cy="381000"/>
          </a:xfrm>
        </p:spPr>
        <p:txBody>
          <a:bodyPr>
            <a:noAutofit/>
          </a:bodyPr>
          <a:lstStyle/>
          <a:p>
            <a:r>
              <a:rPr lang="en-US" sz="2000" b="1" dirty="0" smtClean="0">
                <a:solidFill>
                  <a:srgbClr val="C00000"/>
                </a:solidFill>
                <a:effectLst>
                  <a:outerShdw blurRad="38100" dist="38100" dir="2700000" algn="tl">
                    <a:srgbClr val="000000">
                      <a:alpha val="43137"/>
                    </a:srgbClr>
                  </a:outerShdw>
                </a:effectLst>
              </a:rPr>
              <a:t>NOMINAL ROLL BY GRADE-ENVIRONMENTAL HEALTH</a:t>
            </a:r>
            <a:endParaRPr lang="en-US" sz="20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18238047"/>
              </p:ext>
            </p:extLst>
          </p:nvPr>
        </p:nvGraphicFramePr>
        <p:xfrm>
          <a:off x="381000" y="1676400"/>
          <a:ext cx="8381999" cy="3657600"/>
        </p:xfrm>
        <a:graphic>
          <a:graphicData uri="http://schemas.openxmlformats.org/drawingml/2006/table">
            <a:tbl>
              <a:tblPr firstRow="1" bandRow="1">
                <a:tableStyleId>{5940675A-B579-460E-94D1-54222C63F5DA}</a:tableStyleId>
              </a:tblPr>
              <a:tblGrid>
                <a:gridCol w="549971"/>
                <a:gridCol w="2082664"/>
                <a:gridCol w="1417098"/>
                <a:gridCol w="847617"/>
                <a:gridCol w="847617"/>
                <a:gridCol w="1175686"/>
                <a:gridCol w="1461346"/>
              </a:tblGrid>
              <a:tr h="468161">
                <a:tc>
                  <a:txBody>
                    <a:bodyPr/>
                    <a:lstStyle/>
                    <a:p>
                      <a:pPr algn="ctr" fontAlgn="b"/>
                      <a:r>
                        <a:rPr lang="en-US" sz="1600" u="none" strike="noStrike" dirty="0">
                          <a:effectLst/>
                        </a:rPr>
                        <a:t>S/N</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POSITION</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NO</a:t>
                      </a:r>
                      <a:r>
                        <a:rPr lang="en-US" sz="1600" u="none" strike="noStrike" baseline="0" dirty="0" smtClean="0">
                          <a:effectLst/>
                        </a:rPr>
                        <a:t> AT POST</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 </a:t>
                      </a:r>
                      <a:r>
                        <a:rPr lang="en-US" sz="1600" u="none" strike="noStrike" dirty="0">
                          <a:effectLst/>
                        </a:rPr>
                        <a:t>GRADE </a:t>
                      </a:r>
                      <a:endParaRPr lang="en-US" sz="1600" b="1" i="0" u="none" strike="noStrike" dirty="0">
                        <a:solidFill>
                          <a:srgbClr val="000000"/>
                        </a:solidFill>
                        <a:effectLst/>
                        <a:latin typeface="+mj-lt"/>
                      </a:endParaRPr>
                    </a:p>
                  </a:txBody>
                  <a:tcPr marL="9525" marR="9525" marT="9525" marB="0"/>
                </a:tc>
                <a:tc>
                  <a:txBody>
                    <a:bodyPr/>
                    <a:lstStyle/>
                    <a:p>
                      <a:pPr algn="r" fontAlgn="b"/>
                      <a:r>
                        <a:rPr lang="en-US" sz="1600" u="none" strike="noStrike" dirty="0">
                          <a:effectLst/>
                        </a:rPr>
                        <a:t> </a:t>
                      </a:r>
                      <a:r>
                        <a:rPr lang="en-US" sz="1600" u="none" strike="noStrike" dirty="0" smtClean="0">
                          <a:effectLst/>
                        </a:rPr>
                        <a:t>STEP</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MONTHLY SALARY</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PROVISION</a:t>
                      </a:r>
                      <a:r>
                        <a:rPr lang="en-US" sz="1600" u="none" strike="noStrike" baseline="0" dirty="0" smtClean="0">
                          <a:effectLst/>
                        </a:rPr>
                        <a:t> FOR 2019</a:t>
                      </a:r>
                      <a:endParaRPr lang="en-US" sz="1600" b="1" i="0" u="none" strike="noStrike" dirty="0">
                        <a:solidFill>
                          <a:srgbClr val="000000"/>
                        </a:solidFill>
                        <a:effectLst/>
                        <a:latin typeface="+mj-lt"/>
                      </a:endParaRPr>
                    </a:p>
                  </a:txBody>
                  <a:tcPr marL="9525" marR="9525" marT="9525" marB="0"/>
                </a:tc>
              </a:tr>
              <a:tr h="321076">
                <a:tc>
                  <a:txBody>
                    <a:bodyPr/>
                    <a:lstStyle/>
                    <a:p>
                      <a:pPr algn="ctr" fontAlgn="b"/>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Chief </a:t>
                      </a:r>
                      <a:r>
                        <a:rPr lang="en-US" sz="1600" u="none" strike="noStrike" dirty="0" err="1">
                          <a:effectLst/>
                        </a:rPr>
                        <a:t>Env</a:t>
                      </a:r>
                      <a:r>
                        <a:rPr lang="en-US" sz="1600" u="none" strike="noStrike" dirty="0">
                          <a:effectLst/>
                        </a:rPr>
                        <a:t>. Health Tech</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20</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9</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2,798.57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33,582.78</a:t>
                      </a:r>
                      <a:endParaRPr lang="en-US" sz="1600" b="0" i="0" u="none" strike="noStrike">
                        <a:solidFill>
                          <a:srgbClr val="000000"/>
                        </a:solidFill>
                        <a:effectLst/>
                        <a:latin typeface="+mj-lt"/>
                      </a:endParaRPr>
                    </a:p>
                  </a:txBody>
                  <a:tcPr marL="9525" marR="9525" marT="9525" marB="0"/>
                </a:tc>
              </a:tr>
              <a:tr h="286995">
                <a:tc>
                  <a:txBody>
                    <a:bodyPr/>
                    <a:lstStyle/>
                    <a:p>
                      <a:pPr algn="ctr" fontAlgn="b"/>
                      <a:r>
                        <a:rPr lang="en-US" sz="1600" u="none" strike="noStrike" dirty="0">
                          <a:effectLst/>
                        </a:rPr>
                        <a:t>2</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Sen. </a:t>
                      </a:r>
                      <a:r>
                        <a:rPr lang="en-US" sz="1600" u="none" strike="noStrike" dirty="0" err="1">
                          <a:effectLst/>
                        </a:rPr>
                        <a:t>Env</a:t>
                      </a:r>
                      <a:r>
                        <a:rPr lang="en-US" sz="1600" u="none" strike="noStrike" dirty="0">
                          <a:effectLst/>
                        </a:rPr>
                        <a:t>. Health Asst.</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15</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3</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1,425.93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17,111.12</a:t>
                      </a:r>
                      <a:endParaRPr lang="en-US" sz="1600" b="0" i="0" u="none" strike="noStrike" dirty="0">
                        <a:solidFill>
                          <a:srgbClr val="000000"/>
                        </a:solidFill>
                        <a:effectLst/>
                        <a:latin typeface="+mj-lt"/>
                      </a:endParaRPr>
                    </a:p>
                  </a:txBody>
                  <a:tcPr marL="9525" marR="9525" marT="9525" marB="0"/>
                </a:tc>
              </a:tr>
              <a:tr h="286995">
                <a:tc>
                  <a:txBody>
                    <a:bodyPr/>
                    <a:lstStyle/>
                    <a:p>
                      <a:pPr algn="ctr" fontAlgn="b"/>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err="1">
                          <a:effectLst/>
                        </a:rPr>
                        <a:t>Env</a:t>
                      </a:r>
                      <a:r>
                        <a:rPr lang="en-US" sz="1600" u="none" strike="noStrike" dirty="0">
                          <a:effectLst/>
                        </a:rPr>
                        <a:t>. Health Asst.</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2</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13</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3</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2,252.34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27,028.08</a:t>
                      </a:r>
                      <a:endParaRPr lang="en-US" sz="1600" b="0" i="0" u="none" strike="noStrike" dirty="0">
                        <a:solidFill>
                          <a:srgbClr val="000000"/>
                        </a:solidFill>
                        <a:effectLst/>
                        <a:latin typeface="+mj-lt"/>
                      </a:endParaRPr>
                    </a:p>
                  </a:txBody>
                  <a:tcPr marL="9525" marR="9525" marT="9525" marB="0"/>
                </a:tc>
              </a:tr>
              <a:tr h="300127">
                <a:tc>
                  <a:txBody>
                    <a:bodyPr/>
                    <a:lstStyle/>
                    <a:p>
                      <a:pPr algn="ctr" fontAlgn="b"/>
                      <a:r>
                        <a:rPr lang="en-US" sz="1600" u="none" strike="noStrike">
                          <a:effectLst/>
                        </a:rPr>
                        <a:t>4</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Heavy duty driver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14</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2</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1,246.03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14,952.40</a:t>
                      </a:r>
                      <a:endParaRPr lang="en-US" sz="1600" b="0" i="0" u="none" strike="noStrike" dirty="0">
                        <a:solidFill>
                          <a:srgbClr val="000000"/>
                        </a:solidFill>
                        <a:effectLst/>
                        <a:latin typeface="+mj-lt"/>
                      </a:endParaRPr>
                    </a:p>
                  </a:txBody>
                  <a:tcPr marL="9525" marR="9525" marT="9525" marB="0"/>
                </a:tc>
              </a:tr>
              <a:tr h="238565">
                <a:tc>
                  <a:txBody>
                    <a:bodyPr/>
                    <a:lstStyle/>
                    <a:p>
                      <a:pPr algn="ctr" fontAlgn="b"/>
                      <a:r>
                        <a:rPr lang="en-US" sz="1600" u="none" strike="noStrike">
                          <a:effectLst/>
                        </a:rPr>
                        <a:t>5</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Yard Foreman</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15</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2</a:t>
                      </a:r>
                      <a:endParaRPr lang="en-US" sz="1600" b="0" i="0" u="none" strike="noStrike" dirty="0">
                        <a:solidFill>
                          <a:srgbClr val="000000"/>
                        </a:solidFill>
                        <a:effectLst/>
                        <a:latin typeface="+mj-lt"/>
                      </a:endParaRPr>
                    </a:p>
                  </a:txBody>
                  <a:tcPr marL="9525" marR="9525" marT="9525" marB="0"/>
                </a:tc>
                <a:tc>
                  <a:txBody>
                    <a:bodyPr/>
                    <a:lstStyle/>
                    <a:p>
                      <a:pPr algn="ctr" rtl="0" fontAlgn="b"/>
                      <a:r>
                        <a:rPr lang="en-US" sz="1600" u="none" strike="noStrike" dirty="0">
                          <a:effectLst/>
                        </a:rPr>
                        <a:t>1,402.09</a:t>
                      </a:r>
                      <a:endParaRPr lang="en-US" sz="1600" b="0" i="0" u="none" strike="noStrike" dirty="0">
                        <a:solidFill>
                          <a:srgbClr val="000000"/>
                        </a:solidFill>
                        <a:effectLst/>
                        <a:latin typeface="+mj-lt"/>
                      </a:endParaRPr>
                    </a:p>
                  </a:txBody>
                  <a:tcPr marL="7620" marR="7620" marT="7620" marB="0"/>
                </a:tc>
                <a:tc>
                  <a:txBody>
                    <a:bodyPr/>
                    <a:lstStyle/>
                    <a:p>
                      <a:pPr algn="ctr" rtl="0" fontAlgn="b"/>
                      <a:r>
                        <a:rPr lang="en-US" sz="1600" u="none" strike="noStrike" dirty="0">
                          <a:effectLst/>
                        </a:rPr>
                        <a:t>16,825.10</a:t>
                      </a:r>
                      <a:endParaRPr lang="en-US" sz="1600" b="0" i="0" u="none" strike="noStrike" dirty="0">
                        <a:solidFill>
                          <a:srgbClr val="000000"/>
                        </a:solidFill>
                        <a:effectLst/>
                        <a:latin typeface="+mj-lt"/>
                      </a:endParaRPr>
                    </a:p>
                  </a:txBody>
                  <a:tcPr marL="7620" marR="7620" marT="7620" marB="0"/>
                </a:tc>
              </a:tr>
              <a:tr h="322293">
                <a:tc>
                  <a:txBody>
                    <a:bodyPr/>
                    <a:lstStyle/>
                    <a:p>
                      <a:pPr algn="ctr" fontAlgn="b"/>
                      <a:r>
                        <a:rPr lang="en-US" sz="1600" u="none" strike="noStrike">
                          <a:effectLst/>
                        </a:rPr>
                        <a:t>6</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Head Refuse </a:t>
                      </a:r>
                      <a:r>
                        <a:rPr lang="en-US" sz="1600" u="none" strike="noStrike" dirty="0" err="1">
                          <a:effectLst/>
                        </a:rPr>
                        <a:t>Labourer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3</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8</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10</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702.45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8,429.44</a:t>
                      </a:r>
                      <a:endParaRPr lang="en-US" sz="1600" b="0" i="0" u="none" strike="noStrike" dirty="0">
                        <a:solidFill>
                          <a:srgbClr val="000000"/>
                        </a:solidFill>
                        <a:effectLst/>
                        <a:latin typeface="+mj-lt"/>
                      </a:endParaRPr>
                    </a:p>
                  </a:txBody>
                  <a:tcPr marL="9525" marR="9525" marT="9525" marB="0"/>
                </a:tc>
              </a:tr>
              <a:tr h="358744">
                <a:tc>
                  <a:txBody>
                    <a:bodyPr/>
                    <a:lstStyle/>
                    <a:p>
                      <a:pPr algn="ctr" fontAlgn="b"/>
                      <a:r>
                        <a:rPr lang="en-US" sz="1600" u="none" strike="noStrike">
                          <a:effectLst/>
                        </a:rPr>
                        <a:t>7</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Head Refuse </a:t>
                      </a:r>
                      <a:r>
                        <a:rPr lang="en-US" sz="1600" u="none" strike="noStrike" dirty="0" err="1">
                          <a:effectLst/>
                        </a:rPr>
                        <a:t>Labourer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8</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11</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 </a:t>
                      </a:r>
                      <a:r>
                        <a:rPr lang="en-US" sz="1600" u="none" strike="noStrike" dirty="0" smtClean="0">
                          <a:effectLst/>
                        </a:rPr>
                        <a:t>702.45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8,429.44</a:t>
                      </a:r>
                      <a:endParaRPr lang="en-US" sz="1600" b="0" i="0" u="none" strike="noStrike" dirty="0">
                        <a:solidFill>
                          <a:srgbClr val="000000"/>
                        </a:solidFill>
                        <a:effectLst/>
                        <a:latin typeface="+mj-lt"/>
                      </a:endParaRPr>
                    </a:p>
                  </a:txBody>
                  <a:tcPr marL="9525" marR="9525" marT="9525" marB="0"/>
                </a:tc>
              </a:tr>
              <a:tr h="358744">
                <a:tc>
                  <a:txBody>
                    <a:bodyPr/>
                    <a:lstStyle/>
                    <a:p>
                      <a:pPr algn="ctr" fontAlgn="b"/>
                      <a:r>
                        <a:rPr lang="en-US" sz="1600" u="none" strike="noStrike">
                          <a:effectLst/>
                        </a:rPr>
                        <a:t>8</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Head Refuse Labourer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8</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12</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710.67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8,528.03</a:t>
                      </a:r>
                      <a:endParaRPr lang="en-US" sz="1600" b="0" i="0" u="none" strike="noStrike" dirty="0">
                        <a:solidFill>
                          <a:srgbClr val="000000"/>
                        </a:solidFill>
                        <a:effectLst/>
                        <a:latin typeface="+mj-lt"/>
                      </a:endParaRPr>
                    </a:p>
                  </a:txBody>
                  <a:tcPr marL="9525" marR="9525" marT="9525" marB="0"/>
                </a:tc>
              </a:tr>
              <a:tr h="358744">
                <a:tc>
                  <a:txBody>
                    <a:bodyPr/>
                    <a:lstStyle/>
                    <a:p>
                      <a:pPr algn="ctr" fontAlgn="b"/>
                      <a:r>
                        <a:rPr lang="en-US" sz="1600" u="none" strike="noStrike">
                          <a:effectLst/>
                        </a:rPr>
                        <a:t>9</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Head Refuse </a:t>
                      </a:r>
                      <a:r>
                        <a:rPr lang="en-US" sz="1600" u="none" strike="noStrike" dirty="0" err="1">
                          <a:effectLst/>
                        </a:rPr>
                        <a:t>Labourer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8</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7</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1,335.63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16,027.50</a:t>
                      </a:r>
                      <a:endParaRPr lang="en-US" sz="1600" b="0" i="0" u="none" strike="noStrike" dirty="0">
                        <a:solidFill>
                          <a:srgbClr val="000000"/>
                        </a:solidFill>
                        <a:effectLst/>
                        <a:latin typeface="+mj-lt"/>
                      </a:endParaRPr>
                    </a:p>
                  </a:txBody>
                  <a:tcPr marL="9525" marR="9525" marT="9525" marB="0"/>
                </a:tc>
              </a:tr>
              <a:tr h="313312">
                <a:tc>
                  <a:txBody>
                    <a:bodyPr/>
                    <a:lstStyle/>
                    <a:p>
                      <a:pPr algn="ctr" fontAlgn="b"/>
                      <a:r>
                        <a:rPr lang="en-US" sz="1600" u="none" strike="noStrike">
                          <a:effectLst/>
                        </a:rPr>
                        <a:t>10</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Head Refuse </a:t>
                      </a:r>
                      <a:r>
                        <a:rPr lang="en-US" sz="1600" u="none" strike="noStrike" dirty="0" err="1">
                          <a:effectLst/>
                        </a:rPr>
                        <a:t>Labourer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8</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9</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690.71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8,288.53</a:t>
                      </a:r>
                      <a:endParaRPr lang="en-US" sz="1600" b="0" i="0" u="none" strike="noStrike" dirty="0">
                        <a:solidFill>
                          <a:srgbClr val="000000"/>
                        </a:solidFill>
                        <a:effectLst/>
                        <a:latin typeface="+mj-lt"/>
                      </a:endParaRPr>
                    </a:p>
                  </a:txBody>
                  <a:tcPr marL="9525" marR="9525" marT="9525"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57</a:t>
            </a:fld>
            <a:endParaRPr lang="en-US"/>
          </a:p>
        </p:txBody>
      </p:sp>
    </p:spTree>
    <p:extLst>
      <p:ext uri="{BB962C8B-B14F-4D97-AF65-F5344CB8AC3E}">
        <p14:creationId xmlns:p14="http://schemas.microsoft.com/office/powerpoint/2010/main" val="357458108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09600"/>
            <a:ext cx="6477000" cy="381000"/>
          </a:xfrm>
        </p:spPr>
        <p:txBody>
          <a:bodyPr>
            <a:noAutofit/>
          </a:bodyPr>
          <a:lstStyle/>
          <a:p>
            <a:r>
              <a:rPr lang="en-US" sz="2000" b="1" dirty="0" smtClean="0">
                <a:solidFill>
                  <a:srgbClr val="C00000"/>
                </a:solidFill>
                <a:effectLst>
                  <a:outerShdw blurRad="38100" dist="38100" dir="2700000" algn="tl">
                    <a:srgbClr val="000000">
                      <a:alpha val="43137"/>
                    </a:srgbClr>
                  </a:outerShdw>
                </a:effectLst>
              </a:rPr>
              <a:t>NOMINAL ROLL BY GRADE-ENVIRONMENTAL HEALTH</a:t>
            </a:r>
            <a:endParaRPr lang="en-US" sz="20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32907481"/>
              </p:ext>
            </p:extLst>
          </p:nvPr>
        </p:nvGraphicFramePr>
        <p:xfrm>
          <a:off x="304800" y="1600200"/>
          <a:ext cx="8382001" cy="3734668"/>
        </p:xfrm>
        <a:graphic>
          <a:graphicData uri="http://schemas.openxmlformats.org/drawingml/2006/table">
            <a:tbl>
              <a:tblPr firstRow="1" bandRow="1">
                <a:tableStyleId>{5940675A-B579-460E-94D1-54222C63F5DA}</a:tableStyleId>
              </a:tblPr>
              <a:tblGrid>
                <a:gridCol w="523875"/>
                <a:gridCol w="1762125"/>
                <a:gridCol w="1058687"/>
                <a:gridCol w="1065585"/>
                <a:gridCol w="678099"/>
                <a:gridCol w="1646813"/>
                <a:gridCol w="1646817"/>
              </a:tblGrid>
              <a:tr h="477982">
                <a:tc>
                  <a:txBody>
                    <a:bodyPr/>
                    <a:lstStyle/>
                    <a:p>
                      <a:pPr algn="ctr" fontAlgn="b"/>
                      <a:r>
                        <a:rPr lang="en-US" sz="1600" u="none" strike="noStrike" dirty="0">
                          <a:effectLst/>
                        </a:rPr>
                        <a:t>S/N</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POSITION</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NO</a:t>
                      </a:r>
                      <a:r>
                        <a:rPr lang="en-US" sz="1600" u="none" strike="noStrike" baseline="0" dirty="0" smtClean="0">
                          <a:effectLst/>
                        </a:rPr>
                        <a:t> AT POST</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 </a:t>
                      </a:r>
                      <a:r>
                        <a:rPr lang="en-US" sz="1600" u="none" strike="noStrike" dirty="0">
                          <a:effectLst/>
                        </a:rPr>
                        <a:t>GRADE </a:t>
                      </a:r>
                      <a:endParaRPr lang="en-US" sz="1600" b="1" i="0" u="none" strike="noStrike" dirty="0">
                        <a:solidFill>
                          <a:srgbClr val="000000"/>
                        </a:solidFill>
                        <a:effectLst/>
                        <a:latin typeface="+mj-lt"/>
                      </a:endParaRPr>
                    </a:p>
                  </a:txBody>
                  <a:tcPr marL="9525" marR="9525" marT="9525" marB="0"/>
                </a:tc>
                <a:tc>
                  <a:txBody>
                    <a:bodyPr/>
                    <a:lstStyle/>
                    <a:p>
                      <a:pPr algn="r" fontAlgn="b"/>
                      <a:r>
                        <a:rPr lang="en-US" sz="1600" u="none" strike="noStrike" dirty="0">
                          <a:effectLst/>
                        </a:rPr>
                        <a:t> </a:t>
                      </a:r>
                      <a:r>
                        <a:rPr lang="en-US" sz="1600" u="none" strike="noStrike" dirty="0" smtClean="0">
                          <a:effectLst/>
                        </a:rPr>
                        <a:t>STEP</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MONTHLY SALARY</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PROVISION FOR 2019</a:t>
                      </a:r>
                      <a:endParaRPr lang="en-US" sz="1600" b="1" i="0" u="none" strike="noStrike" dirty="0">
                        <a:solidFill>
                          <a:srgbClr val="000000"/>
                        </a:solidFill>
                        <a:effectLst/>
                        <a:latin typeface="+mj-lt"/>
                      </a:endParaRPr>
                    </a:p>
                  </a:txBody>
                  <a:tcPr marL="9525" marR="9525" marT="9525" marB="0"/>
                </a:tc>
              </a:tr>
              <a:tr h="285577">
                <a:tc>
                  <a:txBody>
                    <a:bodyPr/>
                    <a:lstStyle/>
                    <a:p>
                      <a:pPr algn="ctr" fontAlgn="b"/>
                      <a:r>
                        <a:rPr lang="en-US" sz="1600" u="none" strike="noStrike" dirty="0">
                          <a:effectLst/>
                        </a:rPr>
                        <a:t>11</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a:effectLst/>
                        </a:rPr>
                        <a:t>Head Scavenger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8</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11</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679.17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8,149.98</a:t>
                      </a:r>
                      <a:endParaRPr lang="en-US" sz="1600" b="0" i="0" u="none" strike="noStrike">
                        <a:solidFill>
                          <a:srgbClr val="000000"/>
                        </a:solidFill>
                        <a:effectLst/>
                        <a:latin typeface="+mj-lt"/>
                      </a:endParaRPr>
                    </a:p>
                  </a:txBody>
                  <a:tcPr marL="9525" marR="9525" marT="9525" marB="0"/>
                </a:tc>
              </a:tr>
              <a:tr h="304800">
                <a:tc>
                  <a:txBody>
                    <a:bodyPr/>
                    <a:lstStyle/>
                    <a:p>
                      <a:pPr algn="ctr" fontAlgn="b"/>
                      <a:r>
                        <a:rPr lang="en-US" sz="1600" u="none" strike="noStrike">
                          <a:effectLst/>
                        </a:rPr>
                        <a:t>12</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Refuse </a:t>
                      </a:r>
                      <a:r>
                        <a:rPr lang="en-US" sz="1600" u="none" strike="noStrike" dirty="0" err="1">
                          <a:effectLst/>
                        </a:rPr>
                        <a:t>Labourer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7</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10</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634.88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7,618.56</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13</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Refuse </a:t>
                      </a:r>
                      <a:r>
                        <a:rPr lang="en-US" sz="1600" u="none" strike="noStrike" dirty="0" err="1">
                          <a:effectLst/>
                        </a:rPr>
                        <a:t>Labourer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7</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9</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1,841.50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22,097.97</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14</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Refuse </a:t>
                      </a:r>
                      <a:r>
                        <a:rPr lang="en-US" sz="1600" u="none" strike="noStrike" dirty="0" err="1">
                          <a:effectLst/>
                        </a:rPr>
                        <a:t>Labourer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2</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7</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4</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smtClean="0">
                          <a:effectLst/>
                        </a:rPr>
                        <a:t>1,128.43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13,541.16</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15</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Sanitary Labourer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7</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smtClean="0">
                          <a:effectLst/>
                        </a:rPr>
                        <a:t>564.22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6,770.58</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16</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Env. Health Assist.</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4</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smtClean="0">
                          <a:effectLst/>
                        </a:rPr>
                        <a:t>904.55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10,854.57</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17</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Asst. Chief Env. Asst.</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16</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11</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smtClean="0">
                          <a:effectLst/>
                        </a:rPr>
                        <a:t>1,836.16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22,033.97</a:t>
                      </a:r>
                      <a:endParaRPr lang="en-US" sz="1600" b="0" i="0" u="none" strike="noStrike" dirty="0">
                        <a:solidFill>
                          <a:srgbClr val="000000"/>
                        </a:solidFill>
                        <a:effectLst/>
                        <a:latin typeface="+mj-lt"/>
                      </a:endParaRPr>
                    </a:p>
                  </a:txBody>
                  <a:tcPr marL="9525" marR="9525" marT="9525" marB="0"/>
                </a:tc>
              </a:tr>
              <a:tr h="335703">
                <a:tc>
                  <a:txBody>
                    <a:bodyPr/>
                    <a:lstStyle/>
                    <a:p>
                      <a:pPr algn="ctr" fontAlgn="b"/>
                      <a:r>
                        <a:rPr lang="en-US" sz="1600" u="none" strike="noStrike">
                          <a:effectLst/>
                        </a:rPr>
                        <a:t>18</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Asst  Chief Env. Asst</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16</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7</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smtClean="0">
                          <a:effectLst/>
                        </a:rPr>
                        <a:t>1,716.44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20,597.24</a:t>
                      </a:r>
                      <a:endParaRPr lang="en-US" sz="1600" b="0" i="0" u="none" strike="noStrike" dirty="0">
                        <a:solidFill>
                          <a:srgbClr val="000000"/>
                        </a:solidFill>
                        <a:effectLst/>
                        <a:latin typeface="+mj-lt"/>
                      </a:endParaRPr>
                    </a:p>
                  </a:txBody>
                  <a:tcPr marL="9525" marR="9525" marT="9525" marB="0"/>
                </a:tc>
              </a:tr>
              <a:tr h="350097">
                <a:tc>
                  <a:txBody>
                    <a:bodyPr/>
                    <a:lstStyle/>
                    <a:p>
                      <a:pPr algn="ctr" fontAlgn="b"/>
                      <a:r>
                        <a:rPr lang="en-US" sz="1600" u="none" strike="noStrike">
                          <a:effectLst/>
                        </a:rPr>
                        <a:t>19</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Env. Health Asst</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6</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smtClean="0">
                          <a:effectLst/>
                        </a:rPr>
                        <a:t>5,247.36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62,968.32</a:t>
                      </a:r>
                      <a:endParaRPr lang="en-US" sz="1600" b="0" i="0" u="none" strike="noStrike" dirty="0">
                        <a:solidFill>
                          <a:srgbClr val="000000"/>
                        </a:solidFill>
                        <a:effectLst/>
                        <a:latin typeface="+mj-lt"/>
                      </a:endParaRPr>
                    </a:p>
                  </a:txBody>
                  <a:tcPr marL="9525" marR="9525" marT="9525" marB="0"/>
                </a:tc>
              </a:tr>
              <a:tr h="437286">
                <a:tc>
                  <a:txBody>
                    <a:bodyPr/>
                    <a:lstStyle/>
                    <a:p>
                      <a:pPr algn="ctr" fontAlgn="b"/>
                      <a:endParaRPr lang="en-US" sz="1600" b="0" i="0" u="none" strike="noStrike" dirty="0">
                        <a:solidFill>
                          <a:srgbClr val="000000"/>
                        </a:solidFill>
                        <a:effectLst/>
                        <a:latin typeface="Times New Roman"/>
                      </a:endParaRPr>
                    </a:p>
                  </a:txBody>
                  <a:tcPr marL="9525" marR="9525" marT="9525" marB="0"/>
                </a:tc>
                <a:tc>
                  <a:txBody>
                    <a:bodyPr/>
                    <a:lstStyle/>
                    <a:p>
                      <a:pPr algn="l" fontAlgn="ctr"/>
                      <a:endParaRPr lang="en-US" sz="1600" b="0" i="0" u="none" strike="noStrike" dirty="0">
                        <a:solidFill>
                          <a:srgbClr val="000000"/>
                        </a:solidFill>
                        <a:effectLst/>
                        <a:latin typeface="Times New Roman"/>
                      </a:endParaRPr>
                    </a:p>
                  </a:txBody>
                  <a:tcPr marL="9525" marR="9525" marT="9525" marB="0"/>
                </a:tc>
                <a:tc>
                  <a:txBody>
                    <a:bodyPr/>
                    <a:lstStyle/>
                    <a:p>
                      <a:pPr algn="ctr" fontAlgn="ctr"/>
                      <a:endParaRPr lang="en-US" sz="1600" b="0" i="0" u="none" strike="noStrike" dirty="0">
                        <a:solidFill>
                          <a:srgbClr val="000000"/>
                        </a:solidFill>
                        <a:effectLst/>
                        <a:latin typeface="Times New Roman"/>
                      </a:endParaRPr>
                    </a:p>
                  </a:txBody>
                  <a:tcPr marL="9525" marR="9525" marT="9525" marB="0"/>
                </a:tc>
                <a:tc>
                  <a:txBody>
                    <a:bodyPr/>
                    <a:lstStyle/>
                    <a:p>
                      <a:pPr algn="ctr" fontAlgn="ctr"/>
                      <a:endParaRPr lang="en-US" sz="1600" b="0" i="0" u="none" strike="noStrike" dirty="0">
                        <a:solidFill>
                          <a:srgbClr val="000000"/>
                        </a:solidFill>
                        <a:effectLst/>
                        <a:latin typeface="Times New Roman"/>
                      </a:endParaRPr>
                    </a:p>
                  </a:txBody>
                  <a:tcPr marL="9525" marR="9525" marT="9525" marB="0"/>
                </a:tc>
                <a:tc>
                  <a:txBody>
                    <a:bodyPr/>
                    <a:lstStyle/>
                    <a:p>
                      <a:pPr algn="ctr" fontAlgn="ctr"/>
                      <a:endParaRPr lang="en-US" sz="1600" b="0" i="0" u="none" strike="noStrike" dirty="0">
                        <a:solidFill>
                          <a:srgbClr val="000000"/>
                        </a:solidFill>
                        <a:effectLst/>
                        <a:latin typeface="Times New Roman"/>
                      </a:endParaRPr>
                    </a:p>
                  </a:txBody>
                  <a:tcPr marL="9525" marR="9525" marT="9525" marB="0"/>
                </a:tc>
                <a:tc>
                  <a:txBody>
                    <a:bodyPr/>
                    <a:lstStyle/>
                    <a:p>
                      <a:pPr algn="ctr" fontAlgn="ctr"/>
                      <a:endParaRPr lang="en-US" sz="1600" b="0" i="0" u="none" strike="noStrike" dirty="0">
                        <a:solidFill>
                          <a:srgbClr val="000000"/>
                        </a:solidFill>
                        <a:effectLst/>
                        <a:latin typeface="Times New Roman"/>
                      </a:endParaRPr>
                    </a:p>
                  </a:txBody>
                  <a:tcPr marL="9525" marR="9525" marT="9525" marB="0"/>
                </a:tc>
                <a:tc>
                  <a:txBody>
                    <a:bodyPr/>
                    <a:lstStyle/>
                    <a:p>
                      <a:pPr algn="ctr" fontAlgn="b"/>
                      <a:endParaRPr lang="en-US" sz="1600" b="0" i="0" u="none" strike="noStrike" dirty="0">
                        <a:solidFill>
                          <a:srgbClr val="000000"/>
                        </a:solidFill>
                        <a:effectLst/>
                        <a:latin typeface="Times New Roman"/>
                      </a:endParaRPr>
                    </a:p>
                  </a:txBody>
                  <a:tcPr marL="9525" marR="9525" marT="9525"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58</a:t>
            </a:fld>
            <a:endParaRPr lang="en-US"/>
          </a:p>
        </p:txBody>
      </p:sp>
    </p:spTree>
    <p:extLst>
      <p:ext uri="{BB962C8B-B14F-4D97-AF65-F5344CB8AC3E}">
        <p14:creationId xmlns:p14="http://schemas.microsoft.com/office/powerpoint/2010/main" val="210281385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533400"/>
            <a:ext cx="7315200" cy="381000"/>
          </a:xfrm>
        </p:spPr>
        <p:txBody>
          <a:bodyPr>
            <a:noAutofit/>
          </a:bodyPr>
          <a:lstStyle/>
          <a:p>
            <a:r>
              <a:rPr lang="en-US" sz="1600" b="1" dirty="0" smtClean="0">
                <a:solidFill>
                  <a:srgbClr val="C00000"/>
                </a:solidFill>
                <a:effectLst>
                  <a:outerShdw blurRad="38100" dist="38100" dir="2700000" algn="tl">
                    <a:srgbClr val="000000">
                      <a:alpha val="43137"/>
                    </a:srgbClr>
                  </a:outerShdw>
                </a:effectLst>
              </a:rPr>
              <a:t>NOMINAL ROLL BY GRADE-SOCIAL WELFARE AND COMMUNITY DEVELOPMENT</a:t>
            </a:r>
            <a:endParaRPr lang="en-US" sz="16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32421065"/>
              </p:ext>
            </p:extLst>
          </p:nvPr>
        </p:nvGraphicFramePr>
        <p:xfrm>
          <a:off x="571500" y="1600200"/>
          <a:ext cx="8153400" cy="2923307"/>
        </p:xfrm>
        <a:graphic>
          <a:graphicData uri="http://schemas.openxmlformats.org/drawingml/2006/table">
            <a:tbl>
              <a:tblPr firstRow="1" bandRow="1">
                <a:tableStyleId>{5940675A-B579-460E-94D1-54222C63F5DA}</a:tableStyleId>
              </a:tblPr>
              <a:tblGrid>
                <a:gridCol w="632685"/>
                <a:gridCol w="2332188"/>
                <a:gridCol w="940501"/>
                <a:gridCol w="813453"/>
                <a:gridCol w="542302"/>
                <a:gridCol w="1533372"/>
                <a:gridCol w="1358899"/>
              </a:tblGrid>
              <a:tr h="578252">
                <a:tc>
                  <a:txBody>
                    <a:bodyPr/>
                    <a:lstStyle/>
                    <a:p>
                      <a:pPr algn="ctr" fontAlgn="b"/>
                      <a:r>
                        <a:rPr lang="en-US" sz="1600" u="none" strike="noStrike" dirty="0">
                          <a:effectLst/>
                        </a:rPr>
                        <a:t>S/N</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POSITION</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NO</a:t>
                      </a:r>
                      <a:r>
                        <a:rPr lang="en-US" sz="1600" u="none" strike="noStrike" baseline="0" dirty="0" smtClean="0">
                          <a:effectLst/>
                        </a:rPr>
                        <a:t> AT POST</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 </a:t>
                      </a:r>
                      <a:r>
                        <a:rPr lang="en-US" sz="1600" u="none" strike="noStrike" dirty="0">
                          <a:effectLst/>
                        </a:rPr>
                        <a:t>GRADE </a:t>
                      </a:r>
                      <a:endParaRPr lang="en-US" sz="1600" b="1" i="0" u="none" strike="noStrike" dirty="0">
                        <a:solidFill>
                          <a:srgbClr val="000000"/>
                        </a:solidFill>
                        <a:effectLst/>
                        <a:latin typeface="Times New Roman"/>
                      </a:endParaRPr>
                    </a:p>
                  </a:txBody>
                  <a:tcPr marL="9525" marR="9525" marT="9525" marB="0"/>
                </a:tc>
                <a:tc>
                  <a:txBody>
                    <a:bodyPr/>
                    <a:lstStyle/>
                    <a:p>
                      <a:pPr algn="r" fontAlgn="b"/>
                      <a:r>
                        <a:rPr lang="en-US" sz="1600" u="none" strike="noStrike" dirty="0">
                          <a:effectLst/>
                        </a:rPr>
                        <a:t> </a:t>
                      </a:r>
                      <a:r>
                        <a:rPr lang="en-US" sz="1600" u="none" strike="noStrike" dirty="0" smtClean="0">
                          <a:effectLst/>
                        </a:rPr>
                        <a:t>STEP</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MONTHLY SALARY</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PROVISION</a:t>
                      </a:r>
                      <a:r>
                        <a:rPr lang="en-US" sz="1600" u="none" strike="noStrike" baseline="0" dirty="0" smtClean="0">
                          <a:effectLst/>
                        </a:rPr>
                        <a:t> FOR 2019</a:t>
                      </a:r>
                      <a:endParaRPr lang="en-US" sz="1600" b="1" i="0" u="none" strike="noStrike" dirty="0">
                        <a:solidFill>
                          <a:srgbClr val="000000"/>
                        </a:solidFill>
                        <a:effectLst/>
                        <a:latin typeface="Times New Roman"/>
                      </a:endParaRPr>
                    </a:p>
                  </a:txBody>
                  <a:tcPr marL="9525" marR="9525" marT="9525" marB="0"/>
                </a:tc>
              </a:tr>
              <a:tr h="381000">
                <a:tc>
                  <a:txBody>
                    <a:bodyPr/>
                    <a:lstStyle/>
                    <a:p>
                      <a:pPr algn="ctr" fontAlgn="b"/>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Deputy Director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22</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5</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3,484.24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41,810.85</a:t>
                      </a:r>
                      <a:endParaRPr lang="en-US" sz="1600" b="0" i="0" u="none" strike="noStrike" dirty="0">
                        <a:solidFill>
                          <a:srgbClr val="000000"/>
                        </a:solidFill>
                        <a:effectLst/>
                        <a:latin typeface="+mj-lt"/>
                      </a:endParaRPr>
                    </a:p>
                  </a:txBody>
                  <a:tcPr marL="9525" marR="9525" marT="9525" marB="0"/>
                </a:tc>
              </a:tr>
              <a:tr h="381000">
                <a:tc>
                  <a:txBody>
                    <a:bodyPr/>
                    <a:lstStyle/>
                    <a:p>
                      <a:pPr algn="ctr" fontAlgn="b"/>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Social Development Officer</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16</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3</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3,209.03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38,508.38</a:t>
                      </a:r>
                      <a:endParaRPr lang="en-US" sz="1600" b="0" i="0" u="none" strike="noStrike" dirty="0">
                        <a:solidFill>
                          <a:srgbClr val="000000"/>
                        </a:solidFill>
                        <a:effectLst/>
                        <a:latin typeface="+mj-lt"/>
                      </a:endParaRPr>
                    </a:p>
                  </a:txBody>
                  <a:tcPr marL="9525" marR="9525" marT="9525" marB="0"/>
                </a:tc>
              </a:tr>
              <a:tr h="381000">
                <a:tc>
                  <a:txBody>
                    <a:bodyPr/>
                    <a:lstStyle/>
                    <a:p>
                      <a:pPr algn="ctr" fontAlgn="b"/>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 </a:t>
                      </a:r>
                      <a:r>
                        <a:rPr lang="en-US" sz="1600" u="none" strike="noStrike" dirty="0" err="1">
                          <a:effectLst/>
                        </a:rPr>
                        <a:t>Asst</a:t>
                      </a:r>
                      <a:r>
                        <a:rPr lang="en-US" sz="1600" u="none" strike="noStrike" dirty="0">
                          <a:effectLst/>
                        </a:rPr>
                        <a:t> Social Development Officer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16</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3</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1,604.52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19,254.19</a:t>
                      </a:r>
                      <a:endParaRPr lang="en-US" sz="1600" b="0" i="0" u="none" strike="noStrike" dirty="0">
                        <a:solidFill>
                          <a:srgbClr val="000000"/>
                        </a:solidFill>
                        <a:effectLst/>
                        <a:latin typeface="+mj-lt"/>
                      </a:endParaRPr>
                    </a:p>
                  </a:txBody>
                  <a:tcPr marL="9525" marR="9525" marT="9525" marB="0"/>
                </a:tc>
              </a:tr>
              <a:tr h="381000">
                <a:tc>
                  <a:txBody>
                    <a:bodyPr/>
                    <a:lstStyle/>
                    <a:p>
                      <a:pPr algn="ctr" fontAlgn="b"/>
                      <a:r>
                        <a:rPr lang="en-US" sz="1600" u="none" strike="noStrike">
                          <a:effectLst/>
                        </a:rPr>
                        <a:t>4</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Assistant Community Dev’t Officer</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a:effectLst/>
                        </a:rPr>
                        <a:t>14</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smtClean="0">
                          <a:effectLst/>
                        </a:rPr>
                        <a:t>3,866.28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46,395.30</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5</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Community  Dev’t Officer</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a:effectLst/>
                        </a:rPr>
                        <a:t>6</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a:effectLst/>
                        </a:rPr>
                        <a:t>16</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a:effectLst/>
                        </a:rPr>
                        <a:t>4</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smtClean="0">
                          <a:effectLst/>
                        </a:rPr>
                        <a:t>9,790.76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117,489.06</a:t>
                      </a:r>
                      <a:endParaRPr lang="en-US" sz="1600" b="0" i="0" u="none" strike="noStrike" dirty="0">
                        <a:solidFill>
                          <a:srgbClr val="000000"/>
                        </a:solidFill>
                        <a:effectLst/>
                        <a:latin typeface="+mj-lt"/>
                      </a:endParaRPr>
                    </a:p>
                  </a:txBody>
                  <a:tcPr marL="9525" marR="9525" marT="9525" marB="0"/>
                </a:tc>
              </a:tr>
              <a:tr h="283845">
                <a:tc>
                  <a:txBody>
                    <a:bodyPr/>
                    <a:lstStyle/>
                    <a:p>
                      <a:pPr algn="ctr" fontAlgn="b"/>
                      <a:r>
                        <a:rPr lang="en-US" sz="1600" u="none" strike="noStrike" dirty="0">
                          <a:effectLst/>
                        </a:rPr>
                        <a:t>6</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smtClean="0">
                          <a:effectLst/>
                        </a:rPr>
                        <a:t>Mass </a:t>
                      </a:r>
                      <a:r>
                        <a:rPr lang="en-US" sz="1600" u="none" strike="noStrike" dirty="0">
                          <a:effectLst/>
                        </a:rPr>
                        <a:t>Education Officer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2</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15</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4</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2,900.34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34,804.02</a:t>
                      </a:r>
                      <a:endParaRPr lang="en-US" sz="1600" b="0" i="0" u="none" strike="noStrike" dirty="0">
                        <a:solidFill>
                          <a:srgbClr val="000000"/>
                        </a:solidFill>
                        <a:effectLst/>
                        <a:latin typeface="+mj-lt"/>
                      </a:endParaRPr>
                    </a:p>
                  </a:txBody>
                  <a:tcPr marL="9525" marR="9525" marT="9525"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59</a:t>
            </a:fld>
            <a:endParaRPr lang="en-US"/>
          </a:p>
        </p:txBody>
      </p:sp>
    </p:spTree>
    <p:extLst>
      <p:ext uri="{BB962C8B-B14F-4D97-AF65-F5344CB8AC3E}">
        <p14:creationId xmlns:p14="http://schemas.microsoft.com/office/powerpoint/2010/main" val="3267026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609600"/>
            <a:ext cx="7620000" cy="5181600"/>
          </a:xfrm>
        </p:spPr>
        <p:txBody>
          <a:bodyPr>
            <a:noAutofit/>
          </a:bodyPr>
          <a:lstStyle/>
          <a:p>
            <a:pPr algn="l"/>
            <a:r>
              <a:rPr lang="en-GB" sz="2800" b="1" i="1" dirty="0">
                <a:solidFill>
                  <a:srgbClr val="FF0000"/>
                </a:solidFill>
                <a:effectLst>
                  <a:outerShdw blurRad="38100" dist="38100" dir="2700000" algn="tl">
                    <a:srgbClr val="000000">
                      <a:alpha val="43137"/>
                    </a:srgbClr>
                  </a:outerShdw>
                </a:effectLst>
              </a:rPr>
              <a:t>f</a:t>
            </a:r>
            <a:r>
              <a:rPr lang="en-GB" sz="2800" b="1" i="1" dirty="0" smtClean="0">
                <a:solidFill>
                  <a:srgbClr val="FF0000"/>
                </a:solidFill>
                <a:effectLst>
                  <a:outerShdw blurRad="38100" dist="38100" dir="2700000" algn="tl">
                    <a:srgbClr val="000000">
                      <a:alpha val="43137"/>
                    </a:srgbClr>
                  </a:outerShdw>
                </a:effectLst>
              </a:rPr>
              <a:t>.</a:t>
            </a:r>
            <a:r>
              <a:rPr lang="en-GB" b="1" i="1" dirty="0" smtClean="0">
                <a:solidFill>
                  <a:srgbClr val="FF0000"/>
                </a:solidFill>
                <a:effectLst>
                  <a:outerShdw blurRad="38100" dist="38100" dir="2700000" algn="tl">
                    <a:srgbClr val="000000">
                      <a:alpha val="43137"/>
                    </a:srgbClr>
                  </a:outerShdw>
                </a:effectLst>
              </a:rPr>
              <a:t> </a:t>
            </a:r>
            <a:r>
              <a:rPr lang="en-GB" sz="2400" b="1" i="1" dirty="0">
                <a:solidFill>
                  <a:srgbClr val="FF0000"/>
                </a:solidFill>
                <a:effectLst>
                  <a:outerShdw blurRad="38100" dist="38100" dir="2700000" algn="tl">
                    <a:srgbClr val="000000">
                      <a:alpha val="43137"/>
                    </a:srgbClr>
                  </a:outerShdw>
                </a:effectLst>
              </a:rPr>
              <a:t>Road Network</a:t>
            </a:r>
            <a:endParaRPr lang="en-US" sz="2400" b="1" i="1" dirty="0">
              <a:solidFill>
                <a:srgbClr val="FF0000"/>
              </a:solidFill>
              <a:effectLst>
                <a:outerShdw blurRad="38100" dist="38100" dir="2700000" algn="tl">
                  <a:srgbClr val="000000">
                    <a:alpha val="43137"/>
                  </a:srgbClr>
                </a:outerShdw>
              </a:effectLst>
            </a:endParaRPr>
          </a:p>
          <a:p>
            <a:pPr algn="just"/>
            <a:r>
              <a:rPr lang="en-GB" sz="2400" dirty="0" smtClean="0">
                <a:solidFill>
                  <a:schemeClr val="tx1"/>
                </a:solidFill>
              </a:rPr>
              <a:t>The </a:t>
            </a:r>
            <a:r>
              <a:rPr lang="en-GB" sz="2400" dirty="0">
                <a:solidFill>
                  <a:schemeClr val="tx1"/>
                </a:solidFill>
              </a:rPr>
              <a:t>Municipality is located along the Accra-Kumasi highway and currently has about 16.5km of asphalted Class I roads, 27km of Class II, and about 134km of Class III. Most of the communities are linked by a good road network. However, these road networks are feeder roads with poor road surface making it </a:t>
            </a:r>
            <a:r>
              <a:rPr lang="en-GB" sz="2400" dirty="0" err="1" smtClean="0">
                <a:solidFill>
                  <a:schemeClr val="tx1"/>
                </a:solidFill>
              </a:rPr>
              <a:t>unmotorable</a:t>
            </a:r>
            <a:r>
              <a:rPr lang="en-GB" sz="2400" dirty="0">
                <a:solidFill>
                  <a:schemeClr val="tx1"/>
                </a:solidFill>
              </a:rPr>
              <a:t> </a:t>
            </a:r>
            <a:r>
              <a:rPr lang="en-GB" sz="2400" dirty="0" smtClean="0">
                <a:solidFill>
                  <a:schemeClr val="tx1"/>
                </a:solidFill>
              </a:rPr>
              <a:t>especially </a:t>
            </a:r>
            <a:r>
              <a:rPr lang="en-GB" sz="2400" dirty="0">
                <a:solidFill>
                  <a:schemeClr val="tx1"/>
                </a:solidFill>
              </a:rPr>
              <a:t>during the rainy </a:t>
            </a:r>
            <a:r>
              <a:rPr lang="en-GB" sz="2400" dirty="0" smtClean="0">
                <a:solidFill>
                  <a:schemeClr val="tx1"/>
                </a:solidFill>
              </a:rPr>
              <a:t>season.</a:t>
            </a:r>
            <a:endParaRPr lang="en-US" sz="2400" dirty="0">
              <a:solidFill>
                <a:schemeClr val="tx1"/>
              </a:solidFill>
            </a:endParaRPr>
          </a:p>
          <a:p>
            <a:pPr algn="just"/>
            <a:r>
              <a:rPr lang="en-GB" sz="2400" dirty="0">
                <a:solidFill>
                  <a:schemeClr val="tx1"/>
                </a:solidFill>
              </a:rPr>
              <a:t>The poor quality of roads directly correspond to </a:t>
            </a:r>
            <a:r>
              <a:rPr lang="en-GB" sz="2400" dirty="0" smtClean="0">
                <a:solidFill>
                  <a:schemeClr val="tx1"/>
                </a:solidFill>
              </a:rPr>
              <a:t> </a:t>
            </a:r>
            <a:r>
              <a:rPr lang="en-GB" sz="2400" dirty="0">
                <a:solidFill>
                  <a:schemeClr val="tx1"/>
                </a:solidFill>
              </a:rPr>
              <a:t>high transport costs particularly with the transport of agricultural produce from the rural areas</a:t>
            </a:r>
            <a:r>
              <a:rPr lang="en-GB" sz="2400" dirty="0" smtClean="0">
                <a:solidFill>
                  <a:schemeClr val="tx1"/>
                </a:solidFill>
              </a:rPr>
              <a:t>.</a:t>
            </a:r>
            <a:endParaRPr lang="en-US" sz="2400" dirty="0">
              <a:solidFill>
                <a:schemeClr val="tx1"/>
              </a:solidFill>
            </a:endParaRPr>
          </a:p>
        </p:txBody>
      </p:sp>
      <p:sp>
        <p:nvSpPr>
          <p:cNvPr id="2" name="Slide Number Placeholder 1"/>
          <p:cNvSpPr>
            <a:spLocks noGrp="1"/>
          </p:cNvSpPr>
          <p:nvPr>
            <p:ph type="sldNum" sz="quarter" idx="12"/>
          </p:nvPr>
        </p:nvSpPr>
        <p:spPr/>
        <p:txBody>
          <a:bodyPr/>
          <a:lstStyle/>
          <a:p>
            <a:fld id="{571CD3C2-A472-4BA3-88D7-833F7D0C5725}" type="slidenum">
              <a:rPr lang="en-US" smtClean="0"/>
              <a:t>6</a:t>
            </a:fld>
            <a:endParaRPr lang="en-US"/>
          </a:p>
        </p:txBody>
      </p:sp>
    </p:spTree>
    <p:extLst>
      <p:ext uri="{BB962C8B-B14F-4D97-AF65-F5344CB8AC3E}">
        <p14:creationId xmlns:p14="http://schemas.microsoft.com/office/powerpoint/2010/main" val="68148364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533400"/>
            <a:ext cx="6248400" cy="381000"/>
          </a:xfrm>
        </p:spPr>
        <p:txBody>
          <a:bodyPr>
            <a:noAutofit/>
          </a:bodyPr>
          <a:lstStyle/>
          <a:p>
            <a:r>
              <a:rPr lang="en-US" sz="2400" b="1" dirty="0" smtClean="0">
                <a:solidFill>
                  <a:srgbClr val="C00000"/>
                </a:solidFill>
                <a:effectLst>
                  <a:outerShdw blurRad="38100" dist="38100" dir="2700000" algn="tl">
                    <a:srgbClr val="000000">
                      <a:alpha val="43137"/>
                    </a:srgbClr>
                  </a:outerShdw>
                </a:effectLst>
              </a:rPr>
              <a:t>NOMINAL ROLL BY GRADE-WORKS</a:t>
            </a:r>
            <a:endParaRPr lang="en-US" sz="24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08004963"/>
              </p:ext>
            </p:extLst>
          </p:nvPr>
        </p:nvGraphicFramePr>
        <p:xfrm>
          <a:off x="304800" y="1447800"/>
          <a:ext cx="8534401" cy="3429000"/>
        </p:xfrm>
        <a:graphic>
          <a:graphicData uri="http://schemas.openxmlformats.org/drawingml/2006/table">
            <a:tbl>
              <a:tblPr firstRow="1" bandRow="1">
                <a:tableStyleId>{5940675A-B579-460E-94D1-54222C63F5DA}</a:tableStyleId>
              </a:tblPr>
              <a:tblGrid>
                <a:gridCol w="396639"/>
                <a:gridCol w="2498962"/>
                <a:gridCol w="762000"/>
                <a:gridCol w="1025147"/>
                <a:gridCol w="790084"/>
                <a:gridCol w="1382644"/>
                <a:gridCol w="1678925"/>
              </a:tblGrid>
              <a:tr h="663592">
                <a:tc>
                  <a:txBody>
                    <a:bodyPr/>
                    <a:lstStyle/>
                    <a:p>
                      <a:pPr algn="ctr" fontAlgn="b"/>
                      <a:r>
                        <a:rPr lang="en-US" sz="1600" u="none" strike="noStrike" dirty="0">
                          <a:effectLst/>
                        </a:rPr>
                        <a:t>S/N</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POSITION</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NO</a:t>
                      </a:r>
                      <a:r>
                        <a:rPr lang="en-US" sz="1600" u="none" strike="noStrike" baseline="0" dirty="0" smtClean="0">
                          <a:effectLst/>
                        </a:rPr>
                        <a:t> AT POST</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 </a:t>
                      </a:r>
                      <a:r>
                        <a:rPr lang="en-US" sz="1600" u="none" strike="noStrike" dirty="0">
                          <a:effectLst/>
                        </a:rPr>
                        <a:t>GRADE </a:t>
                      </a:r>
                      <a:endParaRPr lang="en-US" sz="1600" b="1" i="0" u="none" strike="noStrike" dirty="0">
                        <a:solidFill>
                          <a:srgbClr val="000000"/>
                        </a:solidFill>
                        <a:effectLst/>
                        <a:latin typeface="+mj-lt"/>
                      </a:endParaRPr>
                    </a:p>
                  </a:txBody>
                  <a:tcPr marL="9525" marR="9525" marT="9525" marB="0"/>
                </a:tc>
                <a:tc>
                  <a:txBody>
                    <a:bodyPr/>
                    <a:lstStyle/>
                    <a:p>
                      <a:pPr algn="r" fontAlgn="b"/>
                      <a:r>
                        <a:rPr lang="en-US" sz="1600" u="none" strike="noStrike" dirty="0">
                          <a:effectLst/>
                        </a:rPr>
                        <a:t> </a:t>
                      </a:r>
                      <a:r>
                        <a:rPr lang="en-US" sz="1600" u="none" strike="noStrike" dirty="0" smtClean="0">
                          <a:effectLst/>
                        </a:rPr>
                        <a:t>STEP</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MONTHLY SALARY</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PROVISION</a:t>
                      </a:r>
                      <a:r>
                        <a:rPr lang="en-US" sz="1600" u="none" strike="noStrike" baseline="0" dirty="0" smtClean="0">
                          <a:effectLst/>
                        </a:rPr>
                        <a:t> FOR 2019</a:t>
                      </a:r>
                      <a:endParaRPr lang="en-US" sz="1600" b="1" i="0" u="none" strike="noStrike" dirty="0">
                        <a:solidFill>
                          <a:srgbClr val="000000"/>
                        </a:solidFill>
                        <a:effectLst/>
                        <a:latin typeface="+mj-lt"/>
                      </a:endParaRPr>
                    </a:p>
                  </a:txBody>
                  <a:tcPr marL="9525" marR="9525" marT="9525" marB="0"/>
                </a:tc>
              </a:tr>
              <a:tr h="403208">
                <a:tc>
                  <a:txBody>
                    <a:bodyPr/>
                    <a:lstStyle/>
                    <a:p>
                      <a:pPr algn="ctr" fontAlgn="b"/>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smtClean="0">
                          <a:effectLst/>
                        </a:rPr>
                        <a:t>Asst.</a:t>
                      </a:r>
                      <a:r>
                        <a:rPr lang="en-US" sz="1600" u="none" strike="noStrike" baseline="0" dirty="0" smtClean="0">
                          <a:effectLst/>
                        </a:rPr>
                        <a:t> </a:t>
                      </a:r>
                      <a:r>
                        <a:rPr lang="en-US" sz="1600" u="none" strike="noStrike" dirty="0" smtClean="0">
                          <a:effectLst/>
                        </a:rPr>
                        <a:t>Chief  </a:t>
                      </a:r>
                      <a:r>
                        <a:rPr lang="en-US" sz="1600" u="none" strike="noStrike" dirty="0" err="1">
                          <a:effectLst/>
                        </a:rPr>
                        <a:t>Techn</a:t>
                      </a:r>
                      <a:r>
                        <a:rPr lang="en-US" sz="1600" u="none" strike="noStrike" dirty="0">
                          <a:effectLst/>
                        </a:rPr>
                        <a:t>. Engineer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19</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2,101.26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25,215.08</a:t>
                      </a:r>
                      <a:endParaRPr lang="en-US" sz="1600" b="0" i="0" u="none" strike="noStrike">
                        <a:solidFill>
                          <a:srgbClr val="000000"/>
                        </a:solidFill>
                        <a:effectLst/>
                        <a:latin typeface="+mj-lt"/>
                      </a:endParaRPr>
                    </a:p>
                  </a:txBody>
                  <a:tcPr marL="9525" marR="9525" marT="9525" marB="0"/>
                </a:tc>
              </a:tr>
              <a:tr h="304800">
                <a:tc>
                  <a:txBody>
                    <a:bodyPr/>
                    <a:lstStyle/>
                    <a:p>
                      <a:pPr algn="ctr" fontAlgn="b"/>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Chief Technician Engineer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20</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6</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2,705.79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32,469.43</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Chief Technical Officer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19</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7</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2,324.90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27,898.84</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4</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Asst. Chief Estate Officer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19</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4</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smtClean="0">
                          <a:effectLst/>
                        </a:rPr>
                        <a:t>2,173.31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26,080</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5</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Technical Assistant</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6</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smtClean="0">
                          <a:effectLst/>
                        </a:rPr>
                        <a:t>951.47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11,417.62</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6</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Technical Officer II</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15</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smtClean="0">
                          <a:effectLst/>
                        </a:rPr>
                        <a:t>1,259.26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15,111.12</a:t>
                      </a:r>
                      <a:endParaRPr lang="en-US" sz="1600" b="0" i="0" u="none" strike="noStrike" dirty="0">
                        <a:solidFill>
                          <a:srgbClr val="000000"/>
                        </a:solidFill>
                        <a:effectLst/>
                        <a:latin typeface="+mj-lt"/>
                      </a:endParaRPr>
                    </a:p>
                  </a:txBody>
                  <a:tcPr marL="9525" marR="9525" marT="9525" marB="0"/>
                </a:tc>
              </a:tr>
              <a:tr h="228600">
                <a:tc>
                  <a:txBody>
                    <a:bodyPr/>
                    <a:lstStyle/>
                    <a:p>
                      <a:pPr algn="ctr" fontAlgn="b"/>
                      <a:r>
                        <a:rPr lang="en-US" sz="1600" u="none" strike="noStrike">
                          <a:effectLst/>
                        </a:rPr>
                        <a:t>7</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Artisan</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6</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smtClean="0">
                          <a:effectLst/>
                        </a:rPr>
                        <a:t>935.56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11,226.77</a:t>
                      </a:r>
                      <a:endParaRPr lang="en-US" sz="1600" b="0" i="0" u="none" strike="noStrike" dirty="0">
                        <a:solidFill>
                          <a:srgbClr val="000000"/>
                        </a:solidFill>
                        <a:effectLst/>
                        <a:latin typeface="+mj-lt"/>
                      </a:endParaRPr>
                    </a:p>
                  </a:txBody>
                  <a:tcPr marL="9525" marR="9525" marT="9525" marB="0"/>
                </a:tc>
              </a:tr>
              <a:tr h="280035">
                <a:tc>
                  <a:txBody>
                    <a:bodyPr/>
                    <a:lstStyle/>
                    <a:p>
                      <a:pPr algn="ctr" fontAlgn="b"/>
                      <a:r>
                        <a:rPr lang="en-US" sz="1600" u="none" strike="noStrike">
                          <a:effectLst/>
                        </a:rPr>
                        <a:t>8</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Pen. Technician Engineer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17</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6</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smtClean="0">
                          <a:effectLst/>
                        </a:rPr>
                        <a:t>3,862.82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46,353.84</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9</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Stenographer Gd I</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15</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5</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smtClean="0">
                          <a:effectLst/>
                        </a:rPr>
                        <a:t>1,474.82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17,697.85</a:t>
                      </a:r>
                      <a:endParaRPr lang="en-US" sz="1600" b="0" i="0" u="none" strike="noStrike" dirty="0">
                        <a:solidFill>
                          <a:srgbClr val="000000"/>
                        </a:solidFill>
                        <a:effectLst/>
                        <a:latin typeface="+mj-lt"/>
                      </a:endParaRPr>
                    </a:p>
                  </a:txBody>
                  <a:tcPr marL="9525" marR="9525" marT="9525"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60</a:t>
            </a:fld>
            <a:endParaRPr lang="en-US"/>
          </a:p>
        </p:txBody>
      </p:sp>
    </p:spTree>
    <p:extLst>
      <p:ext uri="{BB962C8B-B14F-4D97-AF65-F5344CB8AC3E}">
        <p14:creationId xmlns:p14="http://schemas.microsoft.com/office/powerpoint/2010/main" val="30714359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6629400" cy="533400"/>
          </a:xfrm>
        </p:spPr>
        <p:txBody>
          <a:bodyPr>
            <a:noAutofit/>
          </a:bodyPr>
          <a:lstStyle/>
          <a:p>
            <a:r>
              <a:rPr lang="en-US" sz="2400" b="1" dirty="0" smtClean="0">
                <a:solidFill>
                  <a:srgbClr val="C00000"/>
                </a:solidFill>
                <a:effectLst>
                  <a:outerShdw blurRad="38100" dist="38100" dir="2700000" algn="tl">
                    <a:srgbClr val="000000">
                      <a:alpha val="43137"/>
                    </a:srgbClr>
                  </a:outerShdw>
                </a:effectLst>
              </a:rPr>
              <a:t>NOMINAL ROLL BY GRADE-AGRIC</a:t>
            </a:r>
            <a:endParaRPr lang="en-US" sz="24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16219539"/>
              </p:ext>
            </p:extLst>
          </p:nvPr>
        </p:nvGraphicFramePr>
        <p:xfrm>
          <a:off x="228600" y="1066800"/>
          <a:ext cx="8534399" cy="5374002"/>
        </p:xfrm>
        <a:graphic>
          <a:graphicData uri="http://schemas.openxmlformats.org/drawingml/2006/table">
            <a:tbl>
              <a:tblPr firstRow="1" bandRow="1">
                <a:tableStyleId>{5940675A-B579-460E-94D1-54222C63F5DA}</a:tableStyleId>
              </a:tblPr>
              <a:tblGrid>
                <a:gridCol w="479460"/>
                <a:gridCol w="2416140"/>
                <a:gridCol w="652409"/>
                <a:gridCol w="1054813"/>
                <a:gridCol w="863029"/>
                <a:gridCol w="1421559"/>
                <a:gridCol w="1646989"/>
              </a:tblGrid>
              <a:tr h="609597">
                <a:tc>
                  <a:txBody>
                    <a:bodyPr/>
                    <a:lstStyle/>
                    <a:p>
                      <a:pPr algn="ctr" fontAlgn="b"/>
                      <a:r>
                        <a:rPr lang="en-US" sz="1600" u="none" strike="noStrike" dirty="0">
                          <a:effectLst/>
                        </a:rPr>
                        <a:t>S/N</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POSITION</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NO</a:t>
                      </a:r>
                      <a:r>
                        <a:rPr lang="en-US" sz="1600" u="none" strike="noStrike" baseline="0" dirty="0" smtClean="0">
                          <a:effectLst/>
                        </a:rPr>
                        <a:t> AT POST</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 </a:t>
                      </a:r>
                      <a:r>
                        <a:rPr lang="en-US" sz="1600" u="none" strike="noStrike" dirty="0">
                          <a:effectLst/>
                        </a:rPr>
                        <a:t>GRADE </a:t>
                      </a:r>
                      <a:endParaRPr lang="en-US" sz="1600" b="1" i="0" u="none" strike="noStrike" dirty="0">
                        <a:solidFill>
                          <a:srgbClr val="000000"/>
                        </a:solidFill>
                        <a:effectLst/>
                        <a:latin typeface="+mj-lt"/>
                      </a:endParaRPr>
                    </a:p>
                  </a:txBody>
                  <a:tcPr marL="9525" marR="9525" marT="9525" marB="0"/>
                </a:tc>
                <a:tc>
                  <a:txBody>
                    <a:bodyPr/>
                    <a:lstStyle/>
                    <a:p>
                      <a:pPr algn="r" fontAlgn="b"/>
                      <a:r>
                        <a:rPr lang="en-US" sz="1600" u="none" strike="noStrike" dirty="0">
                          <a:effectLst/>
                        </a:rPr>
                        <a:t> </a:t>
                      </a:r>
                      <a:r>
                        <a:rPr lang="en-US" sz="1600" u="none" strike="noStrike" dirty="0" smtClean="0">
                          <a:effectLst/>
                        </a:rPr>
                        <a:t>STEP</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MONTHLY SALARY</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PROVISION</a:t>
                      </a:r>
                      <a:r>
                        <a:rPr lang="en-US" sz="1600" u="none" strike="noStrike" baseline="0" dirty="0" smtClean="0">
                          <a:effectLst/>
                        </a:rPr>
                        <a:t> FOR 2019</a:t>
                      </a:r>
                      <a:endParaRPr lang="en-US" sz="1600" b="1"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a:effectLst/>
                        </a:rPr>
                        <a:t>DEPUTY DIRECTOR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2</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22</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8</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7,329.93</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87,959.12</a:t>
                      </a:r>
                      <a:endParaRPr lang="en-US" sz="1600" b="0" i="0" u="none" strike="noStrike">
                        <a:solidFill>
                          <a:srgbClr val="000000"/>
                        </a:solidFill>
                        <a:effectLst/>
                        <a:latin typeface="+mj-lt"/>
                      </a:endParaRPr>
                    </a:p>
                  </a:txBody>
                  <a:tcPr marL="9525" marR="9525" marT="9525" marB="0"/>
                </a:tc>
              </a:tr>
              <a:tr h="304800">
                <a:tc>
                  <a:txBody>
                    <a:bodyPr/>
                    <a:lstStyle/>
                    <a:p>
                      <a:pPr algn="ctr" fontAlgn="b"/>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SENIOR AGRIC. OFFICER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19</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7</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2,286.04</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27,432.49</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SENIOR AGRIC. OFFICER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19</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8</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a:effectLst/>
                        </a:rPr>
                        <a:t>2,324.90</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27,898.84</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4</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AGRIC. OFFICER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18</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9</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4,346.61</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52,159.36</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5</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ASST CHIEF TECH OFFICER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18</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9</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2,173.31</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26,079.68</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6</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CHIEF TECHNICAL OFFICER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19</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9</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7,093.28</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85,119.36</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7</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CHIEF TECHNICAL OFFICER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5</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19</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8</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11,624.52</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139,494.20</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8</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CHIEF TECHNICAL OFFICER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19</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7</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2,286.04</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27,432.49</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dirty="0">
                          <a:effectLst/>
                        </a:rPr>
                        <a:t>9</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ASSIST. CHIEF TECHN OFFICER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18</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6</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2,066.13</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24,793.59</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10</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PRINCIPAL TECHN OFFICER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16</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11</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1,836.16</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22,033.97</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11</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YARD FOREMAN</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14</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8</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1,378.65</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16,543.85</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dirty="0">
                          <a:effectLst/>
                        </a:rPr>
                        <a:t>12</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STENOGRAPHER GD 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15</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11</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kern="1200" dirty="0">
                          <a:effectLst/>
                        </a:rPr>
                        <a:t>1,631.79</a:t>
                      </a:r>
                      <a:endParaRPr lang="en-US" sz="1600" b="0" i="0" u="none" strike="noStrike" kern="1200" dirty="0">
                        <a:solidFill>
                          <a:srgbClr val="000000"/>
                        </a:solidFill>
                        <a:effectLst/>
                        <a:latin typeface="+mj-lt"/>
                        <a:ea typeface="+mn-ea"/>
                        <a:cs typeface="+mn-cs"/>
                      </a:endParaRPr>
                    </a:p>
                  </a:txBody>
                  <a:tcPr marL="9525" marR="9525" marT="9525" marB="0"/>
                </a:tc>
                <a:tc>
                  <a:txBody>
                    <a:bodyPr/>
                    <a:lstStyle/>
                    <a:p>
                      <a:pPr algn="ctr" fontAlgn="b"/>
                      <a:r>
                        <a:rPr lang="en-US" sz="1600" u="none" strike="noStrike" dirty="0">
                          <a:effectLst/>
                        </a:rPr>
                        <a:t>19,581.51</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13</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WATCHMAN</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8</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11</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719.09</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8,629.06</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dirty="0" smtClean="0">
                          <a:effectLst/>
                        </a:rPr>
                        <a:t>14</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kern="1200" dirty="0" smtClean="0">
                          <a:effectLst/>
                        </a:rPr>
                        <a:t>WATCHMAN</a:t>
                      </a:r>
                      <a:endParaRPr lang="en-US" sz="1600" b="0" i="0" u="none" strike="noStrike" kern="1200" dirty="0">
                        <a:solidFill>
                          <a:srgbClr val="000000"/>
                        </a:solidFill>
                        <a:effectLst/>
                        <a:latin typeface="+mn-lt"/>
                        <a:ea typeface="+mn-ea"/>
                        <a:cs typeface="+mn-cs"/>
                      </a:endParaRPr>
                    </a:p>
                  </a:txBody>
                  <a:tcPr marL="9525" marR="9525" marT="9525" marB="0"/>
                </a:tc>
                <a:tc>
                  <a:txBody>
                    <a:bodyPr/>
                    <a:lstStyle/>
                    <a:p>
                      <a:pPr algn="ctr" fontAlgn="ctr"/>
                      <a:r>
                        <a:rPr lang="en-US" sz="1600" u="none" strike="noStrike" dirty="0" smtClean="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8</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8</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679.17</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8,149.98</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dirty="0">
                          <a:effectLst/>
                        </a:rPr>
                        <a:t>15</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CLEANER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4</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5</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376.48</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4,517.76</a:t>
                      </a:r>
                      <a:endParaRPr lang="en-US" sz="1600" b="0" i="0" u="none" strike="noStrike" dirty="0">
                        <a:solidFill>
                          <a:srgbClr val="000000"/>
                        </a:solidFill>
                        <a:effectLst/>
                        <a:latin typeface="+mj-lt"/>
                      </a:endParaRPr>
                    </a:p>
                  </a:txBody>
                  <a:tcPr marL="9525" marR="9525" marT="9525"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61</a:t>
            </a:fld>
            <a:endParaRPr lang="en-US"/>
          </a:p>
        </p:txBody>
      </p:sp>
    </p:spTree>
    <p:extLst>
      <p:ext uri="{BB962C8B-B14F-4D97-AF65-F5344CB8AC3E}">
        <p14:creationId xmlns:p14="http://schemas.microsoft.com/office/powerpoint/2010/main" val="58454564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04800"/>
            <a:ext cx="6248400" cy="381000"/>
          </a:xfrm>
        </p:spPr>
        <p:txBody>
          <a:bodyPr>
            <a:noAutofit/>
          </a:bodyPr>
          <a:lstStyle/>
          <a:p>
            <a:r>
              <a:rPr lang="en-US" sz="2400" b="1" dirty="0" smtClean="0">
                <a:solidFill>
                  <a:srgbClr val="C00000"/>
                </a:solidFill>
                <a:effectLst>
                  <a:outerShdw blurRad="38100" dist="38100" dir="2700000" algn="tl">
                    <a:srgbClr val="000000">
                      <a:alpha val="43137"/>
                    </a:srgbClr>
                  </a:outerShdw>
                </a:effectLst>
              </a:rPr>
              <a:t>NOMINAL ROLL BY GRADE-FINANCE</a:t>
            </a:r>
            <a:endParaRPr lang="en-US" sz="24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96191912"/>
              </p:ext>
            </p:extLst>
          </p:nvPr>
        </p:nvGraphicFramePr>
        <p:xfrm>
          <a:off x="342901" y="990600"/>
          <a:ext cx="8305798" cy="5357585"/>
        </p:xfrm>
        <a:graphic>
          <a:graphicData uri="http://schemas.openxmlformats.org/drawingml/2006/table">
            <a:tbl>
              <a:tblPr firstRow="1" bandRow="1">
                <a:tableStyleId>{5940675A-B579-460E-94D1-54222C63F5DA}</a:tableStyleId>
              </a:tblPr>
              <a:tblGrid>
                <a:gridCol w="380999"/>
                <a:gridCol w="2171700"/>
                <a:gridCol w="838200"/>
                <a:gridCol w="813271"/>
                <a:gridCol w="820326"/>
                <a:gridCol w="1333030"/>
                <a:gridCol w="1948272"/>
              </a:tblGrid>
              <a:tr h="457200">
                <a:tc>
                  <a:txBody>
                    <a:bodyPr/>
                    <a:lstStyle/>
                    <a:p>
                      <a:pPr algn="ctr" fontAlgn="b"/>
                      <a:r>
                        <a:rPr lang="en-US" sz="1600" u="none" strike="noStrike" dirty="0">
                          <a:effectLst/>
                        </a:rPr>
                        <a:t>S/N</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POSITION</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NO AT  POST</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GRADE</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STEP </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 </a:t>
                      </a:r>
                      <a:r>
                        <a:rPr lang="en-US" sz="1600" u="none" strike="noStrike" dirty="0" smtClean="0">
                          <a:effectLst/>
                        </a:rPr>
                        <a:t>MONTHLY SALARY</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PROVISION FOR </a:t>
                      </a:r>
                    </a:p>
                    <a:p>
                      <a:pPr algn="ctr" fontAlgn="b"/>
                      <a:r>
                        <a:rPr lang="en-US" sz="1600" u="none" strike="noStrike" dirty="0" smtClean="0">
                          <a:effectLst/>
                        </a:rPr>
                        <a:t>2019</a:t>
                      </a:r>
                      <a:endParaRPr lang="en-US" sz="1600" b="1" i="0" u="none" strike="noStrike" dirty="0">
                        <a:solidFill>
                          <a:srgbClr val="000000"/>
                        </a:solidFill>
                        <a:effectLst/>
                        <a:latin typeface="+mj-lt"/>
                      </a:endParaRPr>
                    </a:p>
                  </a:txBody>
                  <a:tcPr marL="9525" marR="9525" marT="9525" marB="0"/>
                </a:tc>
              </a:tr>
              <a:tr h="326484">
                <a:tc>
                  <a:txBody>
                    <a:bodyPr/>
                    <a:lstStyle/>
                    <a:p>
                      <a:pPr algn="ctr" fontAlgn="b"/>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Chief Accountant</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22</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8</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3,664.96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43,979.56</a:t>
                      </a:r>
                      <a:endParaRPr lang="en-US" sz="1600" b="0" i="0" u="none" strike="noStrike">
                        <a:solidFill>
                          <a:srgbClr val="000000"/>
                        </a:solidFill>
                        <a:effectLst/>
                        <a:latin typeface="+mj-lt"/>
                      </a:endParaRPr>
                    </a:p>
                  </a:txBody>
                  <a:tcPr marL="9525" marR="9525" marT="9525" marB="0"/>
                </a:tc>
              </a:tr>
              <a:tr h="243111">
                <a:tc>
                  <a:txBody>
                    <a:bodyPr/>
                    <a:lstStyle/>
                    <a:p>
                      <a:pPr algn="ctr" fontAlgn="b"/>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Senior Accts. Technician</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smtClean="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15</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4</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1,450.17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17,402.01</a:t>
                      </a:r>
                      <a:endParaRPr lang="en-US" sz="1600" b="0" i="0" u="none" strike="noStrike" dirty="0">
                        <a:solidFill>
                          <a:srgbClr val="000000"/>
                        </a:solidFill>
                        <a:effectLst/>
                        <a:latin typeface="+mj-lt"/>
                      </a:endParaRPr>
                    </a:p>
                  </a:txBody>
                  <a:tcPr marL="9525" marR="9525" marT="9525" marB="0"/>
                </a:tc>
              </a:tr>
              <a:tr h="294546">
                <a:tc>
                  <a:txBody>
                    <a:bodyPr/>
                    <a:lstStyle/>
                    <a:p>
                      <a:pPr algn="ctr" fontAlgn="b"/>
                      <a:r>
                        <a:rPr lang="en-US" sz="1600" u="none" strike="noStrike">
                          <a:effectLst/>
                        </a:rPr>
                        <a:t>4</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Accounts Technician</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smtClean="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14</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smtClean="0">
                          <a:effectLst/>
                        </a:rPr>
                        <a:t>12</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1,450.17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17,402.01</a:t>
                      </a:r>
                      <a:endParaRPr lang="en-US" sz="1600" b="0" i="0" u="none" strike="noStrike" dirty="0">
                        <a:solidFill>
                          <a:srgbClr val="000000"/>
                        </a:solidFill>
                        <a:effectLst/>
                        <a:latin typeface="+mj-lt"/>
                      </a:endParaRPr>
                    </a:p>
                  </a:txBody>
                  <a:tcPr marL="9525" marR="9525" marT="9525" marB="0"/>
                </a:tc>
              </a:tr>
              <a:tr h="228600">
                <a:tc>
                  <a:txBody>
                    <a:bodyPr/>
                    <a:lstStyle/>
                    <a:p>
                      <a:pPr algn="ctr" fontAlgn="b"/>
                      <a:r>
                        <a:rPr lang="en-US" sz="1600" u="none" strike="noStrike" dirty="0">
                          <a:effectLst/>
                        </a:rPr>
                        <a:t>5</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Accountant</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18</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4</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1,997.64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23,971.63</a:t>
                      </a:r>
                      <a:endParaRPr lang="en-US" sz="1600" b="0" i="0" u="none" strike="noStrike" dirty="0">
                        <a:solidFill>
                          <a:srgbClr val="000000"/>
                        </a:solidFill>
                        <a:effectLst/>
                        <a:latin typeface="+mj-lt"/>
                      </a:endParaRPr>
                    </a:p>
                  </a:txBody>
                  <a:tcPr marL="9525" marR="9525" marT="9525" marB="0"/>
                </a:tc>
              </a:tr>
              <a:tr h="280035">
                <a:tc>
                  <a:txBody>
                    <a:bodyPr/>
                    <a:lstStyle/>
                    <a:p>
                      <a:pPr algn="ctr" fontAlgn="b"/>
                      <a:r>
                        <a:rPr lang="en-US" sz="1600" u="none" strike="noStrike">
                          <a:effectLst/>
                        </a:rPr>
                        <a:t>6</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Stenographer Secretary</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16</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8</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smtClean="0">
                          <a:effectLst/>
                        </a:rPr>
                        <a:t>1,745.62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20,947.39</a:t>
                      </a:r>
                      <a:endParaRPr lang="en-US" sz="1600" b="0" i="0" u="none" strike="noStrike" dirty="0">
                        <a:solidFill>
                          <a:srgbClr val="000000"/>
                        </a:solidFill>
                        <a:effectLst/>
                        <a:latin typeface="+mj-lt"/>
                      </a:endParaRPr>
                    </a:p>
                  </a:txBody>
                  <a:tcPr marL="9525" marR="9525" marT="9525" marB="0"/>
                </a:tc>
              </a:tr>
              <a:tr h="152400">
                <a:tc>
                  <a:txBody>
                    <a:bodyPr/>
                    <a:lstStyle/>
                    <a:p>
                      <a:pPr algn="ctr" fontAlgn="b"/>
                      <a:r>
                        <a:rPr lang="en-US" sz="1600" u="none" strike="noStrike">
                          <a:effectLst/>
                        </a:rPr>
                        <a:t>7</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Chief Headman Labourer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9</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4</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smtClean="0">
                          <a:effectLst/>
                        </a:rPr>
                        <a:t>714.35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8,572.24</a:t>
                      </a:r>
                      <a:endParaRPr lang="en-US" sz="1600" b="0" i="0" u="none" strike="noStrike" dirty="0">
                        <a:solidFill>
                          <a:srgbClr val="000000"/>
                        </a:solidFill>
                        <a:effectLst/>
                        <a:latin typeface="+mj-lt"/>
                      </a:endParaRPr>
                    </a:p>
                  </a:txBody>
                  <a:tcPr marL="9525" marR="9525" marT="9525" marB="0"/>
                </a:tc>
              </a:tr>
              <a:tr h="280035">
                <a:tc>
                  <a:txBody>
                    <a:bodyPr/>
                    <a:lstStyle/>
                    <a:p>
                      <a:pPr algn="ctr" fontAlgn="b"/>
                      <a:r>
                        <a:rPr lang="en-US" sz="1600" u="none" strike="noStrike">
                          <a:effectLst/>
                        </a:rPr>
                        <a:t>8</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Accounts Technician</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14</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4</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smtClean="0">
                          <a:effectLst/>
                        </a:rPr>
                        <a:t>1,288.76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15,465.10</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9</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Chief Rev. Supt.</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16</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smtClean="0">
                          <a:effectLst/>
                        </a:rPr>
                        <a:t>1,604.52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19,254.19</a:t>
                      </a:r>
                      <a:endParaRPr lang="en-US" sz="1600" b="0" i="0" u="none" strike="noStrike" dirty="0">
                        <a:solidFill>
                          <a:srgbClr val="000000"/>
                        </a:solidFill>
                        <a:effectLst/>
                        <a:latin typeface="+mj-lt"/>
                      </a:endParaRPr>
                    </a:p>
                  </a:txBody>
                  <a:tcPr marL="9525" marR="9525" marT="9525" marB="0"/>
                </a:tc>
              </a:tr>
              <a:tr h="76200">
                <a:tc>
                  <a:txBody>
                    <a:bodyPr/>
                    <a:lstStyle/>
                    <a:p>
                      <a:pPr algn="ctr" fontAlgn="b"/>
                      <a:r>
                        <a:rPr lang="en-US" sz="1600" u="none" strike="noStrike" dirty="0">
                          <a:effectLst/>
                        </a:rPr>
                        <a:t>10</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Higher Rev. Inspector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12</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5</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1,035.14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12,421.68</a:t>
                      </a:r>
                      <a:endParaRPr lang="en-US" sz="1600" b="0" i="0" u="none" strike="noStrike" dirty="0">
                        <a:solidFill>
                          <a:srgbClr val="000000"/>
                        </a:solidFill>
                        <a:effectLst/>
                        <a:latin typeface="+mj-lt"/>
                      </a:endParaRPr>
                    </a:p>
                  </a:txBody>
                  <a:tcPr marL="9525" marR="9525" marT="9525" marB="0"/>
                </a:tc>
              </a:tr>
              <a:tr h="356235">
                <a:tc>
                  <a:txBody>
                    <a:bodyPr/>
                    <a:lstStyle/>
                    <a:p>
                      <a:pPr algn="ctr" fontAlgn="b"/>
                      <a:r>
                        <a:rPr lang="en-US" sz="1600" u="none" strike="noStrike">
                          <a:effectLst/>
                        </a:rPr>
                        <a:t>11</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Rev. Supt</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2</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15</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4</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2,900.34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34,804.02</a:t>
                      </a:r>
                      <a:endParaRPr lang="en-US" sz="1600" b="0" i="0" u="none" strike="noStrike" dirty="0">
                        <a:solidFill>
                          <a:srgbClr val="000000"/>
                        </a:solidFill>
                        <a:effectLst/>
                        <a:latin typeface="+mj-lt"/>
                      </a:endParaRPr>
                    </a:p>
                  </a:txBody>
                  <a:tcPr marL="9525" marR="9525" marT="9525" marB="0"/>
                </a:tc>
              </a:tr>
              <a:tr h="400957">
                <a:tc>
                  <a:txBody>
                    <a:bodyPr/>
                    <a:lstStyle/>
                    <a:p>
                      <a:pPr algn="ctr" fontAlgn="b"/>
                      <a:r>
                        <a:rPr lang="en-US" sz="1600" u="none" strike="noStrike">
                          <a:effectLst/>
                        </a:rPr>
                        <a:t>12</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Revenue Inspector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2</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12</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4</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2,035.67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24,428.08</a:t>
                      </a:r>
                      <a:endParaRPr lang="en-US" sz="1600" b="0" i="0" u="none" strike="noStrike" dirty="0">
                        <a:solidFill>
                          <a:srgbClr val="000000"/>
                        </a:solidFill>
                        <a:effectLst/>
                        <a:latin typeface="+mj-lt"/>
                      </a:endParaRPr>
                    </a:p>
                  </a:txBody>
                  <a:tcPr marL="9525" marR="9525" marT="9525" marB="0"/>
                </a:tc>
              </a:tr>
              <a:tr h="400957">
                <a:tc>
                  <a:txBody>
                    <a:bodyPr/>
                    <a:lstStyle/>
                    <a:p>
                      <a:pPr algn="ctr" fontAlgn="b"/>
                      <a:r>
                        <a:rPr lang="en-US" sz="1600" u="none" strike="noStrike">
                          <a:effectLst/>
                        </a:rPr>
                        <a:t>13</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Revenue Inspector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12</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2</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984.09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11,809.12</a:t>
                      </a:r>
                      <a:endParaRPr lang="en-US" sz="1600" b="0" i="0" u="none" strike="noStrike" dirty="0">
                        <a:solidFill>
                          <a:srgbClr val="000000"/>
                        </a:solidFill>
                        <a:effectLst/>
                        <a:latin typeface="+mj-lt"/>
                      </a:endParaRPr>
                    </a:p>
                  </a:txBody>
                  <a:tcPr marL="9525" marR="9525" marT="9525" marB="0"/>
                </a:tc>
              </a:tr>
              <a:tr h="400957">
                <a:tc>
                  <a:txBody>
                    <a:bodyPr/>
                    <a:lstStyle/>
                    <a:p>
                      <a:pPr algn="ctr" fontAlgn="b"/>
                      <a:r>
                        <a:rPr lang="en-US" sz="1600" u="none" strike="noStrike">
                          <a:effectLst/>
                        </a:rPr>
                        <a:t>14</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Revenue Inspector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5</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919.93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11,039.10</a:t>
                      </a:r>
                      <a:endParaRPr lang="en-US" sz="1600" b="0" i="0" u="none" strike="noStrike" dirty="0">
                        <a:solidFill>
                          <a:srgbClr val="000000"/>
                        </a:solidFill>
                        <a:effectLst/>
                        <a:latin typeface="+mj-lt"/>
                      </a:endParaRPr>
                    </a:p>
                  </a:txBody>
                  <a:tcPr marL="9525" marR="9525" marT="9525" marB="0"/>
                </a:tc>
              </a:tr>
              <a:tr h="400957">
                <a:tc>
                  <a:txBody>
                    <a:bodyPr/>
                    <a:lstStyle/>
                    <a:p>
                      <a:pPr algn="ctr" fontAlgn="b"/>
                      <a:r>
                        <a:rPr lang="en-US" sz="1600" u="none" strike="noStrike">
                          <a:effectLst/>
                        </a:rPr>
                        <a:t>15</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Revenue Collector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9</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5</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726.54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8,718.47</a:t>
                      </a:r>
                      <a:endParaRPr lang="en-US" sz="1600" b="0" i="0" u="none" strike="noStrike" dirty="0">
                        <a:solidFill>
                          <a:srgbClr val="000000"/>
                        </a:solidFill>
                        <a:effectLst/>
                        <a:latin typeface="+mj-lt"/>
                      </a:endParaRPr>
                    </a:p>
                  </a:txBody>
                  <a:tcPr marL="9525" marR="9525" marT="9525" marB="0"/>
                </a:tc>
              </a:tr>
              <a:tr h="400957">
                <a:tc>
                  <a:txBody>
                    <a:bodyPr/>
                    <a:lstStyle/>
                    <a:p>
                      <a:pPr algn="ctr" fontAlgn="b"/>
                      <a:r>
                        <a:rPr lang="en-US" sz="1600" u="none" strike="noStrike">
                          <a:effectLst/>
                        </a:rPr>
                        <a:t>16</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Revenue Collector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9</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4</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2,143.19 </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25,718.22</a:t>
                      </a:r>
                      <a:endParaRPr lang="en-US" sz="1600" b="0" i="0" u="none" strike="noStrike" dirty="0">
                        <a:solidFill>
                          <a:srgbClr val="000000"/>
                        </a:solidFill>
                        <a:effectLst/>
                        <a:latin typeface="+mj-lt"/>
                      </a:endParaRPr>
                    </a:p>
                  </a:txBody>
                  <a:tcPr marL="9525" marR="9525" marT="9525"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62</a:t>
            </a:fld>
            <a:endParaRPr lang="en-US"/>
          </a:p>
        </p:txBody>
      </p:sp>
    </p:spTree>
    <p:extLst>
      <p:ext uri="{BB962C8B-B14F-4D97-AF65-F5344CB8AC3E}">
        <p14:creationId xmlns:p14="http://schemas.microsoft.com/office/powerpoint/2010/main" val="403888359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85800"/>
            <a:ext cx="7162800" cy="304800"/>
          </a:xfrm>
        </p:spPr>
        <p:txBody>
          <a:bodyPr>
            <a:noAutofit/>
          </a:bodyPr>
          <a:lstStyle/>
          <a:p>
            <a:r>
              <a:rPr lang="en-US" sz="2400" b="1" dirty="0" smtClean="0">
                <a:solidFill>
                  <a:srgbClr val="C00000"/>
                </a:solidFill>
                <a:effectLst>
                  <a:outerShdw blurRad="38100" dist="38100" dir="2700000" algn="tl">
                    <a:srgbClr val="000000">
                      <a:alpha val="43137"/>
                    </a:srgbClr>
                  </a:outerShdw>
                </a:effectLst>
              </a:rPr>
              <a:t>NOMINAL ROLL BY GRADE-PHYSICAL PLANNING</a:t>
            </a:r>
            <a:endParaRPr lang="en-US" sz="24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00643903"/>
              </p:ext>
            </p:extLst>
          </p:nvPr>
        </p:nvGraphicFramePr>
        <p:xfrm>
          <a:off x="228600" y="1600200"/>
          <a:ext cx="8795657" cy="3962400"/>
        </p:xfrm>
        <a:graphic>
          <a:graphicData uri="http://schemas.openxmlformats.org/drawingml/2006/table">
            <a:tbl>
              <a:tblPr firstRow="1" bandRow="1">
                <a:tableStyleId>{5940675A-B579-460E-94D1-54222C63F5DA}</a:tableStyleId>
              </a:tblPr>
              <a:tblGrid>
                <a:gridCol w="512368"/>
                <a:gridCol w="2391052"/>
                <a:gridCol w="1024736"/>
                <a:gridCol w="947971"/>
                <a:gridCol w="930712"/>
                <a:gridCol w="1451710"/>
                <a:gridCol w="1537108"/>
              </a:tblGrid>
              <a:tr h="533400">
                <a:tc>
                  <a:txBody>
                    <a:bodyPr/>
                    <a:lstStyle/>
                    <a:p>
                      <a:pPr algn="ctr" fontAlgn="b"/>
                      <a:r>
                        <a:rPr lang="en-US" sz="1600" u="none" strike="noStrike" dirty="0">
                          <a:effectLst/>
                        </a:rPr>
                        <a:t>S/N</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POSITION</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NO</a:t>
                      </a:r>
                      <a:r>
                        <a:rPr lang="en-US" sz="1600" u="none" strike="noStrike" baseline="0" dirty="0" smtClean="0">
                          <a:effectLst/>
                        </a:rPr>
                        <a:t> AT POST</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 </a:t>
                      </a:r>
                      <a:r>
                        <a:rPr lang="en-US" sz="1600" u="none" strike="noStrike" dirty="0">
                          <a:effectLst/>
                        </a:rPr>
                        <a:t>GRADE </a:t>
                      </a:r>
                      <a:endParaRPr lang="en-US" sz="1600" b="1" i="0" u="none" strike="noStrike" dirty="0">
                        <a:solidFill>
                          <a:srgbClr val="000000"/>
                        </a:solidFill>
                        <a:effectLst/>
                        <a:latin typeface="Times New Roman"/>
                      </a:endParaRPr>
                    </a:p>
                  </a:txBody>
                  <a:tcPr marL="9525" marR="9525" marT="9525" marB="0"/>
                </a:tc>
                <a:tc>
                  <a:txBody>
                    <a:bodyPr/>
                    <a:lstStyle/>
                    <a:p>
                      <a:pPr algn="r" fontAlgn="b"/>
                      <a:r>
                        <a:rPr lang="en-US" sz="1600" u="none" strike="noStrike" dirty="0">
                          <a:effectLst/>
                        </a:rPr>
                        <a:t> </a:t>
                      </a:r>
                      <a:r>
                        <a:rPr lang="en-US" sz="1600" u="none" strike="noStrike" dirty="0" smtClean="0">
                          <a:effectLst/>
                        </a:rPr>
                        <a:t>STEP</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MONTHLY SALARY</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PROVISON FOR 2019</a:t>
                      </a:r>
                      <a:endParaRPr lang="en-US" sz="1600" b="1" i="0" u="none" strike="noStrike" dirty="0">
                        <a:solidFill>
                          <a:srgbClr val="000000"/>
                        </a:solidFill>
                        <a:effectLst/>
                        <a:latin typeface="Times New Roman"/>
                      </a:endParaRPr>
                    </a:p>
                  </a:txBody>
                  <a:tcPr marL="9525" marR="9525" marT="9525" marB="0"/>
                </a:tc>
              </a:tr>
              <a:tr h="468508">
                <a:tc>
                  <a:txBody>
                    <a:bodyPr/>
                    <a:lstStyle/>
                    <a:p>
                      <a:pPr algn="ctr" fontAlgn="b"/>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u="none" strike="noStrike" dirty="0">
                          <a:effectLst/>
                        </a:rPr>
                        <a:t>Senior Town planning </a:t>
                      </a:r>
                      <a:r>
                        <a:rPr lang="en-US" sz="1600" u="none" strike="noStrike" dirty="0" err="1">
                          <a:effectLst/>
                        </a:rPr>
                        <a:t>Offiicer</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18</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2</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1,931.37</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a:effectLst/>
                        </a:rPr>
                        <a:t>23,176.39</a:t>
                      </a:r>
                      <a:endParaRPr lang="en-US" sz="1600" b="0" i="0" u="none" strike="noStrike">
                        <a:solidFill>
                          <a:srgbClr val="000000"/>
                        </a:solidFill>
                        <a:effectLst/>
                        <a:latin typeface="+mj-lt"/>
                      </a:endParaRPr>
                    </a:p>
                  </a:txBody>
                  <a:tcPr marL="9525" marR="9525" marT="9525" marB="0"/>
                </a:tc>
              </a:tr>
              <a:tr h="340995">
                <a:tc>
                  <a:txBody>
                    <a:bodyPr/>
                    <a:lstStyle/>
                    <a:p>
                      <a:pPr algn="ctr" fontAlgn="b"/>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Senior Technical Officer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15</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11</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1,631.79</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19,581.51</a:t>
                      </a:r>
                      <a:endParaRPr lang="en-US" sz="1600" b="0" i="0" u="none" strike="noStrike">
                        <a:solidFill>
                          <a:srgbClr val="000000"/>
                        </a:solidFill>
                        <a:effectLst/>
                        <a:latin typeface="+mj-lt"/>
                      </a:endParaRPr>
                    </a:p>
                  </a:txBody>
                  <a:tcPr marL="9525" marR="9525" marT="9525" marB="0"/>
                </a:tc>
              </a:tr>
              <a:tr h="530489">
                <a:tc>
                  <a:txBody>
                    <a:bodyPr/>
                    <a:lstStyle/>
                    <a:p>
                      <a:pPr algn="ctr" fontAlgn="b"/>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Technical Officer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13</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4</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1,145.31</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13,743.76</a:t>
                      </a:r>
                      <a:endParaRPr lang="en-US" sz="1600" b="0" i="0" u="none" strike="noStrike" dirty="0">
                        <a:solidFill>
                          <a:srgbClr val="000000"/>
                        </a:solidFill>
                        <a:effectLst/>
                        <a:latin typeface="+mj-lt"/>
                      </a:endParaRPr>
                    </a:p>
                  </a:txBody>
                  <a:tcPr marL="9525" marR="9525" marT="9525" marB="0"/>
                </a:tc>
              </a:tr>
              <a:tr h="383911">
                <a:tc>
                  <a:txBody>
                    <a:bodyPr/>
                    <a:lstStyle/>
                    <a:p>
                      <a:pPr algn="ctr" fontAlgn="b"/>
                      <a:r>
                        <a:rPr lang="en-US" sz="1600" u="none" strike="noStrike">
                          <a:effectLst/>
                        </a:rPr>
                        <a:t>4</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Technical Officer II</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12</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dirty="0">
                          <a:effectLst/>
                        </a:rPr>
                        <a:t>5</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1,035.14</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12,421.68</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5</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Technical Officer II</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12</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7</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1,070.63</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12,847.61</a:t>
                      </a:r>
                      <a:endParaRPr lang="en-US" sz="1600" b="0" i="0" u="none" strike="noStrike" dirty="0">
                        <a:solidFill>
                          <a:srgbClr val="000000"/>
                        </a:solidFill>
                        <a:effectLst/>
                        <a:latin typeface="+mj-lt"/>
                      </a:endParaRPr>
                    </a:p>
                  </a:txBody>
                  <a:tcPr marL="9525" marR="9525" marT="9525" marB="0"/>
                </a:tc>
              </a:tr>
              <a:tr h="381000">
                <a:tc>
                  <a:txBody>
                    <a:bodyPr/>
                    <a:lstStyle/>
                    <a:p>
                      <a:pPr algn="ctr" fontAlgn="b"/>
                      <a:r>
                        <a:rPr lang="en-US" sz="1600" u="none" strike="noStrike">
                          <a:effectLst/>
                        </a:rPr>
                        <a:t>6</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dirty="0">
                          <a:effectLst/>
                        </a:rPr>
                        <a:t>Typist </a:t>
                      </a:r>
                      <a:r>
                        <a:rPr lang="en-US" sz="1600" u="none" strike="noStrike" dirty="0" smtClean="0">
                          <a:effectLst/>
                        </a:rPr>
                        <a:t>I</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10</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11</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a:effectLst/>
                        </a:rPr>
                        <a:t>904.55</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10,854.57</a:t>
                      </a:r>
                      <a:endParaRPr lang="en-US" sz="1600" b="0" i="0" u="none" strike="noStrike" dirty="0">
                        <a:solidFill>
                          <a:srgbClr val="000000"/>
                        </a:solidFill>
                        <a:effectLst/>
                        <a:latin typeface="+mj-lt"/>
                      </a:endParaRPr>
                    </a:p>
                  </a:txBody>
                  <a:tcPr marL="9525" marR="9525" marT="9525" marB="0"/>
                </a:tc>
              </a:tr>
              <a:tr h="381000">
                <a:tc>
                  <a:txBody>
                    <a:bodyPr/>
                    <a:lstStyle/>
                    <a:p>
                      <a:pPr algn="ctr" fontAlgn="b"/>
                      <a:r>
                        <a:rPr lang="en-US" sz="1600" u="none" strike="noStrike">
                          <a:effectLst/>
                        </a:rPr>
                        <a:t>7</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Chief Landscale Designer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19</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2</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2,101.26</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25,215.08</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8</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Technical Assistant</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874.56</a:t>
                      </a:r>
                      <a:endParaRPr lang="en-US" sz="1600" b="0" i="0" u="none" strike="noStrike" dirty="0">
                        <a:solidFill>
                          <a:srgbClr val="000000"/>
                        </a:solidFill>
                        <a:effectLst/>
                        <a:latin typeface="+mj-lt"/>
                      </a:endParaRPr>
                    </a:p>
                  </a:txBody>
                  <a:tcPr marL="9525" marR="9525" marT="9525" marB="0"/>
                </a:tc>
                <a:tc>
                  <a:txBody>
                    <a:bodyPr/>
                    <a:lstStyle/>
                    <a:p>
                      <a:pPr algn="ctr" fontAlgn="b"/>
                      <a:r>
                        <a:rPr lang="en-US" sz="1600" u="none" strike="noStrike" dirty="0">
                          <a:effectLst/>
                        </a:rPr>
                        <a:t>10,494.72</a:t>
                      </a:r>
                      <a:endParaRPr lang="en-US" sz="1600" b="0" i="0" u="none" strike="noStrike" dirty="0">
                        <a:solidFill>
                          <a:srgbClr val="000000"/>
                        </a:solidFill>
                        <a:effectLst/>
                        <a:latin typeface="+mj-lt"/>
                      </a:endParaRPr>
                    </a:p>
                  </a:txBody>
                  <a:tcPr marL="9525" marR="9525" marT="9525" marB="0"/>
                </a:tc>
              </a:tr>
              <a:tr h="304800">
                <a:tc>
                  <a:txBody>
                    <a:bodyPr/>
                    <a:lstStyle/>
                    <a:p>
                      <a:pPr algn="ctr" fontAlgn="b"/>
                      <a:r>
                        <a:rPr lang="en-US" sz="1600" u="none" strike="noStrike">
                          <a:effectLst/>
                        </a:rPr>
                        <a:t>9</a:t>
                      </a:r>
                      <a:endParaRPr lang="en-US" sz="1600" b="0" i="0" u="none" strike="noStrike">
                        <a:solidFill>
                          <a:srgbClr val="000000"/>
                        </a:solidFill>
                        <a:effectLst/>
                        <a:latin typeface="+mj-lt"/>
                      </a:endParaRPr>
                    </a:p>
                  </a:txBody>
                  <a:tcPr marL="9525" marR="9525" marT="9525" marB="0"/>
                </a:tc>
                <a:tc>
                  <a:txBody>
                    <a:bodyPr/>
                    <a:lstStyle/>
                    <a:p>
                      <a:pPr algn="l" fontAlgn="ctr"/>
                      <a:r>
                        <a:rPr lang="en-US" sz="1600" u="none" strike="noStrike">
                          <a:effectLst/>
                        </a:rPr>
                        <a:t>Gardener</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a:effectLst/>
                        </a:rPr>
                        <a:t>1</a:t>
                      </a:r>
                      <a:endParaRPr lang="en-US" sz="1600" b="0" i="0" u="none" strike="noStrike">
                        <a:solidFill>
                          <a:srgbClr val="000000"/>
                        </a:solidFill>
                        <a:effectLst/>
                        <a:latin typeface="+mj-lt"/>
                      </a:endParaRPr>
                    </a:p>
                  </a:txBody>
                  <a:tcPr marL="9525" marR="9525" marT="9525" marB="0"/>
                </a:tc>
                <a:tc>
                  <a:txBody>
                    <a:bodyPr/>
                    <a:lstStyle/>
                    <a:p>
                      <a:pPr algn="ctr" fontAlgn="ctr"/>
                      <a:r>
                        <a:rPr lang="en-US" sz="1600" u="none" strike="noStrike" dirty="0">
                          <a:effectLst/>
                        </a:rPr>
                        <a:t>7</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a:effectLst/>
                        </a:rPr>
                        <a:t>545.51</a:t>
                      </a:r>
                      <a:endParaRPr lang="en-US" sz="1600" b="0" i="0" u="none" strike="noStrike">
                        <a:solidFill>
                          <a:srgbClr val="000000"/>
                        </a:solidFill>
                        <a:effectLst/>
                        <a:latin typeface="+mj-lt"/>
                      </a:endParaRPr>
                    </a:p>
                  </a:txBody>
                  <a:tcPr marL="9525" marR="9525" marT="9525" marB="0"/>
                </a:tc>
                <a:tc>
                  <a:txBody>
                    <a:bodyPr/>
                    <a:lstStyle/>
                    <a:p>
                      <a:pPr algn="ctr" fontAlgn="b"/>
                      <a:r>
                        <a:rPr lang="en-US" sz="1600" u="none" strike="noStrike" dirty="0">
                          <a:effectLst/>
                        </a:rPr>
                        <a:t>6,546.12</a:t>
                      </a:r>
                      <a:endParaRPr lang="en-US" sz="1600" b="0" i="0" u="none" strike="noStrike" dirty="0">
                        <a:solidFill>
                          <a:srgbClr val="000000"/>
                        </a:solidFill>
                        <a:effectLst/>
                        <a:latin typeface="+mj-lt"/>
                      </a:endParaRPr>
                    </a:p>
                  </a:txBody>
                  <a:tcPr marL="9525" marR="9525" marT="9525"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63</a:t>
            </a:fld>
            <a:endParaRPr lang="en-US"/>
          </a:p>
        </p:txBody>
      </p:sp>
    </p:spTree>
    <p:extLst>
      <p:ext uri="{BB962C8B-B14F-4D97-AF65-F5344CB8AC3E}">
        <p14:creationId xmlns:p14="http://schemas.microsoft.com/office/powerpoint/2010/main" val="422439023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
            <a:ext cx="7162800" cy="457200"/>
          </a:xfrm>
        </p:spPr>
        <p:txBody>
          <a:bodyPr>
            <a:normAutofit fontScale="90000"/>
          </a:bodyPr>
          <a:lstStyle/>
          <a:p>
            <a:r>
              <a:rPr lang="en-US" sz="3000" b="1" dirty="0" smtClean="0">
                <a:solidFill>
                  <a:srgbClr val="C00000"/>
                </a:solidFill>
                <a:effectLst>
                  <a:outerShdw blurRad="38100" dist="38100" dir="2700000" algn="tl">
                    <a:srgbClr val="000000">
                      <a:alpha val="43137"/>
                    </a:srgbClr>
                  </a:outerShdw>
                </a:effectLst>
              </a:rPr>
              <a:t>IGF-COMPENSATION</a:t>
            </a:r>
            <a:endParaRPr lang="en-US" sz="30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00484228"/>
              </p:ext>
            </p:extLst>
          </p:nvPr>
        </p:nvGraphicFramePr>
        <p:xfrm>
          <a:off x="495300" y="838200"/>
          <a:ext cx="8153400" cy="5684520"/>
        </p:xfrm>
        <a:graphic>
          <a:graphicData uri="http://schemas.openxmlformats.org/drawingml/2006/table">
            <a:tbl>
              <a:tblPr firstRow="1" bandRow="1">
                <a:tableStyleId>{5940675A-B579-460E-94D1-54222C63F5DA}</a:tableStyleId>
              </a:tblPr>
              <a:tblGrid>
                <a:gridCol w="371125"/>
                <a:gridCol w="1838319"/>
                <a:gridCol w="1888079"/>
                <a:gridCol w="1958009"/>
                <a:gridCol w="2097868"/>
              </a:tblGrid>
              <a:tr h="304800">
                <a:tc>
                  <a:txBody>
                    <a:bodyPr/>
                    <a:lstStyle/>
                    <a:p>
                      <a:pPr algn="ctr" fontAlgn="b"/>
                      <a:r>
                        <a:rPr lang="en-US" sz="1600" u="none" strike="noStrike" dirty="0">
                          <a:effectLst/>
                        </a:rPr>
                        <a:t>S/N</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NAME</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GRADE</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MONTHLY SALARY</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ANNUAL SALARY</a:t>
                      </a:r>
                      <a:endParaRPr lang="en-US" sz="1600" b="1" i="0" u="none" strike="noStrike" dirty="0">
                        <a:solidFill>
                          <a:srgbClr val="000000"/>
                        </a:solidFill>
                        <a:effectLst/>
                        <a:latin typeface="Times New Roman"/>
                      </a:endParaRPr>
                    </a:p>
                  </a:txBody>
                  <a:tcPr marL="9525" marR="9525" marT="9525" marB="0"/>
                </a:tc>
              </a:tr>
              <a:tr h="304800">
                <a:tc>
                  <a:txBody>
                    <a:bodyPr/>
                    <a:lstStyle/>
                    <a:p>
                      <a:pPr algn="ctr" fontAlgn="b"/>
                      <a:r>
                        <a:rPr lang="en-US" sz="1600" u="none" strike="noStrike" dirty="0">
                          <a:effectLst/>
                        </a:rPr>
                        <a:t>1</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err="1">
                          <a:effectLst/>
                        </a:rPr>
                        <a:t>Abugri</a:t>
                      </a:r>
                      <a:r>
                        <a:rPr lang="en-US" sz="1600" u="none" strike="noStrike" dirty="0">
                          <a:effectLst/>
                        </a:rPr>
                        <a:t> </a:t>
                      </a:r>
                      <a:r>
                        <a:rPr lang="en-US" sz="1600" u="none" strike="noStrike" dirty="0" err="1">
                          <a:effectLst/>
                        </a:rPr>
                        <a:t>Kusasi</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a:effectLst/>
                        </a:rPr>
                        <a:t>Refuse </a:t>
                      </a:r>
                      <a:r>
                        <a:rPr lang="en-US" sz="1600" u="none" strike="noStrike" dirty="0" err="1">
                          <a:effectLst/>
                        </a:rPr>
                        <a:t>Labourer</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a:effectLst/>
                        </a:rPr>
                        <a:t>266.24</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3,194.88 </a:t>
                      </a:r>
                      <a:endParaRPr lang="en-US" sz="1600" b="0" i="0" u="none" strike="noStrike" dirty="0">
                        <a:solidFill>
                          <a:srgbClr val="000000"/>
                        </a:solidFill>
                        <a:effectLst/>
                        <a:latin typeface="Calibri"/>
                      </a:endParaRPr>
                    </a:p>
                  </a:txBody>
                  <a:tcPr marL="9525" marR="9525" marT="9525" marB="0"/>
                </a:tc>
              </a:tr>
              <a:tr h="303088">
                <a:tc>
                  <a:txBody>
                    <a:bodyPr/>
                    <a:lstStyle/>
                    <a:p>
                      <a:pPr algn="ctr" fontAlgn="b"/>
                      <a:r>
                        <a:rPr lang="en-US" sz="1600" u="none" strike="noStrike" dirty="0">
                          <a:effectLst/>
                        </a:rPr>
                        <a:t>2</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a:effectLst/>
                        </a:rPr>
                        <a:t>Sebastian </a:t>
                      </a:r>
                      <a:r>
                        <a:rPr lang="en-US" sz="1600" u="none" strike="noStrike" dirty="0" err="1">
                          <a:effectLst/>
                        </a:rPr>
                        <a:t>Aduko</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a:effectLst/>
                        </a:rPr>
                        <a:t>Night watchman</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a:effectLst/>
                        </a:rPr>
                        <a:t>299.58</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3,594.96 </a:t>
                      </a:r>
                      <a:endParaRPr lang="en-US" sz="1600" b="0" i="0" u="none" strike="noStrike" dirty="0">
                        <a:solidFill>
                          <a:srgbClr val="000000"/>
                        </a:solidFill>
                        <a:effectLst/>
                        <a:latin typeface="Calibri"/>
                      </a:endParaRPr>
                    </a:p>
                  </a:txBody>
                  <a:tcPr marL="9525" marR="9525" marT="9525" marB="0"/>
                </a:tc>
              </a:tr>
              <a:tr h="268219">
                <a:tc>
                  <a:txBody>
                    <a:bodyPr/>
                    <a:lstStyle/>
                    <a:p>
                      <a:pPr algn="ctr" fontAlgn="b"/>
                      <a:r>
                        <a:rPr lang="en-US" sz="1600" u="none" strike="noStrike" dirty="0">
                          <a:effectLst/>
                        </a:rPr>
                        <a:t>3</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a:effectLst/>
                        </a:rPr>
                        <a:t>John </a:t>
                      </a:r>
                      <a:r>
                        <a:rPr lang="en-US" sz="1600" u="none" strike="noStrike" dirty="0" err="1">
                          <a:effectLst/>
                        </a:rPr>
                        <a:t>Laar</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a:effectLst/>
                        </a:rPr>
                        <a:t>Night watchman</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a:effectLst/>
                        </a:rPr>
                        <a:t>299.58</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3,594.96 </a:t>
                      </a:r>
                      <a:endParaRPr lang="en-US" sz="1600" b="0" i="0" u="none" strike="noStrike" dirty="0">
                        <a:solidFill>
                          <a:srgbClr val="000000"/>
                        </a:solidFill>
                        <a:effectLst/>
                        <a:latin typeface="Calibri"/>
                      </a:endParaRPr>
                    </a:p>
                  </a:txBody>
                  <a:tcPr marL="9525" marR="9525" marT="9525" marB="0"/>
                </a:tc>
              </a:tr>
              <a:tr h="299278">
                <a:tc>
                  <a:txBody>
                    <a:bodyPr/>
                    <a:lstStyle/>
                    <a:p>
                      <a:pPr algn="ctr" fontAlgn="b"/>
                      <a:r>
                        <a:rPr lang="en-US" sz="1600" u="none" strike="noStrike" dirty="0">
                          <a:effectLst/>
                        </a:rPr>
                        <a:t>4</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err="1">
                          <a:effectLst/>
                        </a:rPr>
                        <a:t>Musah</a:t>
                      </a:r>
                      <a:r>
                        <a:rPr lang="en-US" sz="1600" u="none" strike="noStrike" dirty="0">
                          <a:effectLst/>
                        </a:rPr>
                        <a:t> </a:t>
                      </a:r>
                      <a:r>
                        <a:rPr lang="en-US" sz="1600" u="none" strike="noStrike" dirty="0" err="1">
                          <a:effectLst/>
                        </a:rPr>
                        <a:t>Manprusi</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a:effectLst/>
                        </a:rPr>
                        <a:t>Night watchman</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a:effectLst/>
                        </a:rPr>
                        <a:t>299.58</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3,594.96 </a:t>
                      </a:r>
                      <a:endParaRPr lang="en-US" sz="1600" b="0" i="0" u="none" strike="noStrike" dirty="0">
                        <a:solidFill>
                          <a:srgbClr val="000000"/>
                        </a:solidFill>
                        <a:effectLst/>
                        <a:latin typeface="Calibri"/>
                      </a:endParaRPr>
                    </a:p>
                  </a:txBody>
                  <a:tcPr marL="9525" marR="9525" marT="9525" marB="0"/>
                </a:tc>
              </a:tr>
              <a:tr h="391658">
                <a:tc>
                  <a:txBody>
                    <a:bodyPr/>
                    <a:lstStyle/>
                    <a:p>
                      <a:pPr algn="ctr" fontAlgn="b"/>
                      <a:r>
                        <a:rPr lang="en-US" sz="1600" u="none" strike="noStrike">
                          <a:effectLst/>
                        </a:rPr>
                        <a:t>5</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dirty="0">
                          <a:effectLst/>
                        </a:rPr>
                        <a:t>Moro </a:t>
                      </a:r>
                      <a:r>
                        <a:rPr lang="en-US" sz="1600" u="none" strike="noStrike" dirty="0" err="1">
                          <a:effectLst/>
                        </a:rPr>
                        <a:t>Ayirekah</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a:effectLst/>
                        </a:rPr>
                        <a:t>Night watchman</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a:effectLst/>
                        </a:rPr>
                        <a:t>299.58</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3,594.96 </a:t>
                      </a:r>
                      <a:endParaRPr lang="en-US" sz="1600" b="0" i="0" u="none" strike="noStrike" dirty="0">
                        <a:solidFill>
                          <a:srgbClr val="000000"/>
                        </a:solidFill>
                        <a:effectLst/>
                        <a:latin typeface="Calibri"/>
                      </a:endParaRPr>
                    </a:p>
                  </a:txBody>
                  <a:tcPr marL="9525" marR="9525" marT="9525" marB="0"/>
                </a:tc>
              </a:tr>
              <a:tr h="284785">
                <a:tc>
                  <a:txBody>
                    <a:bodyPr/>
                    <a:lstStyle/>
                    <a:p>
                      <a:pPr algn="ctr" fontAlgn="b"/>
                      <a:r>
                        <a:rPr lang="en-US" sz="1600" u="none" strike="noStrike" dirty="0">
                          <a:effectLst/>
                        </a:rPr>
                        <a:t>6</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a:effectLst/>
                        </a:rPr>
                        <a:t>Yaw Ben</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a:effectLst/>
                        </a:rPr>
                        <a:t>Night watchman</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a:effectLst/>
                        </a:rPr>
                        <a:t>299.58</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3,594.96 </a:t>
                      </a:r>
                      <a:endParaRPr lang="en-US" sz="1600" b="0" i="0" u="none" strike="noStrike" dirty="0">
                        <a:solidFill>
                          <a:srgbClr val="000000"/>
                        </a:solidFill>
                        <a:effectLst/>
                        <a:latin typeface="Calibri"/>
                      </a:endParaRPr>
                    </a:p>
                  </a:txBody>
                  <a:tcPr marL="9525" marR="9525" marT="9525" marB="0"/>
                </a:tc>
              </a:tr>
              <a:tr h="331663">
                <a:tc>
                  <a:txBody>
                    <a:bodyPr/>
                    <a:lstStyle/>
                    <a:p>
                      <a:pPr algn="ctr" fontAlgn="b"/>
                      <a:r>
                        <a:rPr lang="en-US" sz="1600" u="none" strike="noStrike" dirty="0">
                          <a:effectLst/>
                        </a:rPr>
                        <a:t>7</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a:effectLst/>
                        </a:rPr>
                        <a:t>Ampofo Grace</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dirty="0">
                          <a:effectLst/>
                        </a:rPr>
                        <a:t>Typist Grade 1</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a:effectLst/>
                        </a:rPr>
                        <a:t>299.58</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3,594.96 </a:t>
                      </a:r>
                      <a:endParaRPr lang="en-US" sz="1600" b="0" i="0" u="none" strike="noStrike" dirty="0">
                        <a:solidFill>
                          <a:srgbClr val="000000"/>
                        </a:solidFill>
                        <a:effectLst/>
                        <a:latin typeface="Calibri"/>
                      </a:endParaRPr>
                    </a:p>
                  </a:txBody>
                  <a:tcPr marL="9525" marR="9525" marT="9525" marB="0"/>
                </a:tc>
              </a:tr>
              <a:tr h="191054">
                <a:tc>
                  <a:txBody>
                    <a:bodyPr/>
                    <a:lstStyle/>
                    <a:p>
                      <a:pPr algn="ctr" fontAlgn="b"/>
                      <a:r>
                        <a:rPr lang="en-US" sz="1600" u="none" strike="noStrike" dirty="0">
                          <a:effectLst/>
                        </a:rPr>
                        <a:t>8</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a:effectLst/>
                        </a:rPr>
                        <a:t>Owusu Ibrahim</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a:effectLst/>
                        </a:rPr>
                        <a:t>Machnist</a:t>
                      </a:r>
                      <a:endParaRPr lang="en-US" sz="1600" b="0" i="0" u="none" strike="noStrike">
                        <a:solidFill>
                          <a:srgbClr val="000000"/>
                        </a:solidFill>
                        <a:effectLst/>
                        <a:latin typeface="Calibri"/>
                      </a:endParaRPr>
                    </a:p>
                  </a:txBody>
                  <a:tcPr marL="9525" marR="9525" marT="9525" marB="0"/>
                </a:tc>
                <a:tc>
                  <a:txBody>
                    <a:bodyPr/>
                    <a:lstStyle/>
                    <a:p>
                      <a:pPr algn="ctr" fontAlgn="b"/>
                      <a:r>
                        <a:rPr lang="en-US" sz="1600" u="none" strike="noStrike" dirty="0">
                          <a:effectLst/>
                        </a:rPr>
                        <a:t>426.83</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5,121.96 </a:t>
                      </a:r>
                      <a:endParaRPr lang="en-US" sz="1600" b="0" i="0" u="none" strike="noStrike" dirty="0">
                        <a:solidFill>
                          <a:srgbClr val="000000"/>
                        </a:solidFill>
                        <a:effectLst/>
                        <a:latin typeface="Calibri"/>
                      </a:endParaRPr>
                    </a:p>
                  </a:txBody>
                  <a:tcPr marL="9525" marR="9525" marT="9525" marB="0"/>
                </a:tc>
              </a:tr>
              <a:tr h="367858">
                <a:tc>
                  <a:txBody>
                    <a:bodyPr/>
                    <a:lstStyle/>
                    <a:p>
                      <a:pPr algn="r" fontAlgn="b"/>
                      <a:r>
                        <a:rPr lang="en-US" sz="1600" u="none" strike="noStrike" dirty="0">
                          <a:effectLst/>
                        </a:rPr>
                        <a:t>9</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err="1">
                          <a:effectLst/>
                        </a:rPr>
                        <a:t>Amponsah</a:t>
                      </a:r>
                      <a:r>
                        <a:rPr lang="en-US" sz="1600" u="none" strike="noStrike" dirty="0">
                          <a:effectLst/>
                        </a:rPr>
                        <a:t> Christiana</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a:effectLst/>
                        </a:rPr>
                        <a:t>Gen. Duties Clerk</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a:effectLst/>
                        </a:rPr>
                        <a:t>684.29</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8,211.48 </a:t>
                      </a:r>
                      <a:endParaRPr lang="en-US" sz="1600" b="0" i="0" u="none" strike="noStrike" dirty="0">
                        <a:solidFill>
                          <a:srgbClr val="000000"/>
                        </a:solidFill>
                        <a:effectLst/>
                        <a:latin typeface="Calibri"/>
                      </a:endParaRPr>
                    </a:p>
                  </a:txBody>
                  <a:tcPr marL="9525" marR="9525" marT="9525" marB="0"/>
                </a:tc>
              </a:tr>
              <a:tr h="367858">
                <a:tc>
                  <a:txBody>
                    <a:bodyPr/>
                    <a:lstStyle/>
                    <a:p>
                      <a:pPr algn="r" fontAlgn="b"/>
                      <a:r>
                        <a:rPr lang="en-US" sz="1600" u="none" strike="noStrike">
                          <a:effectLst/>
                        </a:rPr>
                        <a:t>10</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dirty="0">
                          <a:effectLst/>
                        </a:rPr>
                        <a:t>Esther Boakye</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a:effectLst/>
                        </a:rPr>
                        <a:t>cleaner</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a:effectLst/>
                        </a:rPr>
                        <a:t>247.71</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2,972.52 </a:t>
                      </a:r>
                      <a:endParaRPr lang="en-US" sz="1600" b="0" i="0" u="none" strike="noStrike" dirty="0">
                        <a:solidFill>
                          <a:srgbClr val="000000"/>
                        </a:solidFill>
                        <a:effectLst/>
                        <a:latin typeface="Calibri"/>
                      </a:endParaRPr>
                    </a:p>
                  </a:txBody>
                  <a:tcPr marL="9525" marR="9525" marT="9525" marB="0"/>
                </a:tc>
              </a:tr>
              <a:tr h="367858">
                <a:tc>
                  <a:txBody>
                    <a:bodyPr/>
                    <a:lstStyle/>
                    <a:p>
                      <a:pPr algn="r" fontAlgn="b"/>
                      <a:r>
                        <a:rPr lang="en-US" sz="1600" u="none" strike="noStrike">
                          <a:effectLst/>
                        </a:rPr>
                        <a:t>11</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dirty="0" err="1">
                          <a:effectLst/>
                        </a:rPr>
                        <a:t>Mamudu</a:t>
                      </a:r>
                      <a:r>
                        <a:rPr lang="en-US" sz="1600" u="none" strike="noStrike" dirty="0">
                          <a:effectLst/>
                        </a:rPr>
                        <a:t> </a:t>
                      </a:r>
                      <a:r>
                        <a:rPr lang="en-US" sz="1600" u="none" strike="noStrike" dirty="0" err="1">
                          <a:effectLst/>
                        </a:rPr>
                        <a:t>Alhassan</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a:effectLst/>
                        </a:rPr>
                        <a:t>Refuse </a:t>
                      </a:r>
                      <a:r>
                        <a:rPr lang="en-US" sz="1600" u="none" strike="noStrike" dirty="0" err="1">
                          <a:effectLst/>
                        </a:rPr>
                        <a:t>Labourer</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a:effectLst/>
                        </a:rPr>
                        <a:t>247.71</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2,972.52 </a:t>
                      </a:r>
                      <a:endParaRPr lang="en-US" sz="1600" b="0" i="0" u="none" strike="noStrike" dirty="0">
                        <a:solidFill>
                          <a:srgbClr val="000000"/>
                        </a:solidFill>
                        <a:effectLst/>
                        <a:latin typeface="Calibri"/>
                      </a:endParaRPr>
                    </a:p>
                  </a:txBody>
                  <a:tcPr marL="9525" marR="9525" marT="9525" marB="0"/>
                </a:tc>
              </a:tr>
              <a:tr h="367858">
                <a:tc>
                  <a:txBody>
                    <a:bodyPr/>
                    <a:lstStyle/>
                    <a:p>
                      <a:pPr algn="r" fontAlgn="b"/>
                      <a:r>
                        <a:rPr lang="en-US" sz="1600" u="none" strike="noStrike">
                          <a:effectLst/>
                        </a:rPr>
                        <a:t>12</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a:effectLst/>
                        </a:rPr>
                        <a:t>Victor Anafo</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dirty="0">
                          <a:effectLst/>
                        </a:rPr>
                        <a:t>Refuse </a:t>
                      </a:r>
                      <a:r>
                        <a:rPr lang="en-US" sz="1600" u="none" strike="noStrike" dirty="0" err="1">
                          <a:effectLst/>
                        </a:rPr>
                        <a:t>Labourer</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a:effectLst/>
                        </a:rPr>
                        <a:t>247.71</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2,972.52 </a:t>
                      </a:r>
                      <a:endParaRPr lang="en-US" sz="1600" b="0" i="0" u="none" strike="noStrike" dirty="0">
                        <a:solidFill>
                          <a:srgbClr val="000000"/>
                        </a:solidFill>
                        <a:effectLst/>
                        <a:latin typeface="Calibri"/>
                      </a:endParaRPr>
                    </a:p>
                  </a:txBody>
                  <a:tcPr marL="9525" marR="9525" marT="9525" marB="0"/>
                </a:tc>
              </a:tr>
              <a:tr h="367858">
                <a:tc>
                  <a:txBody>
                    <a:bodyPr/>
                    <a:lstStyle/>
                    <a:p>
                      <a:pPr algn="r" fontAlgn="b"/>
                      <a:r>
                        <a:rPr lang="en-US" sz="1600" u="none" strike="noStrike">
                          <a:effectLst/>
                        </a:rPr>
                        <a:t>13</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dirty="0">
                          <a:effectLst/>
                        </a:rPr>
                        <a:t>Baba </a:t>
                      </a:r>
                      <a:r>
                        <a:rPr lang="en-US" sz="1600" u="none" strike="noStrike" dirty="0" err="1">
                          <a:effectLst/>
                        </a:rPr>
                        <a:t>Grusi</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a:effectLst/>
                        </a:rPr>
                        <a:t>Refuse </a:t>
                      </a:r>
                      <a:r>
                        <a:rPr lang="en-US" sz="1600" u="none" strike="noStrike" dirty="0" err="1">
                          <a:effectLst/>
                        </a:rPr>
                        <a:t>Labourer</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a:effectLst/>
                        </a:rPr>
                        <a:t>247.71</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2,972.52 </a:t>
                      </a:r>
                      <a:endParaRPr lang="en-US" sz="1600" b="0" i="0" u="none" strike="noStrike" dirty="0">
                        <a:solidFill>
                          <a:srgbClr val="000000"/>
                        </a:solidFill>
                        <a:effectLst/>
                        <a:latin typeface="Calibri"/>
                      </a:endParaRPr>
                    </a:p>
                  </a:txBody>
                  <a:tcPr marL="9525" marR="9525" marT="9525" marB="0"/>
                </a:tc>
              </a:tr>
              <a:tr h="367858">
                <a:tc>
                  <a:txBody>
                    <a:bodyPr/>
                    <a:lstStyle/>
                    <a:p>
                      <a:pPr algn="r" fontAlgn="b"/>
                      <a:r>
                        <a:rPr lang="en-US" sz="1600" u="none" strike="noStrike">
                          <a:effectLst/>
                        </a:rPr>
                        <a:t>14</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a:effectLst/>
                        </a:rPr>
                        <a:t>Nasivu Abulai</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dirty="0">
                          <a:effectLst/>
                        </a:rPr>
                        <a:t>Night watchman</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a:effectLst/>
                        </a:rPr>
                        <a:t>298.18</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3,578.16 </a:t>
                      </a:r>
                      <a:endParaRPr lang="en-US" sz="1600" b="0" i="0" u="none" strike="noStrike" dirty="0">
                        <a:solidFill>
                          <a:srgbClr val="000000"/>
                        </a:solidFill>
                        <a:effectLst/>
                        <a:latin typeface="Calibri"/>
                      </a:endParaRPr>
                    </a:p>
                  </a:txBody>
                  <a:tcPr marL="9525" marR="9525" marT="9525" marB="0"/>
                </a:tc>
              </a:tr>
              <a:tr h="367858">
                <a:tc>
                  <a:txBody>
                    <a:bodyPr/>
                    <a:lstStyle/>
                    <a:p>
                      <a:pPr algn="r" fontAlgn="b"/>
                      <a:r>
                        <a:rPr lang="en-US" sz="1600" u="none" strike="noStrike">
                          <a:effectLst/>
                        </a:rPr>
                        <a:t>15</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a:effectLst/>
                        </a:rPr>
                        <a:t>Nyarko Ernest</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a:effectLst/>
                        </a:rPr>
                        <a:t>welder/fabricator</a:t>
                      </a:r>
                      <a:endParaRPr lang="en-US" sz="1600" b="0" i="0" u="none" strike="noStrike">
                        <a:solidFill>
                          <a:srgbClr val="000000"/>
                        </a:solidFill>
                        <a:effectLst/>
                        <a:latin typeface="Calibri"/>
                      </a:endParaRPr>
                    </a:p>
                  </a:txBody>
                  <a:tcPr marL="9525" marR="9525" marT="9525" marB="0"/>
                </a:tc>
                <a:tc>
                  <a:txBody>
                    <a:bodyPr/>
                    <a:lstStyle/>
                    <a:p>
                      <a:pPr algn="ctr" fontAlgn="b"/>
                      <a:r>
                        <a:rPr lang="en-US" sz="1600" u="none" strike="noStrike" dirty="0">
                          <a:effectLst/>
                        </a:rPr>
                        <a:t>313.64</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3,763.68 </a:t>
                      </a:r>
                      <a:endParaRPr lang="en-US" sz="1600" b="0" i="0" u="none" strike="noStrike" dirty="0">
                        <a:solidFill>
                          <a:srgbClr val="000000"/>
                        </a:solidFill>
                        <a:effectLst/>
                        <a:latin typeface="Calibri"/>
                      </a:endParaRPr>
                    </a:p>
                  </a:txBody>
                  <a:tcPr marL="9525" marR="9525" marT="9525" marB="0"/>
                </a:tc>
              </a:tr>
              <a:tr h="367858">
                <a:tc>
                  <a:txBody>
                    <a:bodyPr/>
                    <a:lstStyle/>
                    <a:p>
                      <a:pPr algn="r" fontAlgn="b"/>
                      <a:r>
                        <a:rPr lang="en-US" sz="1600" u="none" strike="noStrike">
                          <a:effectLst/>
                        </a:rPr>
                        <a:t>16</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a:effectLst/>
                        </a:rPr>
                        <a:t>Adwoa Ataa</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a:effectLst/>
                        </a:rPr>
                        <a:t>cleaner</a:t>
                      </a:r>
                      <a:endParaRPr lang="en-US" sz="1600" b="0" i="0" u="none" strike="noStrike">
                        <a:solidFill>
                          <a:srgbClr val="000000"/>
                        </a:solidFill>
                        <a:effectLst/>
                        <a:latin typeface="Calibri"/>
                      </a:endParaRPr>
                    </a:p>
                  </a:txBody>
                  <a:tcPr marL="9525" marR="9525" marT="9525" marB="0"/>
                </a:tc>
                <a:tc>
                  <a:txBody>
                    <a:bodyPr/>
                    <a:lstStyle/>
                    <a:p>
                      <a:pPr algn="ctr" fontAlgn="b"/>
                      <a:r>
                        <a:rPr lang="en-US" sz="1600" u="none" strike="noStrike">
                          <a:effectLst/>
                        </a:rPr>
                        <a:t>281.82</a:t>
                      </a:r>
                      <a:endParaRPr lang="en-US" sz="1600" b="0" i="0" u="none" strike="noStrike">
                        <a:solidFill>
                          <a:srgbClr val="000000"/>
                        </a:solidFill>
                        <a:effectLst/>
                        <a:latin typeface="Calibri"/>
                      </a:endParaRPr>
                    </a:p>
                  </a:txBody>
                  <a:tcPr marL="9525" marR="9525" marT="9525" marB="0"/>
                </a:tc>
                <a:tc>
                  <a:txBody>
                    <a:bodyPr/>
                    <a:lstStyle/>
                    <a:p>
                      <a:pPr algn="ctr" fontAlgn="b"/>
                      <a:r>
                        <a:rPr lang="en-US" sz="1600" u="none" strike="noStrike" dirty="0" smtClean="0">
                          <a:effectLst/>
                        </a:rPr>
                        <a:t>3,381.84 </a:t>
                      </a:r>
                      <a:endParaRPr lang="en-US" sz="1600" b="0" i="0" u="none" strike="noStrike" dirty="0">
                        <a:solidFill>
                          <a:srgbClr val="000000"/>
                        </a:solidFill>
                        <a:effectLst/>
                        <a:latin typeface="Calibri"/>
                      </a:endParaRPr>
                    </a:p>
                  </a:txBody>
                  <a:tcPr marL="9525" marR="9525" marT="9525"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64</a:t>
            </a:fld>
            <a:endParaRPr lang="en-US"/>
          </a:p>
        </p:txBody>
      </p:sp>
    </p:spTree>
    <p:extLst>
      <p:ext uri="{BB962C8B-B14F-4D97-AF65-F5344CB8AC3E}">
        <p14:creationId xmlns:p14="http://schemas.microsoft.com/office/powerpoint/2010/main" val="11862753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14400"/>
            <a:ext cx="6629400" cy="609600"/>
          </a:xfrm>
        </p:spPr>
        <p:txBody>
          <a:bodyPr>
            <a:normAutofit/>
          </a:bodyPr>
          <a:lstStyle/>
          <a:p>
            <a:r>
              <a:rPr lang="en-US" sz="3000" b="1" dirty="0" smtClean="0">
                <a:solidFill>
                  <a:srgbClr val="C00000"/>
                </a:solidFill>
                <a:effectLst>
                  <a:outerShdw blurRad="38100" dist="38100" dir="2700000" algn="tl">
                    <a:srgbClr val="000000">
                      <a:alpha val="43137"/>
                    </a:srgbClr>
                  </a:outerShdw>
                </a:effectLst>
              </a:rPr>
              <a:t>IGF-COMPENSATION</a:t>
            </a:r>
            <a:endParaRPr lang="en-US" sz="30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78265445"/>
              </p:ext>
            </p:extLst>
          </p:nvPr>
        </p:nvGraphicFramePr>
        <p:xfrm>
          <a:off x="457201" y="2286000"/>
          <a:ext cx="8229599" cy="3563678"/>
        </p:xfrm>
        <a:graphic>
          <a:graphicData uri="http://schemas.openxmlformats.org/drawingml/2006/table">
            <a:tbl>
              <a:tblPr firstRow="1" bandRow="1">
                <a:tableStyleId>{5940675A-B579-460E-94D1-54222C63F5DA}</a:tableStyleId>
              </a:tblPr>
              <a:tblGrid>
                <a:gridCol w="381000"/>
                <a:gridCol w="2031124"/>
                <a:gridCol w="2341180"/>
                <a:gridCol w="1560786"/>
                <a:gridCol w="1915509"/>
              </a:tblGrid>
              <a:tr h="900877">
                <a:tc>
                  <a:txBody>
                    <a:bodyPr/>
                    <a:lstStyle/>
                    <a:p>
                      <a:pPr algn="ctr" fontAlgn="b"/>
                      <a:r>
                        <a:rPr lang="en-US" sz="1600" u="none" strike="noStrike" dirty="0">
                          <a:effectLst/>
                        </a:rPr>
                        <a:t>S/N</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NAME</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GRADE</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MONTHLY SALARY</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ANNUAL SALARY</a:t>
                      </a:r>
                      <a:endParaRPr lang="en-US" sz="1600" b="1" i="0" u="none" strike="noStrike" dirty="0">
                        <a:solidFill>
                          <a:srgbClr val="000000"/>
                        </a:solidFill>
                        <a:effectLst/>
                        <a:latin typeface="Times New Roman"/>
                      </a:endParaRPr>
                    </a:p>
                  </a:txBody>
                  <a:tcPr marL="9525" marR="9525" marT="9525" marB="0"/>
                </a:tc>
              </a:tr>
              <a:tr h="320151">
                <a:tc>
                  <a:txBody>
                    <a:bodyPr/>
                    <a:lstStyle/>
                    <a:p>
                      <a:pPr algn="r" fontAlgn="b"/>
                      <a:r>
                        <a:rPr lang="en-US" sz="1600" u="none" strike="noStrike" dirty="0">
                          <a:effectLst/>
                        </a:rPr>
                        <a:t>17</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a:effectLst/>
                        </a:rPr>
                        <a:t>Vivian Owusu </a:t>
                      </a:r>
                      <a:r>
                        <a:rPr lang="en-US" sz="1600" u="none" strike="noStrike" dirty="0" err="1">
                          <a:effectLst/>
                        </a:rPr>
                        <a:t>Bananhene</a:t>
                      </a:r>
                      <a:r>
                        <a:rPr lang="en-US" sz="1600" u="none" strike="noStrike" dirty="0">
                          <a:effectLst/>
                        </a:rPr>
                        <a:t> </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a:effectLst/>
                        </a:rPr>
                        <a:t>C</a:t>
                      </a:r>
                      <a:r>
                        <a:rPr lang="en-US" sz="1600" u="none" strike="noStrike" dirty="0" smtClean="0">
                          <a:effectLst/>
                        </a:rPr>
                        <a:t>leaner</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a:effectLst/>
                        </a:rPr>
                        <a:t>281.82</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3,381.84 </a:t>
                      </a:r>
                      <a:endParaRPr lang="en-US" sz="1600" b="0" i="0" u="none" strike="noStrike" dirty="0">
                        <a:solidFill>
                          <a:srgbClr val="000000"/>
                        </a:solidFill>
                        <a:effectLst/>
                        <a:latin typeface="Calibri"/>
                      </a:endParaRPr>
                    </a:p>
                  </a:txBody>
                  <a:tcPr marL="9525" marR="9525" marT="9525" marB="0"/>
                </a:tc>
              </a:tr>
              <a:tr h="290732">
                <a:tc>
                  <a:txBody>
                    <a:bodyPr/>
                    <a:lstStyle/>
                    <a:p>
                      <a:pPr algn="r" fontAlgn="b"/>
                      <a:r>
                        <a:rPr lang="en-US" sz="1600" u="none" strike="noStrike">
                          <a:effectLst/>
                        </a:rPr>
                        <a:t>18</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dirty="0" err="1">
                          <a:effectLst/>
                        </a:rPr>
                        <a:t>Adwoa</a:t>
                      </a:r>
                      <a:r>
                        <a:rPr lang="en-US" sz="1600" u="none" strike="noStrike" dirty="0">
                          <a:effectLst/>
                        </a:rPr>
                        <a:t> </a:t>
                      </a:r>
                      <a:r>
                        <a:rPr lang="en-US" sz="1600" u="none" strike="noStrike" dirty="0" err="1">
                          <a:effectLst/>
                        </a:rPr>
                        <a:t>Mansah</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a:effectLst/>
                        </a:rPr>
                        <a:t>H</a:t>
                      </a:r>
                      <a:r>
                        <a:rPr lang="en-US" sz="1600" u="none" strike="noStrike" dirty="0" smtClean="0">
                          <a:effectLst/>
                        </a:rPr>
                        <a:t>ouse </a:t>
                      </a:r>
                      <a:r>
                        <a:rPr lang="en-US" sz="1600" u="none" strike="noStrike" dirty="0">
                          <a:effectLst/>
                        </a:rPr>
                        <a:t>help</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a:effectLst/>
                        </a:rPr>
                        <a:t>281.82</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3,381.84 </a:t>
                      </a:r>
                      <a:endParaRPr lang="en-US" sz="1600" b="0" i="0" u="none" strike="noStrike" dirty="0">
                        <a:solidFill>
                          <a:srgbClr val="000000"/>
                        </a:solidFill>
                        <a:effectLst/>
                        <a:latin typeface="Calibri"/>
                      </a:endParaRPr>
                    </a:p>
                  </a:txBody>
                  <a:tcPr marL="9525" marR="9525" marT="9525" marB="0"/>
                </a:tc>
              </a:tr>
              <a:tr h="302130">
                <a:tc>
                  <a:txBody>
                    <a:bodyPr/>
                    <a:lstStyle/>
                    <a:p>
                      <a:pPr algn="r" fontAlgn="b"/>
                      <a:r>
                        <a:rPr lang="en-US" sz="1600" u="none" strike="noStrike">
                          <a:effectLst/>
                        </a:rPr>
                        <a:t>19</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dirty="0" err="1">
                          <a:effectLst/>
                        </a:rPr>
                        <a:t>Gifty</a:t>
                      </a:r>
                      <a:r>
                        <a:rPr lang="en-US" sz="1600" u="none" strike="noStrike" dirty="0">
                          <a:effectLst/>
                        </a:rPr>
                        <a:t> Boateng</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a:effectLst/>
                        </a:rPr>
                        <a:t>C</a:t>
                      </a:r>
                      <a:r>
                        <a:rPr lang="en-US" sz="1600" u="none" strike="noStrike" dirty="0" smtClean="0">
                          <a:effectLst/>
                        </a:rPr>
                        <a:t>ook</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a:effectLst/>
                        </a:rPr>
                        <a:t>281.82</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3,381.84 </a:t>
                      </a:r>
                      <a:endParaRPr lang="en-US" sz="1600" b="0" i="0" u="none" strike="noStrike" dirty="0">
                        <a:solidFill>
                          <a:srgbClr val="000000"/>
                        </a:solidFill>
                        <a:effectLst/>
                        <a:latin typeface="Calibri"/>
                      </a:endParaRPr>
                    </a:p>
                  </a:txBody>
                  <a:tcPr marL="9525" marR="9525" marT="9525" marB="0"/>
                </a:tc>
              </a:tr>
              <a:tr h="313529">
                <a:tc>
                  <a:txBody>
                    <a:bodyPr/>
                    <a:lstStyle/>
                    <a:p>
                      <a:pPr algn="r" fontAlgn="b"/>
                      <a:r>
                        <a:rPr lang="en-US" sz="1600" u="none" strike="noStrike">
                          <a:effectLst/>
                        </a:rPr>
                        <a:t>20</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dirty="0">
                          <a:effectLst/>
                        </a:rPr>
                        <a:t>Osei Francisca</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u="none" strike="noStrike" dirty="0">
                          <a:effectLst/>
                        </a:rPr>
                        <a:t>C</a:t>
                      </a:r>
                      <a:r>
                        <a:rPr lang="en-US" sz="1600" u="none" strike="noStrike" dirty="0" smtClean="0">
                          <a:effectLst/>
                        </a:rPr>
                        <a:t>leaner</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a:effectLst/>
                        </a:rPr>
                        <a:t>281.77</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3,381.24 </a:t>
                      </a:r>
                      <a:endParaRPr lang="en-US" sz="1600" b="0" i="0" u="none" strike="noStrike" dirty="0">
                        <a:solidFill>
                          <a:srgbClr val="000000"/>
                        </a:solidFill>
                        <a:effectLst/>
                        <a:latin typeface="Calibri"/>
                      </a:endParaRPr>
                    </a:p>
                  </a:txBody>
                  <a:tcPr marL="9525" marR="9525" marT="9525" marB="0"/>
                </a:tc>
              </a:tr>
              <a:tr h="310980">
                <a:tc>
                  <a:txBody>
                    <a:bodyPr/>
                    <a:lstStyle/>
                    <a:p>
                      <a:pPr algn="r" fontAlgn="b"/>
                      <a:r>
                        <a:rPr lang="en-US" sz="1600" u="none" strike="noStrike">
                          <a:effectLst/>
                        </a:rPr>
                        <a:t>21</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a:effectLst/>
                        </a:rPr>
                        <a:t>Nana Yaa Antwiwaa</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dirty="0">
                          <a:effectLst/>
                        </a:rPr>
                        <a:t>Business </a:t>
                      </a:r>
                      <a:r>
                        <a:rPr lang="en-US" sz="1600" u="none" strike="noStrike" dirty="0" smtClean="0">
                          <a:effectLst/>
                        </a:rPr>
                        <a:t>Development </a:t>
                      </a:r>
                      <a:r>
                        <a:rPr lang="en-US" sz="1600" u="none" strike="noStrike" dirty="0">
                          <a:effectLst/>
                        </a:rPr>
                        <a:t>officer</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a:effectLst/>
                        </a:rPr>
                        <a:t>736.6</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8,839.20 </a:t>
                      </a:r>
                      <a:endParaRPr lang="en-US" sz="1600" b="0" i="0" u="none" strike="noStrike" dirty="0">
                        <a:solidFill>
                          <a:srgbClr val="000000"/>
                        </a:solidFill>
                        <a:effectLst/>
                        <a:latin typeface="Calibri"/>
                      </a:endParaRPr>
                    </a:p>
                  </a:txBody>
                  <a:tcPr marL="9525" marR="9525" marT="9525" marB="0"/>
                </a:tc>
              </a:tr>
              <a:tr h="336326">
                <a:tc>
                  <a:txBody>
                    <a:bodyPr/>
                    <a:lstStyle/>
                    <a:p>
                      <a:pPr algn="r" fontAlgn="b"/>
                      <a:r>
                        <a:rPr lang="en-US" sz="1600" u="none" strike="noStrike">
                          <a:effectLst/>
                        </a:rPr>
                        <a:t>22</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a:effectLst/>
                        </a:rPr>
                        <a:t>Moro Abdulai</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u="none" strike="noStrike" dirty="0">
                          <a:effectLst/>
                        </a:rPr>
                        <a:t>Night watchman</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a:effectLst/>
                        </a:rPr>
                        <a:t>281.77</a:t>
                      </a:r>
                      <a:endParaRPr lang="en-US" sz="1600" b="0" i="0" u="none" strike="noStrike" dirty="0">
                        <a:solidFill>
                          <a:srgbClr val="000000"/>
                        </a:solidFill>
                        <a:effectLst/>
                        <a:latin typeface="Calibri"/>
                      </a:endParaRPr>
                    </a:p>
                  </a:txBody>
                  <a:tcPr marL="9525" marR="9525" marT="9525" marB="0"/>
                </a:tc>
                <a:tc>
                  <a:txBody>
                    <a:bodyPr/>
                    <a:lstStyle/>
                    <a:p>
                      <a:pPr algn="ctr" fontAlgn="b"/>
                      <a:r>
                        <a:rPr lang="en-US" sz="1600" u="none" strike="noStrike" dirty="0" smtClean="0">
                          <a:effectLst/>
                        </a:rPr>
                        <a:t>3,381.24 </a:t>
                      </a:r>
                      <a:endParaRPr lang="en-US" sz="1600" b="0" i="0" u="none" strike="noStrike" dirty="0">
                        <a:solidFill>
                          <a:srgbClr val="000000"/>
                        </a:solidFill>
                        <a:effectLst/>
                        <a:latin typeface="Calibri"/>
                      </a:endParaRPr>
                    </a:p>
                  </a:txBody>
                  <a:tcPr marL="9525" marR="9525" marT="9525" marB="0"/>
                </a:tc>
              </a:tr>
              <a:tr h="425674">
                <a:tc>
                  <a:txBody>
                    <a:bodyPr/>
                    <a:lstStyle/>
                    <a:p>
                      <a:pPr algn="l" fontAlgn="b"/>
                      <a:endParaRPr lang="en-US" sz="1600" b="0" i="0" u="none" strike="noStrike">
                        <a:solidFill>
                          <a:srgbClr val="000000"/>
                        </a:solidFill>
                        <a:effectLst/>
                        <a:latin typeface="Calibri"/>
                      </a:endParaRPr>
                    </a:p>
                  </a:txBody>
                  <a:tcPr marL="9525" marR="9525" marT="9525" marB="0"/>
                </a:tc>
                <a:tc>
                  <a:txBody>
                    <a:bodyPr/>
                    <a:lstStyle/>
                    <a:p>
                      <a:pPr algn="l" fontAlgn="b"/>
                      <a:r>
                        <a:rPr lang="en-US" sz="1600" b="1" i="0" u="none" strike="noStrike" dirty="0" smtClean="0">
                          <a:solidFill>
                            <a:srgbClr val="C00000"/>
                          </a:solidFill>
                          <a:effectLst>
                            <a:outerShdw blurRad="38100" dist="38100" dir="2700000" algn="tl">
                              <a:srgbClr val="000000">
                                <a:alpha val="43137"/>
                              </a:srgbClr>
                            </a:outerShdw>
                          </a:effectLst>
                          <a:latin typeface="Calibri"/>
                        </a:rPr>
                        <a:t>TOTAL </a:t>
                      </a:r>
                      <a:endParaRPr lang="en-US" sz="1600" b="1" i="0" u="none" strike="noStrike" dirty="0">
                        <a:solidFill>
                          <a:srgbClr val="C00000"/>
                        </a:solidFill>
                        <a:effectLst>
                          <a:outerShdw blurRad="38100" dist="38100" dir="2700000" algn="tl">
                            <a:srgbClr val="000000">
                              <a:alpha val="43137"/>
                            </a:srgbClr>
                          </a:outerShdw>
                        </a:effectLst>
                        <a:latin typeface="Calibri"/>
                      </a:endParaRPr>
                    </a:p>
                  </a:txBody>
                  <a:tcPr marL="9525" marR="9525" marT="9525" marB="0"/>
                </a:tc>
                <a:tc>
                  <a:txBody>
                    <a:bodyPr/>
                    <a:lstStyle/>
                    <a:p>
                      <a:pPr algn="l" fontAlgn="b"/>
                      <a:endParaRPr lang="en-US" sz="1600" b="1" i="0" u="none" strike="noStrike" dirty="0">
                        <a:solidFill>
                          <a:srgbClr val="C00000"/>
                        </a:solidFill>
                        <a:effectLst>
                          <a:outerShdw blurRad="38100" dist="38100" dir="2700000" algn="tl">
                            <a:srgbClr val="000000">
                              <a:alpha val="43137"/>
                            </a:srgbClr>
                          </a:outerShdw>
                        </a:effectLst>
                        <a:latin typeface="Calibri"/>
                      </a:endParaRPr>
                    </a:p>
                  </a:txBody>
                  <a:tcPr marL="9525" marR="9525" marT="9525" marB="0"/>
                </a:tc>
                <a:tc>
                  <a:txBody>
                    <a:bodyPr/>
                    <a:lstStyle/>
                    <a:p>
                      <a:pPr algn="ctr" fontAlgn="b"/>
                      <a:r>
                        <a:rPr lang="en-US" sz="1600" b="1" u="none" strike="noStrike" dirty="0" smtClean="0">
                          <a:solidFill>
                            <a:srgbClr val="C00000"/>
                          </a:solidFill>
                          <a:effectLst>
                            <a:outerShdw blurRad="38100" dist="38100" dir="2700000" algn="tl">
                              <a:srgbClr val="000000">
                                <a:alpha val="43137"/>
                              </a:srgbClr>
                            </a:outerShdw>
                          </a:effectLst>
                        </a:rPr>
                        <a:t>7,204.92 </a:t>
                      </a:r>
                      <a:endParaRPr lang="en-US" sz="1600" b="1" i="0" u="none" strike="noStrike" dirty="0">
                        <a:solidFill>
                          <a:srgbClr val="C00000"/>
                        </a:solidFill>
                        <a:effectLst>
                          <a:outerShdw blurRad="38100" dist="38100" dir="2700000" algn="tl">
                            <a:srgbClr val="000000">
                              <a:alpha val="43137"/>
                            </a:srgbClr>
                          </a:outerShdw>
                        </a:effectLst>
                        <a:latin typeface="Calibri"/>
                      </a:endParaRPr>
                    </a:p>
                  </a:txBody>
                  <a:tcPr marL="9525" marR="9525" marT="9525" marB="0"/>
                </a:tc>
                <a:tc>
                  <a:txBody>
                    <a:bodyPr/>
                    <a:lstStyle/>
                    <a:p>
                      <a:pPr algn="ctr" fontAlgn="b"/>
                      <a:r>
                        <a:rPr lang="en-US" sz="1600" b="1" u="none" strike="noStrike" dirty="0" smtClean="0">
                          <a:solidFill>
                            <a:srgbClr val="C00000"/>
                          </a:solidFill>
                          <a:effectLst>
                            <a:outerShdw blurRad="38100" dist="38100" dir="2700000" algn="tl">
                              <a:srgbClr val="000000">
                                <a:alpha val="43137"/>
                              </a:srgbClr>
                            </a:outerShdw>
                          </a:effectLst>
                        </a:rPr>
                        <a:t>86,459.04 </a:t>
                      </a:r>
                      <a:endParaRPr lang="en-US" sz="1600" b="1" i="0" u="none" strike="noStrike" dirty="0">
                        <a:solidFill>
                          <a:srgbClr val="C00000"/>
                        </a:solidFill>
                        <a:effectLst>
                          <a:outerShdw blurRad="38100" dist="38100" dir="2700000" algn="tl">
                            <a:srgbClr val="000000">
                              <a:alpha val="43137"/>
                            </a:srgbClr>
                          </a:outerShdw>
                        </a:effectLst>
                        <a:latin typeface="Calibri"/>
                      </a:endParaRPr>
                    </a:p>
                  </a:txBody>
                  <a:tcPr marL="9525" marR="9525" marT="9525"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65</a:t>
            </a:fld>
            <a:endParaRPr lang="en-US"/>
          </a:p>
        </p:txBody>
      </p:sp>
    </p:spTree>
    <p:extLst>
      <p:ext uri="{BB962C8B-B14F-4D97-AF65-F5344CB8AC3E}">
        <p14:creationId xmlns:p14="http://schemas.microsoft.com/office/powerpoint/2010/main" val="54365998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533400"/>
            <a:ext cx="6400800" cy="533400"/>
          </a:xfrm>
        </p:spPr>
        <p:txBody>
          <a:bodyPr>
            <a:normAutofit fontScale="90000"/>
          </a:bodyPr>
          <a:lstStyle/>
          <a:p>
            <a:r>
              <a:rPr lang="en-US" sz="3000" b="1" dirty="0" smtClean="0">
                <a:solidFill>
                  <a:srgbClr val="C00000"/>
                </a:solidFill>
                <a:effectLst>
                  <a:outerShdw blurRad="38100" dist="38100" dir="2700000" algn="tl">
                    <a:srgbClr val="000000">
                      <a:alpha val="43137"/>
                    </a:srgbClr>
                  </a:outerShdw>
                </a:effectLst>
              </a:rPr>
              <a:t>RETIREES</a:t>
            </a:r>
            <a:endParaRPr lang="en-US" sz="30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49208666"/>
              </p:ext>
            </p:extLst>
          </p:nvPr>
        </p:nvGraphicFramePr>
        <p:xfrm>
          <a:off x="152400" y="2133600"/>
          <a:ext cx="8839200" cy="1752600"/>
        </p:xfrm>
        <a:graphic>
          <a:graphicData uri="http://schemas.openxmlformats.org/drawingml/2006/table">
            <a:tbl>
              <a:tblPr firstRow="1" bandRow="1">
                <a:tableStyleId>{5940675A-B579-460E-94D1-54222C63F5DA}</a:tableStyleId>
              </a:tblPr>
              <a:tblGrid>
                <a:gridCol w="457200"/>
                <a:gridCol w="1143000"/>
                <a:gridCol w="838200"/>
                <a:gridCol w="1752600"/>
                <a:gridCol w="1356070"/>
                <a:gridCol w="1691930"/>
                <a:gridCol w="1600200"/>
              </a:tblGrid>
              <a:tr h="609600">
                <a:tc>
                  <a:txBody>
                    <a:bodyPr/>
                    <a:lstStyle/>
                    <a:p>
                      <a:pPr algn="ctr" fontAlgn="b"/>
                      <a:r>
                        <a:rPr lang="en-US" sz="1600" u="none" strike="noStrike" dirty="0">
                          <a:effectLst/>
                        </a:rPr>
                        <a:t>S/N</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a:effectLst/>
                        </a:rPr>
                        <a:t>NAME  </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a:effectLst/>
                        </a:rPr>
                        <a:t>STAFF ID</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a:effectLst/>
                        </a:rPr>
                        <a:t>CURRENT GRADE </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a:effectLst/>
                        </a:rPr>
                        <a:t> MONTHLY BASIC SALARY</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a:effectLst/>
                        </a:rPr>
                        <a:t>DATE OF APPOINTMENT</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a:effectLst/>
                        </a:rPr>
                        <a:t>DATE OF RETIREMENT</a:t>
                      </a:r>
                      <a:endParaRPr lang="en-US" sz="1600" b="1" i="0" u="none" strike="noStrike" dirty="0">
                        <a:solidFill>
                          <a:srgbClr val="000000"/>
                        </a:solidFill>
                        <a:effectLst/>
                        <a:latin typeface="Times New Roman"/>
                      </a:endParaRPr>
                    </a:p>
                  </a:txBody>
                  <a:tcPr marL="9525" marR="9525" marT="9525" marB="0"/>
                </a:tc>
              </a:tr>
              <a:tr h="609600">
                <a:tc>
                  <a:txBody>
                    <a:bodyPr/>
                    <a:lstStyle/>
                    <a:p>
                      <a:pPr algn="r" fontAlgn="b"/>
                      <a:r>
                        <a:rPr lang="en-US" sz="1600" u="none" strike="noStrike" dirty="0">
                          <a:effectLst/>
                        </a:rPr>
                        <a:t>1</a:t>
                      </a:r>
                      <a:endParaRPr lang="en-US" sz="1600" b="1" i="0" u="none" strike="noStrike" dirty="0">
                        <a:solidFill>
                          <a:srgbClr val="000000"/>
                        </a:solidFill>
                        <a:effectLst/>
                        <a:latin typeface="Times New Roman"/>
                      </a:endParaRPr>
                    </a:p>
                  </a:txBody>
                  <a:tcPr marL="9525" marR="9525" marT="9525" marB="0"/>
                </a:tc>
                <a:tc>
                  <a:txBody>
                    <a:bodyPr/>
                    <a:lstStyle/>
                    <a:p>
                      <a:pPr algn="l" fontAlgn="b"/>
                      <a:r>
                        <a:rPr lang="en-US" sz="1600" u="none" strike="noStrike" dirty="0">
                          <a:effectLst/>
                        </a:rPr>
                        <a:t>Kofi Annan</a:t>
                      </a:r>
                      <a:endParaRPr lang="en-US" sz="1600" b="0" i="0" u="none" strike="noStrike" dirty="0">
                        <a:solidFill>
                          <a:srgbClr val="000000"/>
                        </a:solidFill>
                        <a:effectLst/>
                        <a:latin typeface="Times New Roman"/>
                      </a:endParaRPr>
                    </a:p>
                  </a:txBody>
                  <a:tcPr marL="9525" marR="9525" marT="9525" marB="0"/>
                </a:tc>
                <a:tc>
                  <a:txBody>
                    <a:bodyPr/>
                    <a:lstStyle/>
                    <a:p>
                      <a:pPr algn="l" fontAlgn="b"/>
                      <a:r>
                        <a:rPr lang="en-US" sz="1600" u="none" strike="noStrike" dirty="0">
                          <a:effectLst/>
                        </a:rPr>
                        <a:t>79579</a:t>
                      </a:r>
                      <a:endParaRPr lang="en-US" sz="1600" b="0" i="0" u="none" strike="noStrike" dirty="0">
                        <a:solidFill>
                          <a:srgbClr val="000000"/>
                        </a:solidFill>
                        <a:effectLst/>
                        <a:latin typeface="Times New Roman"/>
                      </a:endParaRPr>
                    </a:p>
                  </a:txBody>
                  <a:tcPr marL="9525" marR="9525" marT="9525" marB="0"/>
                </a:tc>
                <a:tc>
                  <a:txBody>
                    <a:bodyPr/>
                    <a:lstStyle/>
                    <a:p>
                      <a:pPr algn="l" fontAlgn="b"/>
                      <a:r>
                        <a:rPr lang="en-US" sz="1600" u="none" strike="noStrike" dirty="0">
                          <a:effectLst/>
                        </a:rPr>
                        <a:t>Heavy Duty Driver</a:t>
                      </a:r>
                      <a:endParaRPr lang="en-US" sz="1600" b="0" i="0" u="none" strike="noStrike" dirty="0">
                        <a:solidFill>
                          <a:srgbClr val="000000"/>
                        </a:solidFill>
                        <a:effectLst/>
                        <a:latin typeface="Times New Roman"/>
                      </a:endParaRPr>
                    </a:p>
                  </a:txBody>
                  <a:tcPr marL="9525" marR="9525" marT="9525" marB="0"/>
                </a:tc>
                <a:tc>
                  <a:txBody>
                    <a:bodyPr/>
                    <a:lstStyle/>
                    <a:p>
                      <a:pPr algn="r" fontAlgn="b"/>
                      <a:r>
                        <a:rPr lang="en-US" sz="1600" u="none" strike="noStrike" dirty="0">
                          <a:effectLst/>
                        </a:rPr>
                        <a:t>1,145.32</a:t>
                      </a:r>
                      <a:endParaRPr lang="en-US" sz="1600" b="0"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a:effectLst/>
                        </a:rPr>
                        <a:t>01 February, 1995</a:t>
                      </a:r>
                      <a:endParaRPr lang="en-US" sz="1600" b="0"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a:effectLst/>
                        </a:rPr>
                        <a:t>01 September, 2019</a:t>
                      </a:r>
                      <a:endParaRPr lang="en-US" sz="1600" b="0" i="0" u="none" strike="noStrike" dirty="0">
                        <a:solidFill>
                          <a:srgbClr val="000000"/>
                        </a:solidFill>
                        <a:effectLst/>
                        <a:latin typeface="Times New Roman"/>
                      </a:endParaRPr>
                    </a:p>
                  </a:txBody>
                  <a:tcPr marL="9525" marR="9525" marT="9525" marB="0"/>
                </a:tc>
              </a:tr>
              <a:tr h="533400">
                <a:tc>
                  <a:txBody>
                    <a:bodyPr/>
                    <a:lstStyle/>
                    <a:p>
                      <a:pPr algn="r" fontAlgn="b"/>
                      <a:r>
                        <a:rPr lang="en-US" sz="1600" u="none" strike="noStrike" dirty="0">
                          <a:effectLst/>
                        </a:rPr>
                        <a:t>2</a:t>
                      </a:r>
                      <a:endParaRPr lang="en-US" sz="1600" b="1" i="0" u="none" strike="noStrike" dirty="0">
                        <a:solidFill>
                          <a:srgbClr val="000000"/>
                        </a:solidFill>
                        <a:effectLst/>
                        <a:latin typeface="Times New Roman"/>
                      </a:endParaRPr>
                    </a:p>
                  </a:txBody>
                  <a:tcPr marL="9525" marR="9525" marT="9525" marB="0"/>
                </a:tc>
                <a:tc>
                  <a:txBody>
                    <a:bodyPr/>
                    <a:lstStyle/>
                    <a:p>
                      <a:pPr algn="l" fontAlgn="b"/>
                      <a:r>
                        <a:rPr lang="en-US" sz="1600" u="none" strike="noStrike" dirty="0">
                          <a:effectLst/>
                        </a:rPr>
                        <a:t>Benjamin Anderson</a:t>
                      </a:r>
                      <a:endParaRPr lang="en-US" sz="1600" b="0" i="0" u="none" strike="noStrike" dirty="0">
                        <a:solidFill>
                          <a:srgbClr val="000000"/>
                        </a:solidFill>
                        <a:effectLst/>
                        <a:latin typeface="Times New Roman"/>
                      </a:endParaRPr>
                    </a:p>
                  </a:txBody>
                  <a:tcPr marL="9525" marR="9525" marT="9525" marB="0"/>
                </a:tc>
                <a:tc>
                  <a:txBody>
                    <a:bodyPr/>
                    <a:lstStyle/>
                    <a:p>
                      <a:pPr algn="l" fontAlgn="b"/>
                      <a:r>
                        <a:rPr lang="en-US" sz="1600" u="none" strike="noStrike">
                          <a:effectLst/>
                        </a:rPr>
                        <a:t>21714</a:t>
                      </a:r>
                      <a:endParaRPr lang="en-US" sz="1600" b="0" i="0" u="none" strike="noStrike">
                        <a:solidFill>
                          <a:srgbClr val="000000"/>
                        </a:solidFill>
                        <a:effectLst/>
                        <a:latin typeface="Times New Roman"/>
                      </a:endParaRPr>
                    </a:p>
                  </a:txBody>
                  <a:tcPr marL="9525" marR="9525" marT="9525" marB="0"/>
                </a:tc>
                <a:tc>
                  <a:txBody>
                    <a:bodyPr/>
                    <a:lstStyle/>
                    <a:p>
                      <a:pPr algn="l" fontAlgn="b"/>
                      <a:r>
                        <a:rPr lang="en-US" sz="1600" u="none" strike="noStrike">
                          <a:effectLst/>
                        </a:rPr>
                        <a:t>Accounts Technician</a:t>
                      </a:r>
                      <a:endParaRPr lang="en-US" sz="1600" b="0" i="0" u="none" strike="noStrike">
                        <a:solidFill>
                          <a:srgbClr val="000000"/>
                        </a:solidFill>
                        <a:effectLst/>
                        <a:latin typeface="Times New Roman"/>
                      </a:endParaRPr>
                    </a:p>
                  </a:txBody>
                  <a:tcPr marL="9525" marR="9525" marT="9525" marB="0"/>
                </a:tc>
                <a:tc>
                  <a:txBody>
                    <a:bodyPr/>
                    <a:lstStyle/>
                    <a:p>
                      <a:pPr algn="r" fontAlgn="b"/>
                      <a:r>
                        <a:rPr lang="en-US" sz="1600" u="none" strike="noStrike" dirty="0">
                          <a:effectLst/>
                        </a:rPr>
                        <a:t>1,425.93</a:t>
                      </a:r>
                      <a:endParaRPr lang="en-US" sz="1600" b="0"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a:effectLst/>
                        </a:rPr>
                        <a:t>01 July, 1995</a:t>
                      </a:r>
                      <a:endParaRPr lang="en-US" sz="1600" b="0"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a:effectLst/>
                        </a:rPr>
                        <a:t>01 July, 2019</a:t>
                      </a:r>
                      <a:endParaRPr lang="en-US" sz="1600" b="0" i="0" u="none" strike="noStrike" dirty="0">
                        <a:solidFill>
                          <a:srgbClr val="000000"/>
                        </a:solidFill>
                        <a:effectLst/>
                        <a:latin typeface="Times New Roman"/>
                      </a:endParaRPr>
                    </a:p>
                  </a:txBody>
                  <a:tcPr marL="9525" marR="9525" marT="9525"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66</a:t>
            </a:fld>
            <a:endParaRPr lang="en-US"/>
          </a:p>
        </p:txBody>
      </p:sp>
    </p:spTree>
    <p:extLst>
      <p:ext uri="{BB962C8B-B14F-4D97-AF65-F5344CB8AC3E}">
        <p14:creationId xmlns:p14="http://schemas.microsoft.com/office/powerpoint/2010/main" val="3570722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153400" cy="5867399"/>
          </a:xfrm>
        </p:spPr>
        <p:txBody>
          <a:bodyPr>
            <a:normAutofit fontScale="55000" lnSpcReduction="20000"/>
          </a:bodyPr>
          <a:lstStyle/>
          <a:p>
            <a:pPr marL="0" indent="0">
              <a:buNone/>
              <a:tabLst>
                <a:tab pos="627063" algn="l"/>
              </a:tabLst>
            </a:pPr>
            <a:r>
              <a:rPr lang="en-GB" b="1" i="1" dirty="0">
                <a:solidFill>
                  <a:srgbClr val="FF0000"/>
                </a:solidFill>
                <a:effectLst>
                  <a:outerShdw blurRad="38100" dist="38100" dir="2700000" algn="tl">
                    <a:srgbClr val="000000">
                      <a:alpha val="43137"/>
                    </a:srgbClr>
                  </a:outerShdw>
                </a:effectLst>
              </a:rPr>
              <a:t>g. Education</a:t>
            </a:r>
            <a:endParaRPr lang="en-US" b="1" i="1" dirty="0">
              <a:solidFill>
                <a:srgbClr val="FF0000"/>
              </a:solidFill>
              <a:effectLst>
                <a:outerShdw blurRad="38100" dist="38100" dir="2700000" algn="tl">
                  <a:srgbClr val="000000">
                    <a:alpha val="43137"/>
                  </a:srgbClr>
                </a:outerShdw>
              </a:effectLst>
            </a:endParaRPr>
          </a:p>
          <a:p>
            <a:pPr>
              <a:tabLst>
                <a:tab pos="627063" algn="l"/>
              </a:tabLst>
            </a:pPr>
            <a:endParaRPr lang="en-GB" dirty="0" smtClean="0"/>
          </a:p>
          <a:p>
            <a:pPr marL="0" indent="0" algn="just">
              <a:buNone/>
              <a:tabLst>
                <a:tab pos="627063" algn="l"/>
              </a:tabLst>
            </a:pPr>
            <a:r>
              <a:rPr lang="en-GB" dirty="0" smtClean="0"/>
              <a:t>Education </a:t>
            </a:r>
            <a:r>
              <a:rPr lang="en-GB" dirty="0"/>
              <a:t>in the Municipality is handled by the Municipal Directorate of Education whose responsibility is the administration, monitoring and supervision of teaching and learning in the municipality. </a:t>
            </a:r>
          </a:p>
          <a:p>
            <a:pPr algn="just">
              <a:tabLst>
                <a:tab pos="744538" algn="l"/>
              </a:tabLst>
            </a:pPr>
            <a:endParaRPr lang="en-GB" dirty="0"/>
          </a:p>
          <a:p>
            <a:pPr marL="0" indent="0" algn="just">
              <a:buNone/>
              <a:tabLst>
                <a:tab pos="744538" algn="l"/>
              </a:tabLst>
            </a:pPr>
            <a:r>
              <a:rPr lang="en-GB" dirty="0"/>
              <a:t>The municipality  has both basic and secondary  schools. In all there are Eighty-Nine (89) Pre-Schools, Eighty-Nine (89) Primary Schools, Sixty-Six (66)Junior High Schools, Five (5) Senior High Schools and One (1) Technical/vocational school.</a:t>
            </a:r>
          </a:p>
          <a:p>
            <a:pPr algn="just">
              <a:tabLst>
                <a:tab pos="744538" algn="l"/>
              </a:tabLst>
            </a:pPr>
            <a:endParaRPr lang="en-GB" dirty="0"/>
          </a:p>
          <a:p>
            <a:pPr marL="0" indent="0" algn="just">
              <a:buNone/>
            </a:pPr>
            <a:r>
              <a:rPr lang="en-GB" b="1" i="1" dirty="0">
                <a:solidFill>
                  <a:srgbClr val="FF0000"/>
                </a:solidFill>
                <a:effectLst>
                  <a:outerShdw blurRad="38100" dist="38100" dir="2700000" algn="tl">
                    <a:srgbClr val="000000">
                      <a:alpha val="43137"/>
                    </a:srgbClr>
                  </a:outerShdw>
                </a:effectLst>
              </a:rPr>
              <a:t>h</a:t>
            </a:r>
            <a:r>
              <a:rPr lang="en-GB" b="1" i="1" dirty="0" smtClean="0">
                <a:solidFill>
                  <a:srgbClr val="FF0000"/>
                </a:solidFill>
                <a:effectLst>
                  <a:outerShdw blurRad="38100" dist="38100" dir="2700000" algn="tl">
                    <a:srgbClr val="000000">
                      <a:alpha val="43137"/>
                    </a:srgbClr>
                  </a:outerShdw>
                </a:effectLst>
              </a:rPr>
              <a:t>. </a:t>
            </a:r>
            <a:r>
              <a:rPr lang="en-GB" b="1" i="1" dirty="0">
                <a:solidFill>
                  <a:srgbClr val="FF0000"/>
                </a:solidFill>
                <a:effectLst>
                  <a:outerShdw blurRad="38100" dist="38100" dir="2700000" algn="tl">
                    <a:srgbClr val="000000">
                      <a:alpha val="43137"/>
                    </a:srgbClr>
                  </a:outerShdw>
                </a:effectLst>
              </a:rPr>
              <a:t>Health</a:t>
            </a:r>
            <a:endParaRPr lang="en-US" b="1" i="1" dirty="0">
              <a:solidFill>
                <a:srgbClr val="FF0000"/>
              </a:solidFill>
              <a:effectLst>
                <a:outerShdw blurRad="38100" dist="38100" dir="2700000" algn="tl">
                  <a:srgbClr val="000000">
                    <a:alpha val="43137"/>
                  </a:srgbClr>
                </a:outerShdw>
              </a:effectLst>
            </a:endParaRPr>
          </a:p>
          <a:p>
            <a:pPr marL="0" indent="0" algn="just">
              <a:buNone/>
            </a:pPr>
            <a:r>
              <a:rPr lang="en-GB" dirty="0" smtClean="0"/>
              <a:t>The </a:t>
            </a:r>
            <a:r>
              <a:rPr lang="en-GB" dirty="0"/>
              <a:t>Municipality has only one public hospital located in the Municipal capital, Konongo – </a:t>
            </a:r>
            <a:r>
              <a:rPr lang="en-GB" dirty="0" err="1"/>
              <a:t>Odumasi</a:t>
            </a:r>
            <a:r>
              <a:rPr lang="en-GB" dirty="0"/>
              <a:t>. This facility serves residents within the Municipality and beyond. There are also two privately-owned hospitals in Konongo to assist in providing health care services. There are two health centres in </a:t>
            </a:r>
            <a:r>
              <a:rPr lang="en-GB" dirty="0" err="1"/>
              <a:t>Dwease</a:t>
            </a:r>
            <a:r>
              <a:rPr lang="en-GB" dirty="0"/>
              <a:t> and </a:t>
            </a:r>
            <a:r>
              <a:rPr lang="en-GB" dirty="0" err="1"/>
              <a:t>Praaso</a:t>
            </a:r>
            <a:r>
              <a:rPr lang="en-GB" dirty="0"/>
              <a:t>, to attend to minor cases and illnesses. Services provided at such facilities include, out-patient, ante-natal, in-patient and dispensary</a:t>
            </a:r>
            <a:r>
              <a:rPr lang="en-GB" dirty="0" smtClean="0"/>
              <a:t>.</a:t>
            </a:r>
          </a:p>
          <a:p>
            <a:pPr marL="0" indent="0" algn="just">
              <a:buNone/>
            </a:pPr>
            <a:endParaRPr lang="en-US" dirty="0"/>
          </a:p>
          <a:p>
            <a:pPr marL="0" indent="0" algn="just">
              <a:buNone/>
            </a:pPr>
            <a:r>
              <a:rPr lang="en-GB" dirty="0"/>
              <a:t>Furthermore, the municipality has Seven (7) Community-Based Health Planning Services (CHPS) compounds. Out of this Six (6) are operational and One (1) is yet to commence operation.</a:t>
            </a:r>
            <a:endParaRPr lang="en-US" dirty="0"/>
          </a:p>
          <a:p>
            <a:endParaRPr lang="en-US" dirty="0"/>
          </a:p>
        </p:txBody>
      </p:sp>
      <p:sp>
        <p:nvSpPr>
          <p:cNvPr id="2" name="Slide Number Placeholder 1"/>
          <p:cNvSpPr>
            <a:spLocks noGrp="1"/>
          </p:cNvSpPr>
          <p:nvPr>
            <p:ph type="sldNum" sz="quarter" idx="12"/>
          </p:nvPr>
        </p:nvSpPr>
        <p:spPr/>
        <p:txBody>
          <a:bodyPr/>
          <a:lstStyle/>
          <a:p>
            <a:fld id="{571CD3C2-A472-4BA3-88D7-833F7D0C5725}" type="slidenum">
              <a:rPr lang="en-US" smtClean="0"/>
              <a:t>7</a:t>
            </a:fld>
            <a:endParaRPr lang="en-US"/>
          </a:p>
        </p:txBody>
      </p:sp>
    </p:spTree>
    <p:extLst>
      <p:ext uri="{BB962C8B-B14F-4D97-AF65-F5344CB8AC3E}">
        <p14:creationId xmlns:p14="http://schemas.microsoft.com/office/powerpoint/2010/main" val="26451361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28600"/>
            <a:ext cx="7620000" cy="6400800"/>
          </a:xfrm>
        </p:spPr>
        <p:txBody>
          <a:bodyPr>
            <a:noAutofit/>
          </a:bodyPr>
          <a:lstStyle/>
          <a:p>
            <a:pPr algn="l"/>
            <a:r>
              <a:rPr lang="en-GB" sz="2000" b="1" i="1" dirty="0" err="1">
                <a:solidFill>
                  <a:srgbClr val="FF0000"/>
                </a:solidFill>
                <a:effectLst>
                  <a:outerShdw blurRad="38100" dist="38100" dir="2700000" algn="tl">
                    <a:srgbClr val="000000">
                      <a:alpha val="43137"/>
                    </a:srgbClr>
                  </a:outerShdw>
                </a:effectLst>
              </a:rPr>
              <a:t>i</a:t>
            </a:r>
            <a:r>
              <a:rPr lang="en-GB" sz="2000" b="1" i="1" dirty="0" smtClean="0">
                <a:solidFill>
                  <a:srgbClr val="FF0000"/>
                </a:solidFill>
                <a:effectLst>
                  <a:outerShdw blurRad="38100" dist="38100" dir="2700000" algn="tl">
                    <a:srgbClr val="000000">
                      <a:alpha val="43137"/>
                    </a:srgbClr>
                  </a:outerShdw>
                </a:effectLst>
              </a:rPr>
              <a:t>. </a:t>
            </a:r>
            <a:r>
              <a:rPr lang="en-GB" sz="2000" b="1" i="1" dirty="0">
                <a:solidFill>
                  <a:srgbClr val="FF0000"/>
                </a:solidFill>
                <a:effectLst>
                  <a:outerShdw blurRad="38100" dist="38100" dir="2700000" algn="tl">
                    <a:srgbClr val="000000">
                      <a:alpha val="43137"/>
                    </a:srgbClr>
                  </a:outerShdw>
                </a:effectLst>
              </a:rPr>
              <a:t>Water and Sanitation</a:t>
            </a:r>
            <a:endParaRPr lang="en-US" sz="2000" b="1" i="1" dirty="0">
              <a:solidFill>
                <a:srgbClr val="FF0000"/>
              </a:solidFill>
              <a:effectLst>
                <a:outerShdw blurRad="38100" dist="38100" dir="2700000" algn="tl">
                  <a:srgbClr val="000000">
                    <a:alpha val="43137"/>
                  </a:srgbClr>
                </a:outerShdw>
              </a:effectLst>
            </a:endParaRPr>
          </a:p>
          <a:p>
            <a:pPr algn="just"/>
            <a:r>
              <a:rPr lang="en-GB" sz="1800" dirty="0">
                <a:solidFill>
                  <a:schemeClr val="tx1"/>
                </a:solidFill>
              </a:rPr>
              <a:t>The main source of water for domestic and commercial uses are borehole and pipe born water. Majority of the rural household depend on borehole water for drinking, cooking and other household chores. </a:t>
            </a:r>
            <a:r>
              <a:rPr lang="en-GB" sz="1800" dirty="0" smtClean="0">
                <a:solidFill>
                  <a:schemeClr val="tx1"/>
                </a:solidFill>
              </a:rPr>
              <a:t>According </a:t>
            </a:r>
            <a:r>
              <a:rPr lang="en-GB" sz="1800" dirty="0">
                <a:solidFill>
                  <a:schemeClr val="tx1"/>
                </a:solidFill>
              </a:rPr>
              <a:t>to the 2010 PHC District Analytical Report, about Forty Seven (47%) of the rural </a:t>
            </a:r>
            <a:r>
              <a:rPr lang="en-GB" sz="1800" dirty="0" smtClean="0">
                <a:solidFill>
                  <a:schemeClr val="tx1"/>
                </a:solidFill>
              </a:rPr>
              <a:t>household depend on borehole water for drinking, cooking and other household chores. Other </a:t>
            </a:r>
            <a:r>
              <a:rPr lang="en-GB" sz="1800" dirty="0">
                <a:solidFill>
                  <a:schemeClr val="tx1"/>
                </a:solidFill>
              </a:rPr>
              <a:t>sources include rain water, dug well, </a:t>
            </a:r>
            <a:r>
              <a:rPr lang="en-GB" sz="1800" dirty="0" smtClean="0">
                <a:solidFill>
                  <a:schemeClr val="tx1"/>
                </a:solidFill>
              </a:rPr>
              <a:t>rivers, streams </a:t>
            </a:r>
            <a:r>
              <a:rPr lang="en-GB" sz="1800" dirty="0">
                <a:solidFill>
                  <a:schemeClr val="tx1"/>
                </a:solidFill>
              </a:rPr>
              <a:t>etc. </a:t>
            </a:r>
            <a:endParaRPr lang="en-GB" sz="1800" dirty="0" smtClean="0">
              <a:solidFill>
                <a:schemeClr val="tx1"/>
              </a:solidFill>
            </a:endParaRPr>
          </a:p>
          <a:p>
            <a:pPr algn="just"/>
            <a:endParaRPr lang="en-GB" sz="1800" dirty="0" smtClean="0">
              <a:solidFill>
                <a:schemeClr val="tx1"/>
              </a:solidFill>
            </a:endParaRPr>
          </a:p>
          <a:p>
            <a:pPr algn="just">
              <a:tabLst>
                <a:tab pos="395288" algn="l"/>
              </a:tabLst>
            </a:pPr>
            <a:r>
              <a:rPr lang="en-GB" sz="1800" dirty="0">
                <a:solidFill>
                  <a:schemeClr val="tx1"/>
                </a:solidFill>
              </a:rPr>
              <a:t>According to 2010 Population and Housing Census, the toilet facility mostly used by household in the municipality is public toilet, (KVIP Pit, Pan). This constitutes 34.2% of the toilet </a:t>
            </a:r>
            <a:r>
              <a:rPr lang="en-GB" sz="1800" dirty="0" smtClean="0">
                <a:solidFill>
                  <a:schemeClr val="tx1"/>
                </a:solidFill>
              </a:rPr>
              <a:t>facility. However</a:t>
            </a:r>
            <a:r>
              <a:rPr lang="en-GB" sz="1800" dirty="0">
                <a:solidFill>
                  <a:schemeClr val="tx1"/>
                </a:solidFill>
              </a:rPr>
              <a:t>, appreciable number of the population in the municipality have toilet  facilities in their </a:t>
            </a:r>
            <a:r>
              <a:rPr lang="en-GB" sz="1800" dirty="0" smtClean="0">
                <a:solidFill>
                  <a:schemeClr val="tx1"/>
                </a:solidFill>
              </a:rPr>
              <a:t>homes. </a:t>
            </a:r>
            <a:r>
              <a:rPr lang="en-GB" sz="1800" dirty="0">
                <a:solidFill>
                  <a:schemeClr val="tx1"/>
                </a:solidFill>
              </a:rPr>
              <a:t>KVIP, Pit latrine and Water Closets constitute 25.7%, 20.7% and 11.2% of the toilet facilities in the municipality respectively. Open defecation and other also constitute 8.2</a:t>
            </a:r>
            <a:r>
              <a:rPr lang="en-GB" sz="1800" dirty="0" smtClean="0">
                <a:solidFill>
                  <a:schemeClr val="tx1"/>
                </a:solidFill>
              </a:rPr>
              <a:t>%.</a:t>
            </a:r>
          </a:p>
          <a:p>
            <a:pPr algn="just">
              <a:tabLst>
                <a:tab pos="395288" algn="l"/>
              </a:tabLst>
            </a:pPr>
            <a:endParaRPr lang="en-GB" sz="1800" dirty="0">
              <a:solidFill>
                <a:schemeClr val="tx1"/>
              </a:solidFill>
            </a:endParaRPr>
          </a:p>
          <a:p>
            <a:pPr algn="just">
              <a:tabLst>
                <a:tab pos="395288" algn="l"/>
              </a:tabLst>
            </a:pPr>
            <a:r>
              <a:rPr lang="en-GB" sz="1800" dirty="0">
                <a:solidFill>
                  <a:schemeClr val="tx1"/>
                </a:solidFill>
              </a:rPr>
              <a:t>Also, waste management is another sanitation issue confronting the municipality. The commonest method of waste disposal are open space and public containers. Whereas open space is predominantly practiced in the rural areas, public containers is practiced in the urban areas. Other form of waste disposal includes open burning, indiscriminate dumping and refuse pit.</a:t>
            </a:r>
            <a:endParaRPr lang="en-US" sz="1800" dirty="0">
              <a:solidFill>
                <a:schemeClr val="tx1"/>
              </a:solidFill>
            </a:endParaRPr>
          </a:p>
          <a:p>
            <a:pPr algn="just"/>
            <a:endParaRPr lang="en-US" sz="2000" dirty="0">
              <a:solidFill>
                <a:schemeClr val="tx1"/>
              </a:solidFill>
            </a:endParaRPr>
          </a:p>
        </p:txBody>
      </p:sp>
      <p:sp>
        <p:nvSpPr>
          <p:cNvPr id="2" name="Slide Number Placeholder 1"/>
          <p:cNvSpPr>
            <a:spLocks noGrp="1"/>
          </p:cNvSpPr>
          <p:nvPr>
            <p:ph type="sldNum" sz="quarter" idx="12"/>
          </p:nvPr>
        </p:nvSpPr>
        <p:spPr/>
        <p:txBody>
          <a:bodyPr/>
          <a:lstStyle/>
          <a:p>
            <a:fld id="{571CD3C2-A472-4BA3-88D7-833F7D0C5725}" type="slidenum">
              <a:rPr lang="en-US" smtClean="0"/>
              <a:t>8</a:t>
            </a:fld>
            <a:endParaRPr lang="en-US"/>
          </a:p>
        </p:txBody>
      </p:sp>
    </p:spTree>
    <p:extLst>
      <p:ext uri="{BB962C8B-B14F-4D97-AF65-F5344CB8AC3E}">
        <p14:creationId xmlns:p14="http://schemas.microsoft.com/office/powerpoint/2010/main" val="19325572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457200"/>
            <a:ext cx="7239000" cy="5791200"/>
          </a:xfrm>
        </p:spPr>
        <p:txBody>
          <a:bodyPr>
            <a:normAutofit fontScale="77500" lnSpcReduction="20000"/>
          </a:bodyPr>
          <a:lstStyle/>
          <a:p>
            <a:pPr algn="l"/>
            <a:r>
              <a:rPr lang="en-GB" b="1" i="1" dirty="0">
                <a:solidFill>
                  <a:srgbClr val="FF0000"/>
                </a:solidFill>
                <a:effectLst>
                  <a:outerShdw blurRad="38100" dist="38100" dir="2700000" algn="tl">
                    <a:srgbClr val="000000">
                      <a:alpha val="43137"/>
                    </a:srgbClr>
                  </a:outerShdw>
                </a:effectLst>
              </a:rPr>
              <a:t>j</a:t>
            </a:r>
            <a:r>
              <a:rPr lang="en-GB" b="1" i="1" dirty="0" smtClean="0">
                <a:solidFill>
                  <a:srgbClr val="FF0000"/>
                </a:solidFill>
                <a:effectLst>
                  <a:outerShdw blurRad="38100" dist="38100" dir="2700000" algn="tl">
                    <a:srgbClr val="000000">
                      <a:alpha val="43137"/>
                    </a:srgbClr>
                  </a:outerShdw>
                </a:effectLst>
              </a:rPr>
              <a:t>. </a:t>
            </a:r>
            <a:r>
              <a:rPr lang="en-GB" b="1" i="1" dirty="0">
                <a:solidFill>
                  <a:srgbClr val="FF0000"/>
                </a:solidFill>
                <a:effectLst>
                  <a:outerShdw blurRad="38100" dist="38100" dir="2700000" algn="tl">
                    <a:srgbClr val="000000">
                      <a:alpha val="43137"/>
                    </a:srgbClr>
                  </a:outerShdw>
                </a:effectLst>
              </a:rPr>
              <a:t>Energy</a:t>
            </a:r>
            <a:endParaRPr lang="en-US" b="1" i="1" dirty="0">
              <a:solidFill>
                <a:srgbClr val="FF0000"/>
              </a:solidFill>
              <a:effectLst>
                <a:outerShdw blurRad="38100" dist="38100" dir="2700000" algn="tl">
                  <a:srgbClr val="000000">
                    <a:alpha val="43137"/>
                  </a:srgbClr>
                </a:outerShdw>
              </a:effectLst>
            </a:endParaRPr>
          </a:p>
          <a:p>
            <a:pPr algn="just"/>
            <a:r>
              <a:rPr lang="en-GB" sz="2600" dirty="0">
                <a:solidFill>
                  <a:schemeClr val="tx1"/>
                </a:solidFill>
              </a:rPr>
              <a:t>Energy plays a significant role in households’ day-to-day activities. The main source of energy in the </a:t>
            </a:r>
            <a:r>
              <a:rPr lang="en-GB" sz="2600" dirty="0" smtClean="0">
                <a:solidFill>
                  <a:schemeClr val="tx1"/>
                </a:solidFill>
              </a:rPr>
              <a:t>municipality is </a:t>
            </a:r>
            <a:r>
              <a:rPr lang="en-GB" sz="2600" dirty="0">
                <a:solidFill>
                  <a:schemeClr val="tx1"/>
                </a:solidFill>
              </a:rPr>
              <a:t>electricity which is taped from the national grid. It is used for powering domestic </a:t>
            </a:r>
            <a:r>
              <a:rPr lang="en-GB" sz="2600" dirty="0" smtClean="0">
                <a:solidFill>
                  <a:schemeClr val="tx1"/>
                </a:solidFill>
              </a:rPr>
              <a:t>appliances, </a:t>
            </a:r>
            <a:r>
              <a:rPr lang="en-GB" sz="2600" dirty="0">
                <a:solidFill>
                  <a:schemeClr val="tx1"/>
                </a:solidFill>
              </a:rPr>
              <a:t>cooking, </a:t>
            </a:r>
            <a:r>
              <a:rPr lang="en-GB" sz="2600" dirty="0" smtClean="0">
                <a:solidFill>
                  <a:schemeClr val="tx1"/>
                </a:solidFill>
              </a:rPr>
              <a:t>storage, entertainment</a:t>
            </a:r>
            <a:r>
              <a:rPr lang="en-GB" sz="2600" dirty="0">
                <a:solidFill>
                  <a:schemeClr val="tx1"/>
                </a:solidFill>
              </a:rPr>
              <a:t>, lighting systems among others. </a:t>
            </a:r>
            <a:endParaRPr lang="en-GB" sz="2600" dirty="0" smtClean="0">
              <a:solidFill>
                <a:schemeClr val="tx1"/>
              </a:solidFill>
            </a:endParaRPr>
          </a:p>
          <a:p>
            <a:pPr algn="just"/>
            <a:endParaRPr lang="en-GB" sz="2600" dirty="0" smtClean="0">
              <a:solidFill>
                <a:schemeClr val="tx1"/>
              </a:solidFill>
            </a:endParaRPr>
          </a:p>
          <a:p>
            <a:pPr algn="just"/>
            <a:r>
              <a:rPr lang="en-GB" sz="2600" dirty="0" smtClean="0">
                <a:solidFill>
                  <a:schemeClr val="tx1"/>
                </a:solidFill>
              </a:rPr>
              <a:t>According </a:t>
            </a:r>
            <a:r>
              <a:rPr lang="en-GB" sz="2600" dirty="0">
                <a:solidFill>
                  <a:schemeClr val="tx1"/>
                </a:solidFill>
              </a:rPr>
              <a:t>to the </a:t>
            </a:r>
            <a:r>
              <a:rPr lang="en-GB" sz="2600" i="1" dirty="0">
                <a:solidFill>
                  <a:schemeClr val="tx1"/>
                </a:solidFill>
              </a:rPr>
              <a:t>2010 Population and Housing Census</a:t>
            </a:r>
            <a:r>
              <a:rPr lang="en-GB" sz="2600" dirty="0">
                <a:solidFill>
                  <a:schemeClr val="tx1"/>
                </a:solidFill>
              </a:rPr>
              <a:t> </a:t>
            </a:r>
            <a:r>
              <a:rPr lang="en-GB" sz="2600" dirty="0" smtClean="0">
                <a:solidFill>
                  <a:schemeClr val="tx1"/>
                </a:solidFill>
              </a:rPr>
              <a:t>71.5% of the population  in the municipality </a:t>
            </a:r>
            <a:r>
              <a:rPr lang="en-GB" sz="2600" dirty="0">
                <a:solidFill>
                  <a:schemeClr val="tx1"/>
                </a:solidFill>
              </a:rPr>
              <a:t>have access to electricity in their </a:t>
            </a:r>
            <a:r>
              <a:rPr lang="en-GB" sz="2600" dirty="0" smtClean="0">
                <a:solidFill>
                  <a:schemeClr val="tx1"/>
                </a:solidFill>
              </a:rPr>
              <a:t>homes while 10.4% depend on kerosene lamp. Furthermore, 16.7% of the residents rely on battery-powered  flashlights and touches with 0.4% depending on diesel powered generators.</a:t>
            </a:r>
          </a:p>
          <a:p>
            <a:pPr algn="just"/>
            <a:endParaRPr lang="en-US" sz="2600" dirty="0">
              <a:solidFill>
                <a:schemeClr val="tx1"/>
              </a:solidFill>
            </a:endParaRPr>
          </a:p>
          <a:p>
            <a:pPr algn="just"/>
            <a:r>
              <a:rPr lang="en-GB" sz="2600" dirty="0">
                <a:solidFill>
                  <a:schemeClr val="tx1"/>
                </a:solidFill>
              </a:rPr>
              <a:t>Despite several interventions by government and non-governmental organisations to protect our forests and reduce pollution, majority of the residents in Asante Akim Central Municipality continue to use fire wood. According to 2010 population and housing census, 38.7%  of the residents use firewood for cooking while 36.1% use charcoal. Nevertheless, an appreciable number of residents rely on other efficient energy sources such as gas (15.6%), electricity (0.3%) and kerosene (0.4%). </a:t>
            </a:r>
            <a:endParaRPr lang="en-US" sz="2600" dirty="0">
              <a:solidFill>
                <a:schemeClr val="tx1"/>
              </a:solidFill>
            </a:endParaRPr>
          </a:p>
          <a:p>
            <a:pPr algn="l"/>
            <a:endParaRPr lang="en-US" dirty="0">
              <a:solidFill>
                <a:schemeClr val="tx1"/>
              </a:solidFill>
            </a:endParaRPr>
          </a:p>
        </p:txBody>
      </p:sp>
      <p:sp>
        <p:nvSpPr>
          <p:cNvPr id="2" name="Slide Number Placeholder 1"/>
          <p:cNvSpPr>
            <a:spLocks noGrp="1"/>
          </p:cNvSpPr>
          <p:nvPr>
            <p:ph type="sldNum" sz="quarter" idx="12"/>
          </p:nvPr>
        </p:nvSpPr>
        <p:spPr/>
        <p:txBody>
          <a:bodyPr/>
          <a:lstStyle/>
          <a:p>
            <a:fld id="{571CD3C2-A472-4BA3-88D7-833F7D0C5725}" type="slidenum">
              <a:rPr lang="en-US" smtClean="0"/>
              <a:t>9</a:t>
            </a:fld>
            <a:endParaRPr lang="en-US"/>
          </a:p>
        </p:txBody>
      </p:sp>
    </p:spTree>
    <p:extLst>
      <p:ext uri="{BB962C8B-B14F-4D97-AF65-F5344CB8AC3E}">
        <p14:creationId xmlns:p14="http://schemas.microsoft.com/office/powerpoint/2010/main" val="1801811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10679</TotalTime>
  <Words>6177</Words>
  <Application>Microsoft Office PowerPoint</Application>
  <PresentationFormat>On-screen Show (4:3)</PresentationFormat>
  <Paragraphs>2686</Paragraphs>
  <Slides>66</Slides>
  <Notes>13</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Office Theme</vt:lpstr>
      <vt:lpstr>PowerPoint Presentation</vt:lpstr>
      <vt:lpstr> INTRODUCTION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FINANCIAL PERFORMANCE-REVENUE</vt:lpstr>
      <vt:lpstr>FINANCIAL PERFORMANCE-REVENUE</vt:lpstr>
      <vt:lpstr>FINANCIAL PERFORMANCE-REVENUE</vt:lpstr>
      <vt:lpstr>FINANCIAL PERFORMANCE-EXPENDITURE</vt:lpstr>
      <vt:lpstr>FINANCIAL PERFORMANCE-EXPENDITURE</vt:lpstr>
      <vt:lpstr>2018 Budget Programme Performance </vt:lpstr>
      <vt:lpstr>2018 Key Projects and Programmes from all sources </vt:lpstr>
      <vt:lpstr>Sanitation Budget Performance</vt:lpstr>
      <vt:lpstr>Government Flagship Projects/Programmes</vt:lpstr>
      <vt:lpstr>PowerPoint Presentation</vt:lpstr>
      <vt:lpstr>MMDA Adopted Policy Objectives for 2019 Link to Sustainable Development Goals (SDGs) in a tabular form</vt:lpstr>
      <vt:lpstr>MMDA Adopted Policy Objectives for 2019 Link to Sustainable Development Goals (SDGs)</vt:lpstr>
      <vt:lpstr>MMDA Adopted Policy Objectives for 2019 Link to Sustainable Development Goals (SDGs)</vt:lpstr>
      <vt:lpstr>MMDA Adopted Policy Objectives for 2019 Link to Sustainable Development Goals (SDGs)</vt:lpstr>
      <vt:lpstr>MMDA Adopted Policy Objectives for 2019 Link to Sustainable Development Goals (SDGs)</vt:lpstr>
      <vt:lpstr>MMDA Adopted Policy Objectives for 2019 Link to Sustainable Development Goals (SDGs)</vt:lpstr>
      <vt:lpstr> POLICY OUTCOME INDICATORS AND TARGETS </vt:lpstr>
      <vt:lpstr>      POLICY OUTCOME INDICATORS AND TARGETS </vt:lpstr>
      <vt:lpstr>EXPENDITURE BY BUDGET PROGRAMME AND ECONOMIC CLASSIFICATION </vt:lpstr>
      <vt:lpstr>PowerPoint Presentation</vt:lpstr>
      <vt:lpstr>PowerPoint Presentation</vt:lpstr>
      <vt:lpstr>PowerPoint Presentation</vt:lpstr>
      <vt:lpstr>PowerPoint Presentation</vt:lpstr>
      <vt:lpstr>PowerPoint Presentation</vt:lpstr>
      <vt:lpstr>PowerPoint Presentation</vt:lpstr>
      <vt:lpstr>EXPENDITURE BY BUDGET PROGRAMME AND ECONOMIC CLASSIFICATION </vt:lpstr>
      <vt:lpstr>EXPENDITURE BY BUDGET PROGRAMME AND ECONOMIC CLASSIFICATION </vt:lpstr>
      <vt:lpstr>PowerPoint Presentation</vt:lpstr>
      <vt:lpstr>PowerPoint Presentation</vt:lpstr>
      <vt:lpstr>PowerPoint Presentation</vt:lpstr>
      <vt:lpstr>PowerPoint Presentation</vt:lpstr>
      <vt:lpstr>PowerPoint Presentation</vt:lpstr>
      <vt:lpstr>PowerPoint Presentation</vt:lpstr>
      <vt:lpstr>SUMMARY OF EXPENDITURE BUDGET BY DEPARTMENT, ITEM AND FUNDING SOURCE</vt:lpstr>
      <vt:lpstr>SUMMARY OF EXPENDITURE BUDGET BY DEPARTMENT, ITEM AND FUNDING SOURCE</vt:lpstr>
      <vt:lpstr>PowerPoint Presentation</vt:lpstr>
      <vt:lpstr>PowerPoint Presentation</vt:lpstr>
      <vt:lpstr>PowerPoint Presentation</vt:lpstr>
      <vt:lpstr>PowerPoint Presentation</vt:lpstr>
      <vt:lpstr>SANITATION BUDGET</vt:lpstr>
      <vt:lpstr>NOMINAL ROLL BY GRADE-CENTRAL ADMINISTRATION</vt:lpstr>
      <vt:lpstr>NOMINAL ROLL BY GRADE-CENTRAL ADMINISTRATION</vt:lpstr>
      <vt:lpstr>NOMINAL ROLL BY GRADE-CENTRAL ADMINISTRATION</vt:lpstr>
      <vt:lpstr>NOMINAL ROLL BY GRADE-CENTRAL ADMINISTRATION</vt:lpstr>
      <vt:lpstr>NOMINAL ROLL BY GRADE-ENVIRONMENTAL HEALTH</vt:lpstr>
      <vt:lpstr>NOMINAL ROLL BY GRADE-ENVIRONMENTAL HEALTH</vt:lpstr>
      <vt:lpstr>NOMINAL ROLL BY GRADE-SOCIAL WELFARE AND COMMUNITY DEVELOPMENT</vt:lpstr>
      <vt:lpstr>NOMINAL ROLL BY GRADE-WORKS</vt:lpstr>
      <vt:lpstr>NOMINAL ROLL BY GRADE-AGRIC</vt:lpstr>
      <vt:lpstr>NOMINAL ROLL BY GRADE-FINANCE</vt:lpstr>
      <vt:lpstr>NOMINAL ROLL BY GRADE-PHYSICAL PLANNING</vt:lpstr>
      <vt:lpstr>IGF-COMPENSATION</vt:lpstr>
      <vt:lpstr>IGF-COMPENSATION</vt:lpstr>
      <vt:lpstr>RETIREES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 Osei Antwi</dc:creator>
  <cp:lastModifiedBy>AACMA</cp:lastModifiedBy>
  <cp:revision>1722</cp:revision>
  <cp:lastPrinted>2018-10-10T22:57:27Z</cp:lastPrinted>
  <dcterms:created xsi:type="dcterms:W3CDTF">2014-08-08T13:29:13Z</dcterms:created>
  <dcterms:modified xsi:type="dcterms:W3CDTF">2018-10-15T16:15:56Z</dcterms:modified>
</cp:coreProperties>
</file>